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00" r:id="rId3"/>
    <p:sldId id="258" r:id="rId4"/>
    <p:sldId id="260" r:id="rId5"/>
    <p:sldId id="266" r:id="rId6"/>
    <p:sldId id="264" r:id="rId7"/>
    <p:sldId id="293" r:id="rId8"/>
    <p:sldId id="267" r:id="rId9"/>
    <p:sldId id="292" r:id="rId10"/>
    <p:sldId id="302" r:id="rId11"/>
    <p:sldId id="294" r:id="rId12"/>
    <p:sldId id="317" r:id="rId13"/>
    <p:sldId id="291" r:id="rId14"/>
    <p:sldId id="314" r:id="rId15"/>
    <p:sldId id="316" r:id="rId16"/>
    <p:sldId id="310" r:id="rId17"/>
    <p:sldId id="311" r:id="rId18"/>
    <p:sldId id="312" r:id="rId19"/>
    <p:sldId id="315" r:id="rId20"/>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F81BD"/>
    <a:srgbClr val="DC2A3B"/>
    <a:srgbClr val="FFFFFF"/>
    <a:srgbClr val="000000"/>
    <a:srgbClr val="E20000"/>
    <a:srgbClr val="66CCFF"/>
    <a:srgbClr val="DCE6F2"/>
    <a:srgbClr val="EC1A3D"/>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p:restoredLeft sz="15620"/>
    <p:restoredTop sz="94660" autoAdjust="0"/>
  </p:normalViewPr>
  <p:slideViewPr>
    <p:cSldViewPr>
      <p:cViewPr>
        <p:scale>
          <a:sx n="80" d="100"/>
          <a:sy n="80" d="100"/>
        </p:scale>
        <p:origin x="-1386" y="-522"/>
      </p:cViewPr>
      <p:guideLst>
        <p:guide orient="horz" pos="2160"/>
        <p:guide pos="2880"/>
      </p:guideLst>
    </p:cSldViewPr>
  </p:slideViewPr>
  <p:notesTextViewPr>
    <p:cViewPr>
      <p:scale>
        <a:sx n="1" d="1"/>
        <a:sy n="1" d="1"/>
      </p:scale>
      <p:origin x="0" y="0"/>
    </p:cViewPr>
  </p:notesTextViewPr>
  <p:sorterViewPr>
    <p:cViewPr varScale="1">
      <p:scale>
        <a:sx n="1" d="1"/>
        <a:sy n="1" d="1"/>
      </p:scale>
      <p:origin x="0" y="576"/>
    </p:cViewPr>
  </p:sorterViewPr>
  <p:notesViewPr>
    <p:cSldViewPr>
      <p:cViewPr>
        <p:scale>
          <a:sx n="125" d="100"/>
          <a:sy n="125" d="100"/>
        </p:scale>
        <p:origin x="-1014" y="208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71800" cy="497284"/>
          </a:xfrm>
          <a:prstGeom prst="rect">
            <a:avLst/>
          </a:prstGeom>
        </p:spPr>
        <p:txBody>
          <a:bodyPr vert="horz" lIns="91794" tIns="45896" rIns="91794" bIns="4589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7" y="4"/>
            <a:ext cx="2971800" cy="497284"/>
          </a:xfrm>
          <a:prstGeom prst="rect">
            <a:avLst/>
          </a:prstGeom>
        </p:spPr>
        <p:txBody>
          <a:bodyPr vert="horz" lIns="91794" tIns="45896" rIns="91794" bIns="45896" rtlCol="0"/>
          <a:lstStyle>
            <a:lvl1pPr algn="r">
              <a:defRPr sz="1200"/>
            </a:lvl1pPr>
          </a:lstStyle>
          <a:p>
            <a:fld id="{C2F931A2-C858-414C-9BC1-F3A21A7A5BF4}" type="datetimeFigureOut">
              <a:rPr kumimoji="1" lang="ja-JP" altLang="en-US" smtClean="0"/>
              <a:pPr/>
              <a:t>2012/8/25</a:t>
            </a:fld>
            <a:endParaRPr kumimoji="1" lang="ja-JP" altLang="en-US"/>
          </a:p>
        </p:txBody>
      </p:sp>
      <p:sp>
        <p:nvSpPr>
          <p:cNvPr id="4" name="フッター プレースホルダー 3"/>
          <p:cNvSpPr>
            <a:spLocks noGrp="1"/>
          </p:cNvSpPr>
          <p:nvPr>
            <p:ph type="ftr" sz="quarter" idx="2"/>
          </p:nvPr>
        </p:nvSpPr>
        <p:spPr>
          <a:xfrm>
            <a:off x="3" y="9446680"/>
            <a:ext cx="2971800" cy="497284"/>
          </a:xfrm>
          <a:prstGeom prst="rect">
            <a:avLst/>
          </a:prstGeom>
        </p:spPr>
        <p:txBody>
          <a:bodyPr vert="horz" lIns="91794" tIns="45896" rIns="91794" bIns="4589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7" y="9446680"/>
            <a:ext cx="2971800" cy="497284"/>
          </a:xfrm>
          <a:prstGeom prst="rect">
            <a:avLst/>
          </a:prstGeom>
        </p:spPr>
        <p:txBody>
          <a:bodyPr vert="horz" lIns="91794" tIns="45896" rIns="91794" bIns="45896" rtlCol="0" anchor="b"/>
          <a:lstStyle>
            <a:lvl1pPr algn="r">
              <a:defRPr sz="1200"/>
            </a:lvl1pPr>
          </a:lstStyle>
          <a:p>
            <a:fld id="{EB3BA722-37D8-4C09-A5BB-1AEBC0C58740}" type="slidenum">
              <a:rPr kumimoji="1" lang="ja-JP" altLang="en-US" smtClean="0"/>
              <a:pPr/>
              <a:t>‹#›</a:t>
            </a:fld>
            <a:endParaRPr kumimoji="1" lang="ja-JP" altLang="en-US"/>
          </a:p>
        </p:txBody>
      </p:sp>
    </p:spTree>
    <p:extLst>
      <p:ext uri="{BB962C8B-B14F-4D97-AF65-F5344CB8AC3E}">
        <p14:creationId xmlns:p14="http://schemas.microsoft.com/office/powerpoint/2010/main" val="386998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71800" cy="497284"/>
          </a:xfrm>
          <a:prstGeom prst="rect">
            <a:avLst/>
          </a:prstGeom>
        </p:spPr>
        <p:txBody>
          <a:bodyPr vert="horz" lIns="91794" tIns="45896" rIns="91794" bIns="458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7" y="4"/>
            <a:ext cx="2971800" cy="497284"/>
          </a:xfrm>
          <a:prstGeom prst="rect">
            <a:avLst/>
          </a:prstGeom>
        </p:spPr>
        <p:txBody>
          <a:bodyPr vert="horz" lIns="91794" tIns="45896" rIns="91794" bIns="45896" rtlCol="0"/>
          <a:lstStyle>
            <a:lvl1pPr algn="r">
              <a:defRPr sz="1200"/>
            </a:lvl1pPr>
          </a:lstStyle>
          <a:p>
            <a:fld id="{C877C902-A015-4C3B-A433-15C8025DD68D}" type="datetimeFigureOut">
              <a:rPr kumimoji="1" lang="ja-JP" altLang="en-US" smtClean="0"/>
              <a:pPr/>
              <a:t>2012/8/25</a:t>
            </a:fld>
            <a:endParaRPr kumimoji="1" lang="ja-JP" altLang="en-US"/>
          </a:p>
        </p:txBody>
      </p:sp>
      <p:sp>
        <p:nvSpPr>
          <p:cNvPr id="4" name="スライド イメージ プレースホルダー 3"/>
          <p:cNvSpPr>
            <a:spLocks noGrp="1" noRot="1" noChangeAspect="1"/>
          </p:cNvSpPr>
          <p:nvPr>
            <p:ph type="sldImg" idx="2"/>
          </p:nvPr>
        </p:nvSpPr>
        <p:spPr>
          <a:xfrm>
            <a:off x="944563" y="747713"/>
            <a:ext cx="4968875" cy="3727450"/>
          </a:xfrm>
          <a:prstGeom prst="rect">
            <a:avLst/>
          </a:prstGeom>
          <a:noFill/>
          <a:ln w="12700">
            <a:solidFill>
              <a:prstClr val="black"/>
            </a:solidFill>
          </a:ln>
        </p:spPr>
        <p:txBody>
          <a:bodyPr vert="horz" lIns="91794" tIns="45896" rIns="91794" bIns="45896" rtlCol="0" anchor="ctr"/>
          <a:lstStyle/>
          <a:p>
            <a:endParaRPr lang="ja-JP" altLang="en-US"/>
          </a:p>
        </p:txBody>
      </p:sp>
      <p:sp>
        <p:nvSpPr>
          <p:cNvPr id="5" name="ノート プレースホルダー 4"/>
          <p:cNvSpPr>
            <a:spLocks noGrp="1"/>
          </p:cNvSpPr>
          <p:nvPr>
            <p:ph type="body" sz="quarter" idx="3"/>
          </p:nvPr>
        </p:nvSpPr>
        <p:spPr>
          <a:xfrm>
            <a:off x="685801" y="4724206"/>
            <a:ext cx="5486400" cy="4475560"/>
          </a:xfrm>
          <a:prstGeom prst="rect">
            <a:avLst/>
          </a:prstGeom>
        </p:spPr>
        <p:txBody>
          <a:bodyPr vert="horz" lIns="91794" tIns="45896" rIns="91794" bIns="4589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6680"/>
            <a:ext cx="2971800" cy="497284"/>
          </a:xfrm>
          <a:prstGeom prst="rect">
            <a:avLst/>
          </a:prstGeom>
        </p:spPr>
        <p:txBody>
          <a:bodyPr vert="horz" lIns="91794" tIns="45896" rIns="91794" bIns="458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7" y="9446680"/>
            <a:ext cx="2971800" cy="497284"/>
          </a:xfrm>
          <a:prstGeom prst="rect">
            <a:avLst/>
          </a:prstGeom>
        </p:spPr>
        <p:txBody>
          <a:bodyPr vert="horz" lIns="91794" tIns="45896" rIns="91794" bIns="45896" rtlCol="0" anchor="b"/>
          <a:lstStyle>
            <a:lvl1pPr algn="r">
              <a:defRPr sz="1200"/>
            </a:lvl1pPr>
          </a:lstStyle>
          <a:p>
            <a:fld id="{50A7A935-B506-4A2C-BF79-56FB3F7DECA0}" type="slidenum">
              <a:rPr kumimoji="1" lang="ja-JP" altLang="en-US" smtClean="0"/>
              <a:pPr/>
              <a:t>‹#›</a:t>
            </a:fld>
            <a:endParaRPr kumimoji="1" lang="ja-JP" altLang="en-US"/>
          </a:p>
        </p:txBody>
      </p:sp>
    </p:spTree>
    <p:extLst>
      <p:ext uri="{BB962C8B-B14F-4D97-AF65-F5344CB8AC3E}">
        <p14:creationId xmlns:p14="http://schemas.microsoft.com/office/powerpoint/2010/main" val="42475474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Aft>
                <a:spcPts val="602"/>
              </a:spcAft>
            </a:pPr>
            <a:r>
              <a:rPr lang="en-US" altLang="ja-JP" b="1" dirty="0" smtClean="0">
                <a:latin typeface="Times New Roman" pitchFamily="18" charset="0"/>
                <a:ea typeface="HGP明朝B" pitchFamily="18" charset="-128"/>
                <a:cs typeface="Times New Roman" pitchFamily="18" charset="0"/>
              </a:rPr>
              <a:t>Thank you Chairperson and all of you who have come here to hear me speak. </a:t>
            </a:r>
          </a:p>
          <a:p>
            <a:pPr>
              <a:spcAft>
                <a:spcPts val="602"/>
              </a:spcAft>
            </a:pPr>
            <a:r>
              <a:rPr lang="en-US" altLang="ja-JP" b="1" dirty="0" smtClean="0">
                <a:latin typeface="Times New Roman" pitchFamily="18" charset="0"/>
                <a:ea typeface="HGP明朝B" pitchFamily="18" charset="-128"/>
                <a:cs typeface="Times New Roman" pitchFamily="18" charset="0"/>
              </a:rPr>
              <a:t>Today I’d like to inform you about what is happening at Fukushima Daiichi and the solution we are proposing for containment and cleanup.</a:t>
            </a:r>
          </a:p>
          <a:p>
            <a:pPr>
              <a:spcAft>
                <a:spcPts val="602"/>
              </a:spcAft>
            </a:pPr>
            <a:r>
              <a:rPr lang="en-US" altLang="ja-JP" b="1" dirty="0" smtClean="0">
                <a:latin typeface="Times New Roman" pitchFamily="18" charset="0"/>
                <a:ea typeface="HGP明朝B" pitchFamily="18" charset="-128"/>
                <a:cs typeface="Times New Roman" pitchFamily="18" charset="0"/>
              </a:rPr>
              <a:t>There is overload of information and most of people are confused and uncertain about what is cover-up or rumor. I strongly suggest you not limiting your focus to any specific problem, but rather see the big picture, and view it as one big problem made up of many interrelated and interconnected parts, facts, and problem. We will start by looking at some pictures and figures revealing some of the basic facts of what is happening at Fukushima Daiichi.</a:t>
            </a:r>
            <a:endParaRPr lang="en-US" altLang="ja-JP" b="1" dirty="0">
              <a:latin typeface="Times New Roman" pitchFamily="18" charset="0"/>
              <a:ea typeface="HGP明朝B" pitchFamily="18" charset="-128"/>
              <a:cs typeface="Times New Roman" pitchFamily="18" charset="0"/>
            </a:endParaRPr>
          </a:p>
        </p:txBody>
      </p:sp>
      <p:sp>
        <p:nvSpPr>
          <p:cNvPr id="4" name="スライド番号プレースホルダ 3"/>
          <p:cNvSpPr>
            <a:spLocks noGrp="1"/>
          </p:cNvSpPr>
          <p:nvPr>
            <p:ph type="sldNum" sz="quarter" idx="10"/>
          </p:nvPr>
        </p:nvSpPr>
        <p:spPr/>
        <p:txBody>
          <a:bodyPr/>
          <a:lstStyle/>
          <a:p>
            <a:fld id="{50A7A935-B506-4A2C-BF79-56FB3F7DECA0}"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Black and white graph indicates annual radiation doses for workers at Three Mile Island. You can see that the doses are quite high during fuel removal.</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The small graph was published by TEPCO, </a:t>
            </a:r>
            <a:r>
              <a:rPr lang="en-US" altLang="ja-JP" b="1" dirty="0" smtClean="0">
                <a:latin typeface="Times New Roman" pitchFamily="18" charset="0"/>
                <a:ea typeface="HGP明朝B" pitchFamily="18" charset="-128"/>
                <a:cs typeface="Times New Roman" pitchFamily="18" charset="0"/>
              </a:rPr>
              <a:t>which </a:t>
            </a:r>
            <a:r>
              <a:rPr lang="en-US" altLang="ja-JP" b="1" dirty="0">
                <a:latin typeface="Times New Roman" pitchFamily="18" charset="0"/>
                <a:ea typeface="HGP明朝B" pitchFamily="18" charset="-128"/>
                <a:cs typeface="Times New Roman" pitchFamily="18" charset="0"/>
              </a:rPr>
              <a:t>indicates projected number of workers </a:t>
            </a:r>
            <a:r>
              <a:rPr lang="en-US" altLang="ja-JP" b="1" dirty="0" smtClean="0">
                <a:latin typeface="Times New Roman" pitchFamily="18" charset="0"/>
                <a:ea typeface="HGP明朝B" pitchFamily="18" charset="-128"/>
                <a:cs typeface="Times New Roman" pitchFamily="18" charset="0"/>
              </a:rPr>
              <a:t>required</a:t>
            </a:r>
            <a:r>
              <a:rPr lang="en-US" altLang="ja-JP" b="1" dirty="0">
                <a:latin typeface="Times New Roman" pitchFamily="18" charset="0"/>
                <a:ea typeface="HGP明朝B" pitchFamily="18" charset="-128"/>
                <a:cs typeface="Times New Roman" pitchFamily="18" charset="0"/>
              </a:rPr>
              <a:t>. TEPCO emphasized that shortage of workers is not expected. However TEPCO has estimated only for five years, and didn’t include the time required for debris </a:t>
            </a:r>
            <a:r>
              <a:rPr lang="en-US" altLang="ja-JP" b="1" dirty="0" smtClean="0">
                <a:latin typeface="Times New Roman" pitchFamily="18" charset="0"/>
                <a:ea typeface="HGP明朝B" pitchFamily="18" charset="-128"/>
                <a:cs typeface="Times New Roman" pitchFamily="18" charset="0"/>
              </a:rPr>
              <a:t>removal which is expected to start 10 years later from now in 2022.</a:t>
            </a:r>
            <a:endParaRPr lang="en-US" altLang="ja-JP" b="1" dirty="0">
              <a:latin typeface="Times New Roman" pitchFamily="18" charset="0"/>
              <a:ea typeface="HGP明朝B" pitchFamily="18" charset="-128"/>
              <a:cs typeface="Times New Roman" pitchFamily="18" charset="0"/>
            </a:endParaRP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As you saw earlier, Reactor Pressure Vessel at Three Mile Island wasn’t damaged. In addition to </a:t>
            </a:r>
            <a:r>
              <a:rPr lang="en-US" altLang="ja-JP" b="1" dirty="0" smtClean="0">
                <a:latin typeface="Times New Roman" pitchFamily="18" charset="0"/>
                <a:ea typeface="HGP明朝B" pitchFamily="18" charset="-128"/>
                <a:cs typeface="Times New Roman" pitchFamily="18" charset="0"/>
              </a:rPr>
              <a:t>that. </a:t>
            </a:r>
            <a:r>
              <a:rPr lang="en-US" altLang="ja-JP" b="1" dirty="0">
                <a:latin typeface="Times New Roman" pitchFamily="18" charset="0"/>
                <a:ea typeface="HGP明朝B" pitchFamily="18" charset="-128"/>
                <a:cs typeface="Times New Roman" pitchFamily="18" charset="0"/>
              </a:rPr>
              <a:t>It means fuel removal at Fukushima Daiichi must be far more complicated than that at Three Mile Island.</a:t>
            </a:r>
            <a:endParaRPr lang="en-US" altLang="ja-JP" dirty="0">
              <a:latin typeface="HGP明朝B" pitchFamily="18" charset="-128"/>
              <a:ea typeface="HGP明朝B" pitchFamily="18" charset="-128"/>
            </a:endParaRP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We have to seriously consider the possibility that dangerous level of radiation exposure may still be present in Fukushima Daiichi ten years later.</a:t>
            </a:r>
          </a:p>
        </p:txBody>
      </p:sp>
      <p:sp>
        <p:nvSpPr>
          <p:cNvPr id="4" name="スライド番号プレースホルダー 3"/>
          <p:cNvSpPr>
            <a:spLocks noGrp="1"/>
          </p:cNvSpPr>
          <p:nvPr>
            <p:ph type="sldNum" sz="quarter" idx="10"/>
          </p:nvPr>
        </p:nvSpPr>
        <p:spPr/>
        <p:txBody>
          <a:bodyPr/>
          <a:lstStyle/>
          <a:p>
            <a:fld id="{50A7A935-B506-4A2C-BF79-56FB3F7DECA0}" type="slidenum">
              <a:rPr kumimoji="1" lang="ja-JP" altLang="en-US" smtClean="0"/>
              <a:pPr/>
              <a:t>10</a:t>
            </a:fld>
            <a:endParaRPr kumimoji="1" lang="ja-JP" altLang="en-US"/>
          </a:p>
        </p:txBody>
      </p:sp>
    </p:spTree>
    <p:extLst>
      <p:ext uri="{BB962C8B-B14F-4D97-AF65-F5344CB8AC3E}">
        <p14:creationId xmlns:p14="http://schemas.microsoft.com/office/powerpoint/2010/main" val="2792774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1" y="4684813"/>
            <a:ext cx="5486400" cy="4798030"/>
          </a:xfrm>
        </p:spPr>
        <p:txBody>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Now we are ready to talk about “SVCF”, Skilled Veterans Corps for Fukushima. We are requesting that skilled veterans be allowed to work at Fukushima Daiichi to reduce radiation doses for younger </a:t>
            </a:r>
            <a:r>
              <a:rPr lang="en-US" altLang="ja-JP" b="1" dirty="0" smtClean="0">
                <a:latin typeface="Times New Roman" pitchFamily="18" charset="0"/>
                <a:ea typeface="HGP明朝B" pitchFamily="18" charset="-128"/>
                <a:cs typeface="Times New Roman" pitchFamily="18" charset="0"/>
              </a:rPr>
              <a:t>workers where “Veterans” means not only from the military but also retired technicians and engineers.</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There are three reasons why elder persons have advantages to the radiation exposure than younger persons.</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The first reason is that the DNA is damaged by radiation takes place at the time of cell split. The frequency of cell sprits is much less for elders than youngers.</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Secondly, even if DNA would be damaged, elders would die by other reasons earlier than cancers caused by DNA damage.</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Thirdly, the elders may no more chance to make child, that ensure to not leave risk by radiation exposure to the next generation.</a:t>
            </a:r>
            <a:endParaRPr lang="en-US" altLang="ja-JP" b="1" dirty="0">
              <a:latin typeface="Times New Roman" pitchFamily="18" charset="0"/>
              <a:ea typeface="HGP明朝B" pitchFamily="18" charset="-128"/>
              <a:cs typeface="Times New Roman" pitchFamily="18" charset="0"/>
            </a:endParaRPr>
          </a:p>
          <a:p>
            <a:pPr>
              <a:lnSpc>
                <a:spcPct val="150000"/>
              </a:lnSpc>
              <a:spcAft>
                <a:spcPts val="602"/>
              </a:spcAft>
            </a:pPr>
            <a:endParaRPr lang="en-US" altLang="ja-JP" sz="1100" dirty="0">
              <a:latin typeface="HGP明朝B" pitchFamily="18" charset="-128"/>
              <a:ea typeface="HGP明朝B" pitchFamily="18" charset="-128"/>
            </a:endParaRPr>
          </a:p>
        </p:txBody>
      </p:sp>
      <p:sp>
        <p:nvSpPr>
          <p:cNvPr id="4" name="スライド番号プレースホルダー 3"/>
          <p:cNvSpPr>
            <a:spLocks noGrp="1"/>
          </p:cNvSpPr>
          <p:nvPr>
            <p:ph type="sldNum" sz="quarter" idx="5"/>
          </p:nvPr>
        </p:nvSpPr>
        <p:spPr>
          <a:xfrm>
            <a:off x="3884617" y="9446680"/>
            <a:ext cx="2971800" cy="497284"/>
          </a:xfrm>
        </p:spPr>
        <p:txBody>
          <a:bodyPr/>
          <a:lstStyle/>
          <a:p>
            <a:fld id="{50A7A935-B506-4A2C-BF79-56FB3F7DECA0}" type="slidenum">
              <a:rPr kumimoji="1" lang="ja-JP" altLang="en-US" smtClean="0"/>
              <a:pPr/>
              <a:t>11</a:t>
            </a:fld>
            <a:endParaRPr kumimoji="1" lang="ja-JP" altLang="en-US" dirty="0"/>
          </a:p>
        </p:txBody>
      </p:sp>
    </p:spTree>
    <p:extLst>
      <p:ext uri="{BB962C8B-B14F-4D97-AF65-F5344CB8AC3E}">
        <p14:creationId xmlns:p14="http://schemas.microsoft.com/office/powerpoint/2010/main" val="371216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1" y="4684813"/>
            <a:ext cx="5486400" cy="4798030"/>
          </a:xfrm>
        </p:spPr>
        <p:txBody>
          <a:bodyPr/>
          <a:lstStyle/>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I </a:t>
            </a:r>
            <a:r>
              <a:rPr lang="en-US" altLang="ja-JP" b="1" dirty="0">
                <a:latin typeface="Times New Roman" pitchFamily="18" charset="0"/>
                <a:ea typeface="HGP明朝B" pitchFamily="18" charset="-128"/>
                <a:cs typeface="Times New Roman" pitchFamily="18" charset="0"/>
              </a:rPr>
              <a:t>myself started recruiting members in April, 2011. In May, 2011 we had a meeting with TEPCO’s board members and Mr. </a:t>
            </a:r>
            <a:r>
              <a:rPr lang="en-US" altLang="ja-JP" b="1" dirty="0" err="1">
                <a:latin typeface="Times New Roman" pitchFamily="18" charset="0"/>
                <a:ea typeface="HGP明朝B" pitchFamily="18" charset="-128"/>
                <a:cs typeface="Times New Roman" pitchFamily="18" charset="0"/>
              </a:rPr>
              <a:t>Hosono</a:t>
            </a:r>
            <a:r>
              <a:rPr lang="en-US" altLang="ja-JP" b="1" dirty="0">
                <a:latin typeface="Times New Roman" pitchFamily="18" charset="0"/>
                <a:ea typeface="HGP明朝B" pitchFamily="18" charset="-128"/>
                <a:cs typeface="Times New Roman" pitchFamily="18" charset="0"/>
              </a:rPr>
              <a:t>, </a:t>
            </a:r>
            <a:r>
              <a:rPr lang="en-US" altLang="ja-JP" b="1" dirty="0" smtClean="0">
                <a:latin typeface="Times New Roman" pitchFamily="18" charset="0"/>
                <a:ea typeface="HGP明朝B" pitchFamily="18" charset="-128"/>
                <a:cs typeface="Times New Roman" pitchFamily="18" charset="0"/>
              </a:rPr>
              <a:t>presently Minister </a:t>
            </a:r>
            <a:r>
              <a:rPr lang="en-US" altLang="ja-JP" b="1" dirty="0">
                <a:latin typeface="Times New Roman" pitchFamily="18" charset="0"/>
                <a:ea typeface="HGP明朝B" pitchFamily="18" charset="-128"/>
                <a:cs typeface="Times New Roman" pitchFamily="18" charset="0"/>
              </a:rPr>
              <a:t>for Accident of Fukushima Daiichi. As a result of this meeting, in July 2011, our representatives went onsite and inspected Fukushima Daiichi. It was the first private team outside of TEPCO to enter the site. </a:t>
            </a:r>
            <a:r>
              <a:rPr lang="en-US" altLang="ja-JP" b="1" dirty="0" smtClean="0">
                <a:latin typeface="Times New Roman" pitchFamily="18" charset="0"/>
                <a:ea typeface="HGP明朝B" pitchFamily="18" charset="-128"/>
                <a:cs typeface="Times New Roman" pitchFamily="18" charset="0"/>
              </a:rPr>
              <a:t>Furthermore we have submitted proposal to the government and TEPCO based on the inspection results. We </a:t>
            </a:r>
            <a:r>
              <a:rPr lang="en-US" altLang="ja-JP" b="1" dirty="0">
                <a:latin typeface="Times New Roman" pitchFamily="18" charset="0"/>
                <a:ea typeface="HGP明朝B" pitchFamily="18" charset="-128"/>
                <a:cs typeface="Times New Roman" pitchFamily="18" charset="0"/>
              </a:rPr>
              <a:t>thought we’d accepted and expected that SVCF would be able to work soon afterwards. However, that didn’t happen.</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After those events, we have continued to negotiate with </a:t>
            </a:r>
            <a:r>
              <a:rPr lang="en-US" altLang="ja-JP" b="1" dirty="0" smtClean="0">
                <a:latin typeface="Times New Roman" pitchFamily="18" charset="0"/>
                <a:ea typeface="HGP明朝B" pitchFamily="18" charset="-128"/>
                <a:cs typeface="Times New Roman" pitchFamily="18" charset="0"/>
              </a:rPr>
              <a:t>the government and TEPCO including its subsidiary companies.</a:t>
            </a:r>
            <a:endParaRPr lang="en-US" altLang="ja-JP" b="1" dirty="0">
              <a:latin typeface="Times New Roman" pitchFamily="18" charset="0"/>
              <a:ea typeface="HGP明朝B" pitchFamily="18" charset="-128"/>
              <a:cs typeface="Times New Roman" pitchFamily="18" charset="0"/>
            </a:endParaRP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However, </a:t>
            </a:r>
            <a:r>
              <a:rPr lang="en-US" altLang="ja-JP" b="1" dirty="0">
                <a:latin typeface="Times New Roman" pitchFamily="18" charset="0"/>
                <a:ea typeface="HGP明朝B" pitchFamily="18" charset="-128"/>
                <a:cs typeface="Times New Roman" pitchFamily="18" charset="0"/>
              </a:rPr>
              <a:t>the Japanese government says that “You are welcome if TEPCO will accept you”, and meanwhile TEPCO says “Presently TEPCO has no room to accept SVCF members”. What is going on?</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Meanwhile, our numbers have swelled almost 700 members, </a:t>
            </a:r>
            <a:r>
              <a:rPr lang="en-US" altLang="ja-JP" b="1" dirty="0" smtClean="0">
                <a:latin typeface="Times New Roman" pitchFamily="18" charset="0"/>
                <a:ea typeface="HGP明朝B" pitchFamily="18" charset="-128"/>
                <a:cs typeface="Times New Roman" pitchFamily="18" charset="0"/>
              </a:rPr>
              <a:t>1700 </a:t>
            </a:r>
            <a:r>
              <a:rPr lang="en-US" altLang="ja-JP" b="1" dirty="0">
                <a:latin typeface="Times New Roman" pitchFamily="18" charset="0"/>
                <a:ea typeface="HGP明朝B" pitchFamily="18" charset="-128"/>
                <a:cs typeface="Times New Roman" pitchFamily="18" charset="0"/>
              </a:rPr>
              <a:t>supporters, and 500 donors</a:t>
            </a:r>
            <a:r>
              <a:rPr lang="en-US" altLang="ja-JP" b="1" dirty="0" smtClean="0">
                <a:latin typeface="Times New Roman" pitchFamily="18" charset="0"/>
                <a:ea typeface="HGP明朝B" pitchFamily="18" charset="-128"/>
                <a:cs typeface="Times New Roman" pitchFamily="18" charset="0"/>
              </a:rPr>
              <a:t>.</a:t>
            </a:r>
            <a:endParaRPr lang="en-US" altLang="ja-JP" b="1" dirty="0">
              <a:latin typeface="Times New Roman" pitchFamily="18" charset="0"/>
              <a:ea typeface="HGP明朝B" pitchFamily="18" charset="-128"/>
              <a:cs typeface="Times New Roman" pitchFamily="18" charset="0"/>
            </a:endParaRPr>
          </a:p>
        </p:txBody>
      </p:sp>
      <p:sp>
        <p:nvSpPr>
          <p:cNvPr id="4" name="スライド番号プレースホルダー 3"/>
          <p:cNvSpPr>
            <a:spLocks noGrp="1"/>
          </p:cNvSpPr>
          <p:nvPr>
            <p:ph type="sldNum" sz="quarter" idx="5"/>
          </p:nvPr>
        </p:nvSpPr>
        <p:spPr>
          <a:xfrm>
            <a:off x="3884617" y="9446680"/>
            <a:ext cx="2971800" cy="497284"/>
          </a:xfrm>
        </p:spPr>
        <p:txBody>
          <a:bodyPr/>
          <a:lstStyle/>
          <a:p>
            <a:fld id="{50A7A935-B506-4A2C-BF79-56FB3F7DECA0}" type="slidenum">
              <a:rPr kumimoji="1" lang="ja-JP" altLang="en-US" smtClean="0"/>
              <a:pPr/>
              <a:t>12</a:t>
            </a:fld>
            <a:endParaRPr kumimoji="1" lang="ja-JP" altLang="en-US" dirty="0"/>
          </a:p>
        </p:txBody>
      </p:sp>
    </p:spTree>
    <p:extLst>
      <p:ext uri="{BB962C8B-B14F-4D97-AF65-F5344CB8AC3E}">
        <p14:creationId xmlns:p14="http://schemas.microsoft.com/office/powerpoint/2010/main" val="371216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918599" y="4684815"/>
            <a:ext cx="5092528" cy="4475560"/>
          </a:xfrm>
        </p:spPr>
        <p:txBody>
          <a:bodyPr>
            <a:noAutofit/>
          </a:bodyPr>
          <a:lstStyle/>
          <a:p>
            <a:pPr>
              <a:lnSpc>
                <a:spcPct val="150000"/>
              </a:lnSpc>
              <a:spcAft>
                <a:spcPts val="602"/>
              </a:spcAft>
            </a:pPr>
            <a:r>
              <a:rPr lang="en-US" altLang="ja-JP" sz="950" b="1" dirty="0">
                <a:latin typeface="Times New Roman" pitchFamily="18" charset="0"/>
                <a:ea typeface="HGP明朝B" pitchFamily="18" charset="-128"/>
                <a:cs typeface="Times New Roman" pitchFamily="18" charset="0"/>
              </a:rPr>
              <a:t>During the negotiation we have found following facts:</a:t>
            </a:r>
          </a:p>
          <a:p>
            <a:pPr>
              <a:lnSpc>
                <a:spcPct val="150000"/>
              </a:lnSpc>
              <a:spcAft>
                <a:spcPts val="602"/>
              </a:spcAft>
            </a:pPr>
            <a:r>
              <a:rPr lang="en-US" altLang="ja-JP" sz="950" b="1" dirty="0" smtClean="0">
                <a:latin typeface="Times New Roman" pitchFamily="18" charset="0"/>
                <a:ea typeface="HGP明朝B" pitchFamily="18" charset="-128"/>
                <a:cs typeface="Times New Roman" pitchFamily="18" charset="0"/>
              </a:rPr>
              <a:t>Over </a:t>
            </a:r>
            <a:r>
              <a:rPr lang="en-US" altLang="ja-JP" sz="950" b="1" dirty="0">
                <a:latin typeface="Times New Roman" pitchFamily="18" charset="0"/>
                <a:ea typeface="HGP明朝B" pitchFamily="18" charset="-128"/>
                <a:cs typeface="Times New Roman" pitchFamily="18" charset="0"/>
              </a:rPr>
              <a:t>3000 people are working at Fukushima Daiichi every day. The hiring pattern and contract structure being used for sub-contractor must be highly unusual from you view point. Almost 400 different companies have been brought in, while TEPCO’s employees are only some tens but not more. That means on average less than 10 workers per sub-contractor. Further, the contacts are multi layered in seven or eight layers deep. This contract structure must be quite unique in Japanese heavy industries, and very beneficial for TEPCO, since they can try to avoid accountability removing several steps of detailed onsite planning and management.</a:t>
            </a:r>
          </a:p>
          <a:p>
            <a:pPr>
              <a:lnSpc>
                <a:spcPct val="150000"/>
              </a:lnSpc>
              <a:spcAft>
                <a:spcPts val="602"/>
              </a:spcAft>
            </a:pPr>
            <a:r>
              <a:rPr lang="en-US" altLang="ja-JP" sz="950" b="1" dirty="0">
                <a:latin typeface="Times New Roman" pitchFamily="18" charset="0"/>
                <a:ea typeface="HGP明朝B" pitchFamily="18" charset="-128"/>
                <a:cs typeface="Times New Roman" pitchFamily="18" charset="0"/>
              </a:rPr>
              <a:t>Another effect of </a:t>
            </a:r>
            <a:r>
              <a:rPr lang="en-US" altLang="ja-JP" sz="950" b="1" dirty="0" smtClean="0">
                <a:latin typeface="Times New Roman" pitchFamily="18" charset="0"/>
                <a:ea typeface="HGP明朝B" pitchFamily="18" charset="-128"/>
                <a:cs typeface="Times New Roman" pitchFamily="18" charset="0"/>
              </a:rPr>
              <a:t>this structure is TEPCO </a:t>
            </a:r>
            <a:r>
              <a:rPr lang="en-US" altLang="ja-JP" sz="950" b="1" dirty="0">
                <a:latin typeface="Times New Roman" pitchFamily="18" charset="0"/>
                <a:ea typeface="HGP明朝B" pitchFamily="18" charset="-128"/>
                <a:cs typeface="Times New Roman" pitchFamily="18" charset="0"/>
              </a:rPr>
              <a:t>has </a:t>
            </a:r>
            <a:r>
              <a:rPr lang="en-US" altLang="ja-JP" sz="950" b="1" dirty="0" smtClean="0">
                <a:latin typeface="Times New Roman" pitchFamily="18" charset="0"/>
                <a:ea typeface="HGP明朝B" pitchFamily="18" charset="-128"/>
                <a:cs typeface="Times New Roman" pitchFamily="18" charset="0"/>
              </a:rPr>
              <a:t>no </a:t>
            </a:r>
            <a:r>
              <a:rPr lang="en-US" altLang="ja-JP" sz="950" b="1" dirty="0">
                <a:latin typeface="Times New Roman" pitchFamily="18" charset="0"/>
                <a:ea typeface="HGP明朝B" pitchFamily="18" charset="-128"/>
                <a:cs typeface="Times New Roman" pitchFamily="18" charset="0"/>
              </a:rPr>
              <a:t>capability to accept our proposal. They are not able to allocate SVCF’s member to any working </a:t>
            </a:r>
            <a:r>
              <a:rPr lang="en-US" altLang="ja-JP" sz="950" b="1" dirty="0" smtClean="0">
                <a:latin typeface="Times New Roman" pitchFamily="18" charset="0"/>
                <a:ea typeface="HGP明朝B" pitchFamily="18" charset="-128"/>
                <a:cs typeface="Times New Roman" pitchFamily="18" charset="0"/>
              </a:rPr>
              <a:t>place at the site.</a:t>
            </a:r>
            <a:endParaRPr lang="en-US" altLang="ja-JP" sz="950" b="1" dirty="0">
              <a:latin typeface="Times New Roman" pitchFamily="18" charset="0"/>
              <a:ea typeface="HGP明朝B" pitchFamily="18" charset="-128"/>
              <a:cs typeface="Times New Roman" pitchFamily="18" charset="0"/>
            </a:endParaRPr>
          </a:p>
          <a:p>
            <a:pPr>
              <a:lnSpc>
                <a:spcPct val="150000"/>
              </a:lnSpc>
              <a:spcAft>
                <a:spcPts val="602"/>
              </a:spcAft>
            </a:pPr>
            <a:r>
              <a:rPr lang="en-US" altLang="ja-JP" sz="950" b="1" dirty="0">
                <a:latin typeface="Times New Roman" pitchFamily="18" charset="0"/>
                <a:ea typeface="HGP明朝B" pitchFamily="18" charset="-128"/>
                <a:cs typeface="Times New Roman" pitchFamily="18" charset="0"/>
              </a:rPr>
              <a:t>This contract structure has serious disadvantage for workers safety. Since TEPCO receives workers radiation dose  information only as the results given to them second-hand by the sub-contractors, </a:t>
            </a:r>
            <a:r>
              <a:rPr lang="en-US" altLang="ja-JP" sz="950" b="1" dirty="0" smtClean="0">
                <a:latin typeface="Times New Roman" pitchFamily="18" charset="0"/>
                <a:ea typeface="HGP明朝B" pitchFamily="18" charset="-128"/>
                <a:cs typeface="Times New Roman" pitchFamily="18" charset="0"/>
              </a:rPr>
              <a:t>that </a:t>
            </a:r>
            <a:r>
              <a:rPr lang="en-US" altLang="ja-JP" sz="950" b="1" dirty="0">
                <a:latin typeface="Times New Roman" pitchFamily="18" charset="0"/>
                <a:ea typeface="HGP明朝B" pitchFamily="18" charset="-128"/>
                <a:cs typeface="Times New Roman" pitchFamily="18" charset="0"/>
              </a:rPr>
              <a:t>makes difficult for subcontractors to allocate their workers to the sites and job types to take full advantages of their special skills, </a:t>
            </a:r>
            <a:r>
              <a:rPr lang="en-US" altLang="ja-JP" sz="950" b="1" dirty="0" smtClean="0">
                <a:latin typeface="Times New Roman" pitchFamily="18" charset="0"/>
                <a:ea typeface="HGP明朝B" pitchFamily="18" charset="-128"/>
                <a:cs typeface="Times New Roman" pitchFamily="18" charset="0"/>
              </a:rPr>
              <a:t>age</a:t>
            </a:r>
            <a:r>
              <a:rPr lang="en-US" altLang="ja-JP" sz="950" b="1" dirty="0">
                <a:latin typeface="Times New Roman" pitchFamily="18" charset="0"/>
                <a:ea typeface="HGP明朝B" pitchFamily="18" charset="-128"/>
                <a:cs typeface="Times New Roman" pitchFamily="18" charset="0"/>
              </a:rPr>
              <a:t>, capability, past dose level, etc.</a:t>
            </a:r>
          </a:p>
          <a:p>
            <a:pPr>
              <a:lnSpc>
                <a:spcPct val="150000"/>
              </a:lnSpc>
              <a:spcAft>
                <a:spcPts val="602"/>
              </a:spcAft>
            </a:pPr>
            <a:r>
              <a:rPr lang="en-US" altLang="ja-JP" sz="950" b="1" dirty="0">
                <a:latin typeface="Times New Roman" pitchFamily="18" charset="0"/>
                <a:ea typeface="HGP明朝B" pitchFamily="18" charset="-128"/>
                <a:cs typeface="Times New Roman" pitchFamily="18" charset="0"/>
              </a:rPr>
              <a:t>We have learned that at Three Mile Island, GPU Nuclear immediately hired Bechtel Corporation to manage cleanup project, since GPU has expertise in the field of operation, not in engineering and construction.</a:t>
            </a:r>
          </a:p>
        </p:txBody>
      </p:sp>
      <p:sp>
        <p:nvSpPr>
          <p:cNvPr id="4" name="スライド番号プレースホルダ 3"/>
          <p:cNvSpPr>
            <a:spLocks noGrp="1"/>
          </p:cNvSpPr>
          <p:nvPr>
            <p:ph type="sldNum" sz="quarter" idx="10"/>
          </p:nvPr>
        </p:nvSpPr>
        <p:spPr/>
        <p:txBody>
          <a:bodyPr/>
          <a:lstStyle/>
          <a:p>
            <a:fld id="{50A7A935-B506-4A2C-BF79-56FB3F7DECA0}"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1" y="4684813"/>
            <a:ext cx="5486400" cy="4798030"/>
          </a:xfrm>
        </p:spPr>
        <p:txBody>
          <a:bodyPr/>
          <a:lstStyle/>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To solve those problems we are proposing those four items:</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First is independence from TEPCO head quarters. Even the government invested in TEPCO, it is still private profit oriented company. The investment is just to rescue TEPCO from the bankruptcy as the case of General Motors in USA.</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Second is employment of worldwide capabilities, that is, permitting people, firms and resource from nations other than Japan to be employed on this project.</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Third is a more centralized and integrated Project Management, subject to oversight by next item.</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Fourth is International Inspection Team</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I would like to explain item by item now.</a:t>
            </a:r>
            <a:endParaRPr lang="en-US" altLang="ja-JP" dirty="0">
              <a:latin typeface="HGP明朝B" pitchFamily="18" charset="-128"/>
              <a:ea typeface="HGP明朝B" pitchFamily="18" charset="-128"/>
            </a:endParaRPr>
          </a:p>
        </p:txBody>
      </p:sp>
      <p:sp>
        <p:nvSpPr>
          <p:cNvPr id="4" name="スライド番号プレースホルダー 3"/>
          <p:cNvSpPr>
            <a:spLocks noGrp="1"/>
          </p:cNvSpPr>
          <p:nvPr>
            <p:ph type="sldNum" sz="quarter" idx="5"/>
          </p:nvPr>
        </p:nvSpPr>
        <p:spPr>
          <a:xfrm>
            <a:off x="3884617" y="9446680"/>
            <a:ext cx="2971800" cy="497284"/>
          </a:xfrm>
        </p:spPr>
        <p:txBody>
          <a:bodyPr/>
          <a:lstStyle/>
          <a:p>
            <a:fld id="{50A7A935-B506-4A2C-BF79-56FB3F7DECA0}" type="slidenum">
              <a:rPr kumimoji="1" lang="ja-JP" altLang="en-US" smtClean="0"/>
              <a:pPr/>
              <a:t>14</a:t>
            </a:fld>
            <a:endParaRPr kumimoji="1" lang="ja-JP" altLang="en-US" dirty="0"/>
          </a:p>
        </p:txBody>
      </p:sp>
    </p:spTree>
    <p:extLst>
      <p:ext uri="{BB962C8B-B14F-4D97-AF65-F5344CB8AC3E}">
        <p14:creationId xmlns:p14="http://schemas.microsoft.com/office/powerpoint/2010/main" val="371216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1" y="4684813"/>
            <a:ext cx="5486400" cy="4798030"/>
          </a:xfrm>
        </p:spPr>
        <p:txBody>
          <a:bodyPr/>
          <a:lstStyle/>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As I’ve explained, the physical condition of many area of the Fukushima Daiichi complex are as yet unknown, and what we do know indicates the damage is much more complicated in size and scope than what occurred at Three Mile Island. Therefore it is not in the public’s best interest for a project to be handled by a profit oriented private company.</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While the project team must be independent from TEPCO, it does not aim to purge TEPCO’s present employees, but rather, it is essential to involve those persons who know the actual </a:t>
            </a:r>
            <a:r>
              <a:rPr lang="en-US" altLang="ja-JP" b="1" dirty="0" smtClean="0">
                <a:latin typeface="Times New Roman" pitchFamily="18" charset="0"/>
                <a:ea typeface="HGP明朝B" pitchFamily="18" charset="-128"/>
                <a:cs typeface="Times New Roman" pitchFamily="18" charset="0"/>
              </a:rPr>
              <a:t>site.</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The project shall be independent from the “Nuclear Village” as well.</a:t>
            </a:r>
          </a:p>
        </p:txBody>
      </p:sp>
      <p:sp>
        <p:nvSpPr>
          <p:cNvPr id="4" name="スライド番号プレースホルダー 3"/>
          <p:cNvSpPr>
            <a:spLocks noGrp="1"/>
          </p:cNvSpPr>
          <p:nvPr>
            <p:ph type="sldNum" sz="quarter" idx="5"/>
          </p:nvPr>
        </p:nvSpPr>
        <p:spPr>
          <a:xfrm>
            <a:off x="3884617" y="9446680"/>
            <a:ext cx="2971800" cy="497284"/>
          </a:xfrm>
        </p:spPr>
        <p:txBody>
          <a:bodyPr/>
          <a:lstStyle/>
          <a:p>
            <a:fld id="{50A7A935-B506-4A2C-BF79-56FB3F7DECA0}" type="slidenum">
              <a:rPr kumimoji="1" lang="ja-JP" altLang="en-US" smtClean="0"/>
              <a:pPr/>
              <a:t>15</a:t>
            </a:fld>
            <a:endParaRPr kumimoji="1" lang="ja-JP" altLang="en-US" dirty="0"/>
          </a:p>
        </p:txBody>
      </p:sp>
    </p:spTree>
    <p:extLst>
      <p:ext uri="{BB962C8B-B14F-4D97-AF65-F5344CB8AC3E}">
        <p14:creationId xmlns:p14="http://schemas.microsoft.com/office/powerpoint/2010/main" val="371216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1" y="4684813"/>
            <a:ext cx="5486400" cy="4798030"/>
          </a:xfrm>
        </p:spPr>
        <p:txBody>
          <a:bodyPr/>
          <a:lstStyle/>
          <a:p>
            <a:pPr>
              <a:lnSpc>
                <a:spcPct val="150000"/>
              </a:lnSpc>
              <a:spcAft>
                <a:spcPts val="602"/>
              </a:spcAft>
            </a:pPr>
            <a:r>
              <a:rPr lang="en-US" altLang="ja-JP" sz="1000" b="1" dirty="0">
                <a:latin typeface="Times New Roman" pitchFamily="18" charset="0"/>
                <a:ea typeface="HGP明朝B" pitchFamily="18" charset="-128"/>
                <a:cs typeface="Times New Roman" pitchFamily="18" charset="0"/>
              </a:rPr>
              <a:t>It should be noted that while accident at Fukushima Daiichi has discharged a smaller quantity of radio active materials than Chernobyl but much more complicated than </a:t>
            </a:r>
            <a:r>
              <a:rPr lang="en-US" altLang="ja-JP" sz="1000" b="1" dirty="0" smtClean="0">
                <a:latin typeface="Times New Roman" pitchFamily="18" charset="0"/>
                <a:ea typeface="HGP明朝B" pitchFamily="18" charset="-128"/>
                <a:cs typeface="Times New Roman" pitchFamily="18" charset="0"/>
              </a:rPr>
              <a:t>it. </a:t>
            </a:r>
            <a:r>
              <a:rPr lang="en-US" altLang="ja-JP" sz="1000" b="1" dirty="0">
                <a:latin typeface="Times New Roman" pitchFamily="18" charset="0"/>
                <a:ea typeface="HGP明朝B" pitchFamily="18" charset="-128"/>
                <a:cs typeface="Times New Roman" pitchFamily="18" charset="0"/>
              </a:rPr>
              <a:t>And comparing with Three Mile Island it is more complicated and larger in scale. This makes Fukushima Daiichi potentially the most difficult disaster to resolve that humanity has ever experienced.</a:t>
            </a:r>
          </a:p>
          <a:p>
            <a:pPr>
              <a:lnSpc>
                <a:spcPct val="150000"/>
              </a:lnSpc>
              <a:spcAft>
                <a:spcPts val="602"/>
              </a:spcAft>
            </a:pPr>
            <a:r>
              <a:rPr lang="en-US" altLang="ja-JP" sz="1000" b="1" smtClean="0">
                <a:latin typeface="Times New Roman" pitchFamily="18" charset="0"/>
                <a:ea typeface="HGP明朝B" pitchFamily="18" charset="-128"/>
                <a:cs typeface="Times New Roman" pitchFamily="18" charset="0"/>
              </a:rPr>
              <a:t>The </a:t>
            </a:r>
            <a:r>
              <a:rPr lang="en-US" altLang="ja-JP" sz="1000" b="1" dirty="0">
                <a:latin typeface="Times New Roman" pitchFamily="18" charset="0"/>
                <a:ea typeface="HGP明朝B" pitchFamily="18" charset="-128"/>
                <a:cs typeface="Times New Roman" pitchFamily="18" charset="0"/>
              </a:rPr>
              <a:t>exact scope of the containment and cleanup project is still unknown. Regardless, there is no doubt about the necessity for world wide collaboration and share of experience. Up to now international collaboration is tried only in the field of Research &amp; Development, but never at work site. In </a:t>
            </a:r>
            <a:r>
              <a:rPr lang="en-US" altLang="ja-JP" sz="1000" b="1" dirty="0" smtClean="0">
                <a:latin typeface="Times New Roman" pitchFamily="18" charset="0"/>
                <a:ea typeface="HGP明朝B" pitchFamily="18" charset="-128"/>
                <a:cs typeface="Times New Roman" pitchFamily="18" charset="0"/>
              </a:rPr>
              <a:t>comparison, </a:t>
            </a:r>
            <a:r>
              <a:rPr lang="en-US" altLang="ja-JP" sz="1000" b="1" dirty="0">
                <a:latin typeface="Times New Roman" pitchFamily="18" charset="0"/>
                <a:ea typeface="HGP明朝B" pitchFamily="18" charset="-128"/>
                <a:cs typeface="Times New Roman" pitchFamily="18" charset="0"/>
              </a:rPr>
              <a:t>Three Mile Island accepted several engineers from </a:t>
            </a:r>
            <a:r>
              <a:rPr lang="en-US" altLang="ja-JP" sz="1000" b="1" dirty="0" smtClean="0">
                <a:latin typeface="Times New Roman" pitchFamily="18" charset="0"/>
                <a:ea typeface="HGP明朝B" pitchFamily="18" charset="-128"/>
                <a:cs typeface="Times New Roman" pitchFamily="18" charset="0"/>
              </a:rPr>
              <a:t>other countries including Japan</a:t>
            </a:r>
            <a:r>
              <a:rPr lang="en-US" altLang="ja-JP" sz="1000" b="1" dirty="0">
                <a:latin typeface="Times New Roman" pitchFamily="18" charset="0"/>
                <a:ea typeface="HGP明朝B" pitchFamily="18" charset="-128"/>
                <a:cs typeface="Times New Roman" pitchFamily="18" charset="0"/>
              </a:rPr>
              <a:t>. Containment and cleanup at Fukushima Daiichi needs to be an international effort with international oversight</a:t>
            </a:r>
            <a:r>
              <a:rPr lang="en-US" altLang="ja-JP" sz="1000" b="1" dirty="0" smtClean="0">
                <a:latin typeface="Times New Roman" pitchFamily="18" charset="0"/>
                <a:ea typeface="HGP明朝B" pitchFamily="18" charset="-128"/>
                <a:cs typeface="Times New Roman" pitchFamily="18" charset="0"/>
              </a:rPr>
              <a:t>. </a:t>
            </a:r>
            <a:endParaRPr lang="en-US" altLang="ja-JP" sz="1000" dirty="0">
              <a:latin typeface="HGP明朝B" pitchFamily="18" charset="-128"/>
              <a:ea typeface="HGP明朝B" pitchFamily="18" charset="-128"/>
            </a:endParaRPr>
          </a:p>
        </p:txBody>
      </p:sp>
      <p:sp>
        <p:nvSpPr>
          <p:cNvPr id="4" name="スライド番号プレースホルダー 3"/>
          <p:cNvSpPr>
            <a:spLocks noGrp="1"/>
          </p:cNvSpPr>
          <p:nvPr>
            <p:ph type="sldNum" sz="quarter" idx="5"/>
          </p:nvPr>
        </p:nvSpPr>
        <p:spPr>
          <a:xfrm>
            <a:off x="3884617" y="9446680"/>
            <a:ext cx="2971800" cy="497284"/>
          </a:xfrm>
        </p:spPr>
        <p:txBody>
          <a:bodyPr/>
          <a:lstStyle/>
          <a:p>
            <a:fld id="{50A7A935-B506-4A2C-BF79-56FB3F7DECA0}" type="slidenum">
              <a:rPr kumimoji="1" lang="ja-JP" altLang="en-US" smtClean="0"/>
              <a:pPr/>
              <a:t>16</a:t>
            </a:fld>
            <a:endParaRPr kumimoji="1" lang="ja-JP" altLang="en-US" dirty="0"/>
          </a:p>
        </p:txBody>
      </p:sp>
    </p:spTree>
    <p:extLst>
      <p:ext uri="{BB962C8B-B14F-4D97-AF65-F5344CB8AC3E}">
        <p14:creationId xmlns:p14="http://schemas.microsoft.com/office/powerpoint/2010/main" val="3712167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1" y="4684813"/>
            <a:ext cx="5486400" cy="4798030"/>
          </a:xfrm>
        </p:spPr>
        <p:txBody>
          <a:bodyPr/>
          <a:lstStyle/>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Integrated Project Management is essential to coordinate a project of this immense size and scope. Due to historical, cultural, and other </a:t>
            </a:r>
            <a:r>
              <a:rPr lang="en-US" altLang="ja-JP" b="1" dirty="0" smtClean="0">
                <a:latin typeface="Times New Roman" pitchFamily="18" charset="0"/>
                <a:ea typeface="HGP明朝B" pitchFamily="18" charset="-128"/>
                <a:cs typeface="Times New Roman" pitchFamily="18" charset="0"/>
              </a:rPr>
              <a:t>factors</a:t>
            </a:r>
            <a:r>
              <a:rPr lang="ja-JP" altLang="en-US" b="1" dirty="0">
                <a:latin typeface="Times New Roman" pitchFamily="18" charset="0"/>
                <a:ea typeface="HGP明朝B" pitchFamily="18" charset="-128"/>
                <a:cs typeface="Times New Roman" pitchFamily="18" charset="0"/>
              </a:rPr>
              <a:t> </a:t>
            </a:r>
            <a:r>
              <a:rPr lang="en-US" altLang="ja-JP" b="1" dirty="0" smtClean="0">
                <a:latin typeface="Times New Roman" pitchFamily="18" charset="0"/>
                <a:ea typeface="HGP明朝B" pitchFamily="18" charset="-128"/>
                <a:cs typeface="Times New Roman" pitchFamily="18" charset="0"/>
              </a:rPr>
              <a:t>including multi-layered subcontract system</a:t>
            </a:r>
            <a:r>
              <a:rPr lang="en-US" altLang="ja-JP" b="1" dirty="0" smtClean="0">
                <a:latin typeface="Times New Roman" pitchFamily="18" charset="0"/>
                <a:ea typeface="HGP明朝B" pitchFamily="18" charset="-128"/>
                <a:cs typeface="Times New Roman" pitchFamily="18" charset="0"/>
              </a:rPr>
              <a:t>, </a:t>
            </a:r>
            <a:r>
              <a:rPr lang="en-US" altLang="ja-JP" b="1" dirty="0" smtClean="0">
                <a:latin typeface="Times New Roman" pitchFamily="18" charset="0"/>
                <a:ea typeface="HGP明朝B" pitchFamily="18" charset="-128"/>
                <a:cs typeface="Times New Roman" pitchFamily="18" charset="0"/>
              </a:rPr>
              <a:t>Japanese firms are accustomed to working independently of each other, without comprehensive project management. </a:t>
            </a:r>
            <a:r>
              <a:rPr lang="en-US" altLang="ja-JP" b="1" dirty="0" smtClean="0">
                <a:latin typeface="Times New Roman" pitchFamily="18" charset="0"/>
                <a:ea typeface="HGP明朝B" pitchFamily="18" charset="-128"/>
                <a:cs typeface="Times New Roman" pitchFamily="18" charset="0"/>
              </a:rPr>
              <a:t>I </a:t>
            </a:r>
            <a:r>
              <a:rPr lang="en-US" altLang="ja-JP" b="1" dirty="0" smtClean="0">
                <a:latin typeface="Times New Roman" pitchFamily="18" charset="0"/>
                <a:ea typeface="HGP明朝B" pitchFamily="18" charset="-128"/>
                <a:cs typeface="Times New Roman" pitchFamily="18" charset="0"/>
              </a:rPr>
              <a:t>repeat for emphasis that simplified contracting practices are essential for effective integrated project management. Hiring large international firms such as </a:t>
            </a:r>
            <a:r>
              <a:rPr lang="en-US" altLang="ja-JP" b="1" dirty="0" smtClean="0">
                <a:latin typeface="Times New Roman" pitchFamily="18" charset="0"/>
                <a:ea typeface="HGP明朝B" pitchFamily="18" charset="-128"/>
                <a:cs typeface="Times New Roman" pitchFamily="18" charset="0"/>
              </a:rPr>
              <a:t>Bechtel, Flour and/or </a:t>
            </a:r>
            <a:r>
              <a:rPr lang="en-US" altLang="ja-JP" b="1" smtClean="0">
                <a:latin typeface="Times New Roman" pitchFamily="18" charset="0"/>
                <a:ea typeface="HGP明朝B" pitchFamily="18" charset="-128"/>
                <a:cs typeface="Times New Roman" pitchFamily="18" charset="0"/>
              </a:rPr>
              <a:t>Japanese </a:t>
            </a:r>
            <a:r>
              <a:rPr lang="en-US" altLang="ja-JP" b="1">
                <a:latin typeface="Times New Roman" pitchFamily="18" charset="0"/>
                <a:ea typeface="HGP明朝B" pitchFamily="18" charset="-128"/>
                <a:cs typeface="Times New Roman" pitchFamily="18" charset="0"/>
              </a:rPr>
              <a:t>e</a:t>
            </a:r>
            <a:r>
              <a:rPr lang="en-US" altLang="ja-JP" b="1" smtClean="0">
                <a:latin typeface="Times New Roman" pitchFamily="18" charset="0"/>
                <a:ea typeface="HGP明朝B" pitchFamily="18" charset="-128"/>
                <a:cs typeface="Times New Roman" pitchFamily="18" charset="0"/>
              </a:rPr>
              <a:t>ngineering companies, </a:t>
            </a:r>
            <a:r>
              <a:rPr lang="en-US" altLang="ja-JP" b="1" dirty="0" smtClean="0">
                <a:latin typeface="Times New Roman" pitchFamily="18" charset="0"/>
                <a:ea typeface="HGP明朝B" pitchFamily="18" charset="-128"/>
                <a:cs typeface="Times New Roman" pitchFamily="18" charset="0"/>
              </a:rPr>
              <a:t>who have the requisite engineering, construction, and project management skills for a job this size may be the best solution.</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After establishing a centralized, integrated project management team, the SVCF’s members can be hired and allocated to suitable jobs and work sites.</a:t>
            </a:r>
            <a:endParaRPr lang="en-US" altLang="ja-JP" dirty="0">
              <a:latin typeface="HGP明朝B" pitchFamily="18" charset="-128"/>
              <a:ea typeface="HGP明朝B" pitchFamily="18" charset="-128"/>
            </a:endParaRPr>
          </a:p>
        </p:txBody>
      </p:sp>
      <p:sp>
        <p:nvSpPr>
          <p:cNvPr id="4" name="スライド番号プレースホルダー 3"/>
          <p:cNvSpPr>
            <a:spLocks noGrp="1"/>
          </p:cNvSpPr>
          <p:nvPr>
            <p:ph type="sldNum" sz="quarter" idx="5"/>
          </p:nvPr>
        </p:nvSpPr>
        <p:spPr>
          <a:xfrm>
            <a:off x="3884617" y="9446680"/>
            <a:ext cx="2971800" cy="497284"/>
          </a:xfrm>
        </p:spPr>
        <p:txBody>
          <a:bodyPr/>
          <a:lstStyle/>
          <a:p>
            <a:fld id="{50A7A935-B506-4A2C-BF79-56FB3F7DECA0}" type="slidenum">
              <a:rPr kumimoji="1" lang="ja-JP" altLang="en-US" smtClean="0"/>
              <a:pPr/>
              <a:t>17</a:t>
            </a:fld>
            <a:endParaRPr kumimoji="1" lang="ja-JP" altLang="en-US" dirty="0"/>
          </a:p>
        </p:txBody>
      </p:sp>
    </p:spTree>
    <p:extLst>
      <p:ext uri="{BB962C8B-B14F-4D97-AF65-F5344CB8AC3E}">
        <p14:creationId xmlns:p14="http://schemas.microsoft.com/office/powerpoint/2010/main" val="371216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1" y="4684813"/>
            <a:ext cx="5486400" cy="4798030"/>
          </a:xfrm>
        </p:spPr>
        <p:txBody>
          <a:bodyPr/>
          <a:lstStyle/>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Even the Project Team will be formed to include international members, along with Japanese workers, an international inspection team independent from the Project Team will be essential to ensure maintaining objective view point. </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The accident at Fukushima Daiichi isn’t simply local issue. It’s a problem of international scope threatening the wellbeing of the entire world. Therefore, internationality is essential.</a:t>
            </a:r>
            <a:endParaRPr lang="en-US" altLang="ja-JP" dirty="0">
              <a:latin typeface="Times New Roman" pitchFamily="18" charset="0"/>
              <a:ea typeface="HGP明朝B" pitchFamily="18" charset="-128"/>
              <a:cs typeface="Times New Roman" pitchFamily="18" charset="0"/>
            </a:endParaRPr>
          </a:p>
        </p:txBody>
      </p:sp>
      <p:sp>
        <p:nvSpPr>
          <p:cNvPr id="4" name="スライド番号プレースホルダー 3"/>
          <p:cNvSpPr>
            <a:spLocks noGrp="1"/>
          </p:cNvSpPr>
          <p:nvPr>
            <p:ph type="sldNum" sz="quarter" idx="5"/>
          </p:nvPr>
        </p:nvSpPr>
        <p:spPr>
          <a:xfrm>
            <a:off x="3884617" y="9446680"/>
            <a:ext cx="2971800" cy="497284"/>
          </a:xfrm>
        </p:spPr>
        <p:txBody>
          <a:bodyPr/>
          <a:lstStyle/>
          <a:p>
            <a:fld id="{50A7A935-B506-4A2C-BF79-56FB3F7DECA0}" type="slidenum">
              <a:rPr kumimoji="1" lang="ja-JP" altLang="en-US" smtClean="0"/>
              <a:pPr/>
              <a:t>18</a:t>
            </a:fld>
            <a:endParaRPr kumimoji="1" lang="ja-JP" altLang="en-US" dirty="0"/>
          </a:p>
        </p:txBody>
      </p:sp>
    </p:spTree>
    <p:extLst>
      <p:ext uri="{BB962C8B-B14F-4D97-AF65-F5344CB8AC3E}">
        <p14:creationId xmlns:p14="http://schemas.microsoft.com/office/powerpoint/2010/main" val="371216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1" y="4684813"/>
            <a:ext cx="5486400" cy="4798030"/>
          </a:xfrm>
        </p:spPr>
        <p:txBody>
          <a:bodyPr/>
          <a:lstStyle/>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Finally I would like to ask you to speak up and ask your Government to ask the Japanese Government to adopt the SVCF’s four point program.</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In case your government doesn’t respond immediately, I’d like you to also write letters to your newspaper editors, and otherwise make it clear to the Japanese government that the rest of the world isn’t willing to let the containment and cleanup drag on longer than necessary. I want you to ask the Japanese </a:t>
            </a:r>
            <a:r>
              <a:rPr lang="en-US" altLang="ja-JP" b="1" dirty="0">
                <a:latin typeface="Times New Roman" pitchFamily="18" charset="0"/>
                <a:ea typeface="HGP明朝B" pitchFamily="18" charset="-128"/>
                <a:cs typeface="Times New Roman" pitchFamily="18" charset="0"/>
              </a:rPr>
              <a:t> </a:t>
            </a:r>
            <a:r>
              <a:rPr lang="en-US" altLang="ja-JP" b="1" dirty="0" smtClean="0">
                <a:latin typeface="Times New Roman" pitchFamily="18" charset="0"/>
                <a:ea typeface="HGP明朝B" pitchFamily="18" charset="-128"/>
                <a:cs typeface="Times New Roman" pitchFamily="18" charset="0"/>
              </a:rPr>
              <a:t>government to allow your nation and others to assist in bringing this crisis to a rapid conclusion.</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Japanese Government and Bureaucracy are quite conservative, but, fortunately for you and us, very sensitive to the pressure from the USA. Your voice may carry a much stronger punch than ours. It may well make all the difference between life and death for my people and yours.</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Thank you very much for inviting me here and listening my presentation. I’d like to express my sincere acknowledgement to all the fine people who worked so </a:t>
            </a:r>
            <a:r>
              <a:rPr lang="en-US" altLang="ja-JP" b="1" dirty="0" err="1" smtClean="0">
                <a:latin typeface="Times New Roman" pitchFamily="18" charset="0"/>
                <a:ea typeface="HGP明朝B" pitchFamily="18" charset="-128"/>
                <a:cs typeface="Times New Roman" pitchFamily="18" charset="0"/>
              </a:rPr>
              <a:t>eanestly</a:t>
            </a:r>
            <a:r>
              <a:rPr lang="en-US" altLang="ja-JP" b="1" dirty="0" smtClean="0">
                <a:latin typeface="Times New Roman" pitchFamily="18" charset="0"/>
                <a:ea typeface="HGP明朝B" pitchFamily="18" charset="-128"/>
                <a:cs typeface="Times New Roman" pitchFamily="18" charset="0"/>
              </a:rPr>
              <a:t> to prepare this event.</a:t>
            </a:r>
            <a:endParaRPr lang="en-US" altLang="ja-JP" dirty="0">
              <a:latin typeface="HGP明朝B" pitchFamily="18" charset="-128"/>
              <a:ea typeface="HGP明朝B" pitchFamily="18" charset="-128"/>
            </a:endParaRPr>
          </a:p>
        </p:txBody>
      </p:sp>
      <p:sp>
        <p:nvSpPr>
          <p:cNvPr id="4" name="スライド番号プレースホルダー 3"/>
          <p:cNvSpPr>
            <a:spLocks noGrp="1"/>
          </p:cNvSpPr>
          <p:nvPr>
            <p:ph type="sldNum" sz="quarter" idx="5"/>
          </p:nvPr>
        </p:nvSpPr>
        <p:spPr>
          <a:xfrm>
            <a:off x="3884617" y="9446680"/>
            <a:ext cx="2971800" cy="497284"/>
          </a:xfrm>
        </p:spPr>
        <p:txBody>
          <a:bodyPr/>
          <a:lstStyle/>
          <a:p>
            <a:fld id="{50A7A935-B506-4A2C-BF79-56FB3F7DECA0}" type="slidenum">
              <a:rPr kumimoji="1" lang="ja-JP" altLang="en-US" smtClean="0"/>
              <a:pPr/>
              <a:t>19</a:t>
            </a:fld>
            <a:endParaRPr kumimoji="1" lang="ja-JP" altLang="en-US" dirty="0"/>
          </a:p>
        </p:txBody>
      </p:sp>
    </p:spTree>
    <p:extLst>
      <p:ext uri="{BB962C8B-B14F-4D97-AF65-F5344CB8AC3E}">
        <p14:creationId xmlns:p14="http://schemas.microsoft.com/office/powerpoint/2010/main" val="371216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This is the building housing of Unit 4. Spent fuel pool of this unit, which contains 1535 spent fuel rods, has been a big source concern recently. That concern is due to the ever-present danger of another earthquake occurring and causing the water to drain from the pool, which would unleash a nuclear fire. Consequently, efforts have been made to reinforce this building.</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Unit 4 was not under operation when the earthquake and tsunami struck. Because of that, the building is fortunately less contaminated by radiation as compared to the much more dangerous levels found in units 1, 2, and 3. I entered this building in July of last year as the reinforcement work was being carried out.</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You can see some workers on the top floor which hopefully means that the contamination level is not very </a:t>
            </a:r>
            <a:r>
              <a:rPr lang="en-US" altLang="ja-JP" b="1" dirty="0" smtClean="0">
                <a:latin typeface="Times New Roman" pitchFamily="18" charset="0"/>
                <a:ea typeface="HGP明朝B" pitchFamily="18" charset="-128"/>
                <a:cs typeface="Times New Roman" pitchFamily="18" charset="0"/>
              </a:rPr>
              <a:t>serious.</a:t>
            </a:r>
            <a:endParaRPr lang="en-US" altLang="ja-JP" b="1" dirty="0">
              <a:latin typeface="Times New Roman" pitchFamily="18" charset="0"/>
              <a:ea typeface="HGP明朝B" pitchFamily="18" charset="-128"/>
              <a:cs typeface="Times New Roman" pitchFamily="18" charset="0"/>
            </a:endParaRPr>
          </a:p>
        </p:txBody>
      </p:sp>
      <p:sp>
        <p:nvSpPr>
          <p:cNvPr id="4" name="スライド番号プレースホルダー 3"/>
          <p:cNvSpPr>
            <a:spLocks noGrp="1"/>
          </p:cNvSpPr>
          <p:nvPr>
            <p:ph type="sldNum" sz="quarter" idx="10"/>
          </p:nvPr>
        </p:nvSpPr>
        <p:spPr/>
        <p:txBody>
          <a:bodyPr/>
          <a:lstStyle/>
          <a:p>
            <a:fld id="{50A7A935-B506-4A2C-BF79-56FB3F7DECA0}" type="slidenum">
              <a:rPr kumimoji="1" lang="ja-JP" altLang="en-US" smtClean="0"/>
              <a:pPr/>
              <a:t>2</a:t>
            </a:fld>
            <a:endParaRPr kumimoji="1" lang="ja-JP" altLang="en-US" dirty="0"/>
          </a:p>
        </p:txBody>
      </p:sp>
    </p:spTree>
    <p:extLst>
      <p:ext uri="{BB962C8B-B14F-4D97-AF65-F5344CB8AC3E}">
        <p14:creationId xmlns:p14="http://schemas.microsoft.com/office/powerpoint/2010/main" val="237104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This is the building housing of Unit 3, taken in autumn 2011. The structure continues to crumble day by day. This building also hold spent fuel although the amount stored is much less than that in Unit 4. Presently top part of the building is being removed. However, inside of the building is contaminated in the level of 10 to 1600 </a:t>
            </a:r>
            <a:r>
              <a:rPr lang="en-US" altLang="ja-JP" b="1" dirty="0" err="1">
                <a:latin typeface="Times New Roman" pitchFamily="18" charset="0"/>
                <a:ea typeface="HGP明朝B" pitchFamily="18" charset="-128"/>
                <a:cs typeface="Times New Roman" pitchFamily="18" charset="0"/>
              </a:rPr>
              <a:t>mSv</a:t>
            </a:r>
            <a:r>
              <a:rPr lang="en-US" altLang="ja-JP" b="1" dirty="0">
                <a:latin typeface="Times New Roman" pitchFamily="18" charset="0"/>
                <a:ea typeface="HGP明朝B" pitchFamily="18" charset="-128"/>
                <a:cs typeface="Times New Roman" pitchFamily="18" charset="0"/>
              </a:rPr>
              <a:t>/hr. </a:t>
            </a:r>
            <a:r>
              <a:rPr lang="en-US" altLang="ja-JP" b="1" dirty="0" smtClean="0">
                <a:latin typeface="Times New Roman" pitchFamily="18" charset="0"/>
                <a:ea typeface="HGP明朝B" pitchFamily="18" charset="-128"/>
                <a:cs typeface="Times New Roman" pitchFamily="18" charset="0"/>
              </a:rPr>
              <a:t> If you see the contamination level in Unit 1 is 25 to 13,000 </a:t>
            </a:r>
            <a:r>
              <a:rPr lang="en-US" altLang="ja-JP" b="1" dirty="0" err="1" smtClean="0">
                <a:latin typeface="Times New Roman" pitchFamily="18" charset="0"/>
                <a:ea typeface="HGP明朝B" pitchFamily="18" charset="-128"/>
                <a:cs typeface="Times New Roman" pitchFamily="18" charset="0"/>
              </a:rPr>
              <a:t>mSv</a:t>
            </a:r>
            <a:r>
              <a:rPr lang="en-US" altLang="ja-JP" b="1" dirty="0" smtClean="0">
                <a:latin typeface="Times New Roman" pitchFamily="18" charset="0"/>
                <a:ea typeface="HGP明朝B" pitchFamily="18" charset="-128"/>
                <a:cs typeface="Times New Roman" pitchFamily="18" charset="0"/>
              </a:rPr>
              <a:t>/</a:t>
            </a:r>
            <a:r>
              <a:rPr lang="en-US" altLang="ja-JP" b="1" dirty="0" err="1" smtClean="0">
                <a:latin typeface="Times New Roman" pitchFamily="18" charset="0"/>
                <a:ea typeface="HGP明朝B" pitchFamily="18" charset="-128"/>
                <a:cs typeface="Times New Roman" pitchFamily="18" charset="0"/>
              </a:rPr>
              <a:t>hr</a:t>
            </a:r>
            <a:r>
              <a:rPr lang="en-US" altLang="ja-JP" b="1" dirty="0" smtClean="0">
                <a:latin typeface="Times New Roman" pitchFamily="18" charset="0"/>
                <a:ea typeface="HGP明朝B" pitchFamily="18" charset="-128"/>
                <a:cs typeface="Times New Roman" pitchFamily="18" charset="0"/>
              </a:rPr>
              <a:t>, and in Unit 2 is 5 to 73,000 </a:t>
            </a:r>
            <a:r>
              <a:rPr lang="en-US" altLang="ja-JP" b="1" dirty="0" err="1" smtClean="0">
                <a:latin typeface="Times New Roman" pitchFamily="18" charset="0"/>
                <a:ea typeface="HGP明朝B" pitchFamily="18" charset="-128"/>
                <a:cs typeface="Times New Roman" pitchFamily="18" charset="0"/>
              </a:rPr>
              <a:t>mSv</a:t>
            </a:r>
            <a:r>
              <a:rPr lang="en-US" altLang="ja-JP" b="1" dirty="0" smtClean="0">
                <a:latin typeface="Times New Roman" pitchFamily="18" charset="0"/>
                <a:ea typeface="HGP明朝B" pitchFamily="18" charset="-128"/>
                <a:cs typeface="Times New Roman" pitchFamily="18" charset="0"/>
              </a:rPr>
              <a:t>/hr. Exposure of 7 </a:t>
            </a:r>
            <a:r>
              <a:rPr lang="en-US" altLang="ja-JP" b="1" dirty="0" err="1" smtClean="0">
                <a:latin typeface="Times New Roman" pitchFamily="18" charset="0"/>
                <a:ea typeface="HGP明朝B" pitchFamily="18" charset="-128"/>
                <a:cs typeface="Times New Roman" pitchFamily="18" charset="0"/>
              </a:rPr>
              <a:t>Sv</a:t>
            </a:r>
            <a:r>
              <a:rPr lang="en-US" altLang="ja-JP" b="1" dirty="0" smtClean="0">
                <a:latin typeface="Times New Roman" pitchFamily="18" charset="0"/>
                <a:ea typeface="HGP明朝B" pitchFamily="18" charset="-128"/>
                <a:cs typeface="Times New Roman" pitchFamily="18" charset="0"/>
              </a:rPr>
              <a:t> is the level that you will die immediately. Because </a:t>
            </a:r>
            <a:r>
              <a:rPr lang="en-US" altLang="ja-JP" b="1" dirty="0">
                <a:latin typeface="Times New Roman" pitchFamily="18" charset="0"/>
                <a:ea typeface="HGP明朝B" pitchFamily="18" charset="-128"/>
                <a:cs typeface="Times New Roman" pitchFamily="18" charset="0"/>
              </a:rPr>
              <a:t>of this, there is no </a:t>
            </a:r>
            <a:r>
              <a:rPr lang="en-US" altLang="ja-JP" b="1" dirty="0" smtClean="0">
                <a:latin typeface="Times New Roman" pitchFamily="18" charset="0"/>
                <a:ea typeface="HGP明朝B" pitchFamily="18" charset="-128"/>
                <a:cs typeface="Times New Roman" pitchFamily="18" charset="0"/>
              </a:rPr>
              <a:t>action to </a:t>
            </a:r>
            <a:r>
              <a:rPr lang="en-US" altLang="ja-JP" b="1" dirty="0">
                <a:latin typeface="Times New Roman" pitchFamily="18" charset="0"/>
                <a:ea typeface="HGP明朝B" pitchFamily="18" charset="-128"/>
                <a:cs typeface="Times New Roman" pitchFamily="18" charset="0"/>
              </a:rPr>
              <a:t>reinforce </a:t>
            </a:r>
            <a:r>
              <a:rPr lang="en-US" altLang="ja-JP" b="1" dirty="0" smtClean="0">
                <a:latin typeface="Times New Roman" pitchFamily="18" charset="0"/>
                <a:ea typeface="HGP明朝B" pitchFamily="18" charset="-128"/>
                <a:cs typeface="Times New Roman" pitchFamily="18" charset="0"/>
              </a:rPr>
              <a:t>these </a:t>
            </a:r>
            <a:r>
              <a:rPr lang="en-US" altLang="ja-JP" b="1" dirty="0">
                <a:latin typeface="Times New Roman" pitchFamily="18" charset="0"/>
                <a:ea typeface="HGP明朝B" pitchFamily="18" charset="-128"/>
                <a:cs typeface="Times New Roman" pitchFamily="18" charset="0"/>
              </a:rPr>
              <a:t>building </a:t>
            </a:r>
            <a:r>
              <a:rPr lang="en-US" altLang="ja-JP" b="1" dirty="0" smtClean="0">
                <a:latin typeface="Times New Roman" pitchFamily="18" charset="0"/>
                <a:ea typeface="HGP明朝B" pitchFamily="18" charset="-128"/>
                <a:cs typeface="Times New Roman" pitchFamily="18" charset="0"/>
              </a:rPr>
              <a:t>housings is taken place. </a:t>
            </a:r>
            <a:endParaRPr lang="en-US" altLang="ja-JP" b="1" dirty="0">
              <a:latin typeface="Times New Roman" pitchFamily="18" charset="0"/>
              <a:ea typeface="HGP明朝B" pitchFamily="18" charset="-128"/>
              <a:cs typeface="Times New Roman" pitchFamily="18" charset="0"/>
            </a:endParaRP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Therefore</a:t>
            </a:r>
            <a:r>
              <a:rPr lang="en-US" altLang="ja-JP" b="1" dirty="0">
                <a:latin typeface="Times New Roman" pitchFamily="18" charset="0"/>
                <a:ea typeface="HGP明朝B" pitchFamily="18" charset="-128"/>
                <a:cs typeface="Times New Roman" pitchFamily="18" charset="0"/>
              </a:rPr>
              <a:t>, I evaluate that the risk of the damage of spent fuel pools in Units </a:t>
            </a:r>
            <a:r>
              <a:rPr lang="en-US" altLang="ja-JP" b="1" dirty="0" smtClean="0">
                <a:latin typeface="Times New Roman" pitchFamily="18" charset="0"/>
                <a:ea typeface="HGP明朝B" pitchFamily="18" charset="-128"/>
                <a:cs typeface="Times New Roman" pitchFamily="18" charset="0"/>
              </a:rPr>
              <a:t>1, 2 </a:t>
            </a:r>
            <a:r>
              <a:rPr lang="en-US" altLang="ja-JP" b="1" dirty="0">
                <a:latin typeface="Times New Roman" pitchFamily="18" charset="0"/>
                <a:ea typeface="HGP明朝B" pitchFamily="18" charset="-128"/>
                <a:cs typeface="Times New Roman" pitchFamily="18" charset="0"/>
              </a:rPr>
              <a:t>and 3 are being much higher than that for Unit 4. Even the amount of spent fuel in those units is much less, it is still enough to cause</a:t>
            </a:r>
            <a:r>
              <a:rPr lang="ja-JP" altLang="en-US" b="1" dirty="0">
                <a:latin typeface="Times New Roman" pitchFamily="18" charset="0"/>
                <a:ea typeface="HGP明朝B" pitchFamily="18" charset="-128"/>
                <a:cs typeface="Times New Roman" pitchFamily="18" charset="0"/>
              </a:rPr>
              <a:t> </a:t>
            </a:r>
            <a:r>
              <a:rPr lang="en-US" altLang="ja-JP" b="1" dirty="0">
                <a:latin typeface="Times New Roman" pitchFamily="18" charset="0"/>
                <a:ea typeface="HGP明朝B" pitchFamily="18" charset="-128"/>
                <a:cs typeface="Times New Roman" pitchFamily="18" charset="0"/>
              </a:rPr>
              <a:t>an </a:t>
            </a:r>
            <a:r>
              <a:rPr lang="en-US" altLang="ja-JP" b="1" dirty="0" smtClean="0">
                <a:latin typeface="Times New Roman" pitchFamily="18" charset="0"/>
                <a:ea typeface="HGP明朝B" pitchFamily="18" charset="-128"/>
                <a:cs typeface="Times New Roman" pitchFamily="18" charset="0"/>
              </a:rPr>
              <a:t>extremely </a:t>
            </a:r>
            <a:r>
              <a:rPr lang="en-US" altLang="ja-JP" b="1" dirty="0">
                <a:latin typeface="Times New Roman" pitchFamily="18" charset="0"/>
                <a:ea typeface="HGP明朝B" pitchFamily="18" charset="-128"/>
                <a:cs typeface="Times New Roman" pitchFamily="18" charset="0"/>
              </a:rPr>
              <a:t>serious crisis.</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TEPCO plans to remove spent fuel from Unit 4 in before removing from the other Units. </a:t>
            </a:r>
            <a:r>
              <a:rPr lang="en-US" altLang="ja-JP" b="1" dirty="0" smtClean="0">
                <a:latin typeface="Times New Roman" pitchFamily="18" charset="0"/>
                <a:ea typeface="HGP明朝B" pitchFamily="18" charset="-128"/>
                <a:cs typeface="Times New Roman" pitchFamily="18" charset="0"/>
              </a:rPr>
              <a:t>I believe that the reinforcement of those three units are more essential than removal of spent fuel from Unit 4.</a:t>
            </a:r>
            <a:endParaRPr lang="ja-JP" altLang="en-US" dirty="0">
              <a:latin typeface="Times New Roman" pitchFamily="18" charset="0"/>
              <a:ea typeface="HGP明朝B" pitchFamily="18" charset="-128"/>
              <a:cs typeface="Times New Roman" pitchFamily="18" charset="0"/>
            </a:endParaRPr>
          </a:p>
        </p:txBody>
      </p:sp>
      <p:sp>
        <p:nvSpPr>
          <p:cNvPr id="4" name="スライド番号プレースホルダー 3"/>
          <p:cNvSpPr>
            <a:spLocks noGrp="1"/>
          </p:cNvSpPr>
          <p:nvPr>
            <p:ph type="sldNum" sz="quarter" idx="10"/>
          </p:nvPr>
        </p:nvSpPr>
        <p:spPr/>
        <p:txBody>
          <a:bodyPr/>
          <a:lstStyle/>
          <a:p>
            <a:fld id="{50A7A935-B506-4A2C-BF79-56FB3F7DECA0}" type="slidenum">
              <a:rPr kumimoji="1" lang="ja-JP" altLang="en-US" smtClean="0"/>
              <a:pPr/>
              <a:t>3</a:t>
            </a:fld>
            <a:endParaRPr kumimoji="1" lang="ja-JP" altLang="en-US" dirty="0"/>
          </a:p>
        </p:txBody>
      </p:sp>
    </p:spTree>
    <p:extLst>
      <p:ext uri="{BB962C8B-B14F-4D97-AF65-F5344CB8AC3E}">
        <p14:creationId xmlns:p14="http://schemas.microsoft.com/office/powerpoint/2010/main" val="237104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692696" y="4756823"/>
            <a:ext cx="5486400" cy="4475560"/>
          </a:xfrm>
        </p:spPr>
        <p:txBody>
          <a:bodyPr>
            <a:normAutofit/>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What you see here is temporary newly-constructed seawall to prevent damage by another Tsunami. This wall is </a:t>
            </a:r>
            <a:r>
              <a:rPr lang="en-US" altLang="ja-JP" b="1" dirty="0" smtClean="0">
                <a:latin typeface="Times New Roman" pitchFamily="18" charset="0"/>
                <a:ea typeface="HGP明朝B" pitchFamily="18" charset="-128"/>
                <a:cs typeface="Times New Roman" pitchFamily="18" charset="0"/>
              </a:rPr>
              <a:t>50 feet high </a:t>
            </a:r>
            <a:r>
              <a:rPr lang="en-US" altLang="ja-JP" b="1" dirty="0">
                <a:latin typeface="Times New Roman" pitchFamily="18" charset="0"/>
                <a:ea typeface="HGP明朝B" pitchFamily="18" charset="-128"/>
                <a:cs typeface="Times New Roman" pitchFamily="18" charset="0"/>
              </a:rPr>
              <a:t>above the sea </a:t>
            </a:r>
            <a:r>
              <a:rPr lang="en-US" altLang="ja-JP" b="1" dirty="0" smtClean="0">
                <a:latin typeface="Times New Roman" pitchFamily="18" charset="0"/>
                <a:ea typeface="HGP明朝B" pitchFamily="18" charset="-128"/>
                <a:cs typeface="Times New Roman" pitchFamily="18" charset="0"/>
              </a:rPr>
              <a:t>level, while the last tsunami had 40 feet height.</a:t>
            </a:r>
            <a:endParaRPr lang="en-US" altLang="ja-JP" b="1" dirty="0">
              <a:latin typeface="Times New Roman" pitchFamily="18" charset="0"/>
              <a:ea typeface="HGP明朝B" pitchFamily="18" charset="-128"/>
              <a:cs typeface="Times New Roman" pitchFamily="18" charset="0"/>
            </a:endParaRP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TEPCO </a:t>
            </a:r>
            <a:r>
              <a:rPr lang="en-US" altLang="ja-JP" b="1" dirty="0">
                <a:latin typeface="Times New Roman" pitchFamily="18" charset="0"/>
                <a:ea typeface="HGP明朝B" pitchFamily="18" charset="-128"/>
                <a:cs typeface="Times New Roman" pitchFamily="18" charset="0"/>
              </a:rPr>
              <a:t>claims a computer simulation has calculated that this seawall is safe enough, and therefore, there is no plan to</a:t>
            </a:r>
            <a:r>
              <a:rPr lang="ja-JP" altLang="en-US" b="1" dirty="0">
                <a:latin typeface="Times New Roman" pitchFamily="18" charset="0"/>
                <a:ea typeface="HGP明朝B" pitchFamily="18" charset="-128"/>
                <a:cs typeface="Times New Roman" pitchFamily="18" charset="0"/>
              </a:rPr>
              <a:t>　</a:t>
            </a:r>
            <a:r>
              <a:rPr lang="en-US" altLang="ja-JP" b="1" dirty="0">
                <a:latin typeface="Times New Roman" pitchFamily="18" charset="0"/>
                <a:ea typeface="HGP明朝B" pitchFamily="18" charset="-128"/>
                <a:cs typeface="Times New Roman" pitchFamily="18" charset="0"/>
              </a:rPr>
              <a:t>install conventional </a:t>
            </a:r>
            <a:r>
              <a:rPr lang="en-US" altLang="ja-JP" b="1" dirty="0" smtClean="0">
                <a:latin typeface="Times New Roman" pitchFamily="18" charset="0"/>
                <a:ea typeface="HGP明朝B" pitchFamily="18" charset="-128"/>
                <a:cs typeface="Times New Roman" pitchFamily="18" charset="0"/>
              </a:rPr>
              <a:t>permanent seawall </a:t>
            </a:r>
            <a:r>
              <a:rPr lang="en-US" altLang="ja-JP" b="1" dirty="0">
                <a:latin typeface="Times New Roman" pitchFamily="18" charset="0"/>
                <a:ea typeface="HGP明朝B" pitchFamily="18" charset="-128"/>
                <a:cs typeface="Times New Roman" pitchFamily="18" charset="0"/>
              </a:rPr>
              <a:t>in TEPCO’s road map for mid-range and long term </a:t>
            </a:r>
            <a:r>
              <a:rPr lang="en-US" altLang="ja-JP" b="1" dirty="0" smtClean="0">
                <a:latin typeface="Times New Roman" pitchFamily="18" charset="0"/>
                <a:ea typeface="HGP明朝B" pitchFamily="18" charset="-128"/>
                <a:cs typeface="Times New Roman" pitchFamily="18" charset="0"/>
              </a:rPr>
              <a:t>planning which takes for 40 years.</a:t>
            </a:r>
            <a:endParaRPr lang="en-US" altLang="ja-JP" b="1" dirty="0">
              <a:latin typeface="Times New Roman" pitchFamily="18" charset="0"/>
              <a:ea typeface="HGP明朝B" pitchFamily="18" charset="-128"/>
              <a:cs typeface="Times New Roman" pitchFamily="18" charset="0"/>
            </a:endParaRP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I’d like to call your attention to this issue. We do not believe it credible that such makeshift work will adequately protect Fukushima Daiichi in the event of another Tsunami, particularly if it is meant to serve as a safeguard for </a:t>
            </a:r>
            <a:r>
              <a:rPr lang="en-US" altLang="ja-JP" b="1" dirty="0" smtClean="0">
                <a:latin typeface="Times New Roman" pitchFamily="18" charset="0"/>
                <a:ea typeface="HGP明朝B" pitchFamily="18" charset="-128"/>
                <a:cs typeface="Times New Roman" pitchFamily="18" charset="0"/>
              </a:rPr>
              <a:t>the </a:t>
            </a:r>
            <a:r>
              <a:rPr lang="en-US" altLang="ja-JP" b="1" dirty="0">
                <a:latin typeface="Times New Roman" pitchFamily="18" charset="0"/>
                <a:ea typeface="HGP明朝B" pitchFamily="18" charset="-128"/>
                <a:cs typeface="Times New Roman" pitchFamily="18" charset="0"/>
              </a:rPr>
              <a:t>project </a:t>
            </a:r>
            <a:r>
              <a:rPr lang="en-US" altLang="ja-JP" b="1" dirty="0" smtClean="0">
                <a:latin typeface="Times New Roman" pitchFamily="18" charset="0"/>
                <a:ea typeface="HGP明朝B" pitchFamily="18" charset="-128"/>
                <a:cs typeface="Times New Roman" pitchFamily="18" charset="0"/>
              </a:rPr>
              <a:t>is planned to take  40 </a:t>
            </a:r>
            <a:r>
              <a:rPr lang="en-US" altLang="ja-JP" b="1" dirty="0">
                <a:latin typeface="Times New Roman" pitchFamily="18" charset="0"/>
                <a:ea typeface="HGP明朝B" pitchFamily="18" charset="-128"/>
                <a:cs typeface="Times New Roman" pitchFamily="18" charset="0"/>
              </a:rPr>
              <a:t>years.</a:t>
            </a:r>
            <a:endParaRPr lang="en-US" altLang="ja-JP" dirty="0">
              <a:latin typeface="HGP明朝B" pitchFamily="18" charset="-128"/>
              <a:ea typeface="HGP明朝B" pitchFamily="18" charset="-128"/>
            </a:endParaRPr>
          </a:p>
        </p:txBody>
      </p:sp>
      <p:sp>
        <p:nvSpPr>
          <p:cNvPr id="4" name="スライド番号プレースホルダ 3"/>
          <p:cNvSpPr>
            <a:spLocks noGrp="1"/>
          </p:cNvSpPr>
          <p:nvPr>
            <p:ph type="sldNum" sz="quarter" idx="10"/>
          </p:nvPr>
        </p:nvSpPr>
        <p:spPr/>
        <p:txBody>
          <a:bodyPr/>
          <a:lstStyle/>
          <a:p>
            <a:fld id="{50A7A935-B506-4A2C-BF79-56FB3F7DECA0}"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Here, you see hose lines conducting cooling water to nuclear </a:t>
            </a:r>
            <a:r>
              <a:rPr lang="en-US" altLang="ja-JP" b="1" dirty="0" smtClean="0">
                <a:latin typeface="Times New Roman" pitchFamily="18" charset="0"/>
                <a:ea typeface="HGP明朝B" pitchFamily="18" charset="-128"/>
                <a:cs typeface="Times New Roman" pitchFamily="18" charset="0"/>
              </a:rPr>
              <a:t>vessels. </a:t>
            </a:r>
            <a:r>
              <a:rPr lang="en-US" altLang="ja-JP" b="1" dirty="0">
                <a:latin typeface="Times New Roman" pitchFamily="18" charset="0"/>
                <a:ea typeface="HGP明朝B" pitchFamily="18" charset="-128"/>
                <a:cs typeface="Times New Roman" pitchFamily="18" charset="0"/>
              </a:rPr>
              <a:t>It should be noted that such a flexible hoses like these are prohibited for use in any plant meant for long term operation. They may be employed only emergency situations, such as fire </a:t>
            </a:r>
            <a:r>
              <a:rPr lang="en-US" altLang="ja-JP" b="1" dirty="0" smtClean="0">
                <a:latin typeface="Times New Roman" pitchFamily="18" charset="0"/>
                <a:ea typeface="HGP明朝B" pitchFamily="18" charset="-128"/>
                <a:cs typeface="Times New Roman" pitchFamily="18" charset="0"/>
              </a:rPr>
              <a:t>fighting since such a plastic hoses are weak to weathering.</a:t>
            </a:r>
            <a:endParaRPr lang="en-US" altLang="ja-JP" b="1" dirty="0">
              <a:latin typeface="Times New Roman" pitchFamily="18" charset="0"/>
              <a:ea typeface="HGP明朝B" pitchFamily="18" charset="-128"/>
              <a:cs typeface="Times New Roman" pitchFamily="18" charset="0"/>
            </a:endParaRPr>
          </a:p>
        </p:txBody>
      </p:sp>
      <p:sp>
        <p:nvSpPr>
          <p:cNvPr id="4" name="スライド番号プレースホルダー 3"/>
          <p:cNvSpPr>
            <a:spLocks noGrp="1"/>
          </p:cNvSpPr>
          <p:nvPr>
            <p:ph type="sldNum" sz="quarter" idx="10"/>
          </p:nvPr>
        </p:nvSpPr>
        <p:spPr/>
        <p:txBody>
          <a:bodyPr/>
          <a:lstStyle/>
          <a:p>
            <a:fld id="{50A7A935-B506-4A2C-BF79-56FB3F7DECA0}" type="slidenum">
              <a:rPr kumimoji="1" lang="ja-JP" altLang="en-US" smtClean="0"/>
              <a:pPr/>
              <a:t>5</a:t>
            </a:fld>
            <a:endParaRPr kumimoji="1" lang="ja-JP" altLang="en-US"/>
          </a:p>
        </p:txBody>
      </p:sp>
    </p:spTree>
    <p:extLst>
      <p:ext uri="{BB962C8B-B14F-4D97-AF65-F5344CB8AC3E}">
        <p14:creationId xmlns:p14="http://schemas.microsoft.com/office/powerpoint/2010/main" val="167712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The routes of the cooling water are shown in this figure. The total length of hose line is more than </a:t>
            </a:r>
            <a:r>
              <a:rPr lang="en-US" altLang="ja-JP" b="1" dirty="0" smtClean="0">
                <a:latin typeface="Times New Roman" pitchFamily="18" charset="0"/>
                <a:ea typeface="HGP明朝B" pitchFamily="18" charset="-128"/>
                <a:cs typeface="Times New Roman" pitchFamily="18" charset="0"/>
              </a:rPr>
              <a:t>2.5 miles.</a:t>
            </a:r>
            <a:endParaRPr lang="en-US" altLang="ja-JP" b="1" dirty="0">
              <a:latin typeface="Times New Roman" pitchFamily="18" charset="0"/>
              <a:ea typeface="HGP明朝B" pitchFamily="18" charset="-128"/>
              <a:cs typeface="Times New Roman" pitchFamily="18" charset="0"/>
            </a:endParaRP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There is no plan to replace those hose lines with steel pipes. This is because there are so many places highly contaminated by radiation that it’s impossible to work which takes a long time to complete, such as installing bases, </a:t>
            </a:r>
            <a:r>
              <a:rPr lang="en-US" altLang="ja-JP" b="1" dirty="0" smtClean="0">
                <a:latin typeface="Times New Roman" pitchFamily="18" charset="0"/>
                <a:ea typeface="HGP明朝B" pitchFamily="18" charset="-128"/>
                <a:cs typeface="Times New Roman" pitchFamily="18" charset="0"/>
              </a:rPr>
              <a:t>supports </a:t>
            </a:r>
            <a:r>
              <a:rPr lang="en-US" altLang="ja-JP" b="1" dirty="0">
                <a:latin typeface="Times New Roman" pitchFamily="18" charset="0"/>
                <a:ea typeface="HGP明朝B" pitchFamily="18" charset="-128"/>
                <a:cs typeface="Times New Roman" pitchFamily="18" charset="0"/>
              </a:rPr>
              <a:t>for steel pipes, etc</a:t>
            </a:r>
            <a:r>
              <a:rPr lang="en-US" altLang="ja-JP" b="1" dirty="0" smtClean="0">
                <a:latin typeface="Times New Roman" pitchFamily="18" charset="0"/>
                <a:ea typeface="HGP明朝B" pitchFamily="18" charset="-128"/>
                <a:cs typeface="Times New Roman" pitchFamily="18" charset="0"/>
              </a:rPr>
              <a:t>.</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Referring to those progresses and plans, we would com t conclusion that TEPCO has only very short term view saving expenses as the site of Fukushima Daiichi. It seems to be quite reasonable as a profit oriented private company.</a:t>
            </a:r>
            <a:endParaRPr lang="en-US" altLang="ja-JP" b="1" dirty="0">
              <a:latin typeface="Times New Roman" pitchFamily="18" charset="0"/>
              <a:ea typeface="HGP明朝B" pitchFamily="18" charset="-128"/>
              <a:cs typeface="Times New Roman" pitchFamily="18" charset="0"/>
            </a:endParaRPr>
          </a:p>
        </p:txBody>
      </p:sp>
      <p:sp>
        <p:nvSpPr>
          <p:cNvPr id="4" name="スライド番号プレースホルダー 3"/>
          <p:cNvSpPr>
            <a:spLocks noGrp="1"/>
          </p:cNvSpPr>
          <p:nvPr>
            <p:ph type="sldNum" sz="quarter" idx="10"/>
          </p:nvPr>
        </p:nvSpPr>
        <p:spPr/>
        <p:txBody>
          <a:bodyPr/>
          <a:lstStyle/>
          <a:p>
            <a:fld id="{50A7A935-B506-4A2C-BF79-56FB3F7DECA0}" type="slidenum">
              <a:rPr kumimoji="1" lang="ja-JP" altLang="en-US" smtClean="0"/>
              <a:pPr/>
              <a:t>6</a:t>
            </a:fld>
            <a:endParaRPr kumimoji="1" lang="ja-JP" altLang="en-US"/>
          </a:p>
        </p:txBody>
      </p:sp>
    </p:spTree>
    <p:extLst>
      <p:ext uri="{BB962C8B-B14F-4D97-AF65-F5344CB8AC3E}">
        <p14:creationId xmlns:p14="http://schemas.microsoft.com/office/powerpoint/2010/main" val="359072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ln>
            <a:solidFill>
              <a:schemeClr val="bg1"/>
            </a:solidFill>
          </a:ln>
        </p:spPr>
      </p:sp>
      <p:sp>
        <p:nvSpPr>
          <p:cNvPr id="3" name="ノート プレースホルダー 2"/>
          <p:cNvSpPr>
            <a:spLocks noGrp="1"/>
          </p:cNvSpPr>
          <p:nvPr>
            <p:ph type="body" idx="1"/>
          </p:nvPr>
        </p:nvSpPr>
        <p:spPr/>
        <p:txBody>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Fuel debris in the Reactor Pressure Vessel in Unit 1 is simulated in this figure. If you compare with what occurred at Three Mile Island shown at right side, the severity of damage at Fukushima Daiichi is very clear. At Three Mile Island, RPV was not damaged and fuel remained within the RPV.</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According to TEPCO’s estimate, molten fuel has eroded the concrete at PCV bottom to the depth of </a:t>
            </a:r>
            <a:r>
              <a:rPr lang="ja-JP" altLang="en-US" b="1" dirty="0" smtClean="0">
                <a:latin typeface="Times New Roman" pitchFamily="18" charset="0"/>
                <a:ea typeface="HGP明朝B" pitchFamily="18" charset="-128"/>
                <a:cs typeface="Times New Roman" pitchFamily="18" charset="0"/>
              </a:rPr>
              <a:t>２６ </a:t>
            </a:r>
            <a:r>
              <a:rPr lang="en-US" altLang="ja-JP" b="1" dirty="0" smtClean="0">
                <a:latin typeface="Times New Roman" pitchFamily="18" charset="0"/>
                <a:ea typeface="HGP明朝B" pitchFamily="18" charset="-128"/>
                <a:cs typeface="Times New Roman" pitchFamily="18" charset="0"/>
              </a:rPr>
              <a:t>inches. </a:t>
            </a:r>
            <a:r>
              <a:rPr lang="en-US" altLang="ja-JP" b="1" dirty="0">
                <a:latin typeface="Times New Roman" pitchFamily="18" charset="0"/>
                <a:ea typeface="HGP明朝B" pitchFamily="18" charset="-128"/>
                <a:cs typeface="Times New Roman" pitchFamily="18" charset="0"/>
              </a:rPr>
              <a:t>If you consider the range of error for the estimation calculation, we must not dismiss the possibility that the bottom plate of PCV is damaged.</a:t>
            </a:r>
          </a:p>
          <a:p>
            <a:pPr>
              <a:lnSpc>
                <a:spcPct val="150000"/>
              </a:lnSpc>
              <a:spcAft>
                <a:spcPts val="602"/>
              </a:spcAft>
            </a:pPr>
            <a:r>
              <a:rPr lang="en-US" altLang="ja-JP" sz="1100" b="1" dirty="0">
                <a:latin typeface="Times New Roman" pitchFamily="18" charset="0"/>
                <a:ea typeface="HGP明朝B" pitchFamily="18" charset="-128"/>
                <a:cs typeface="Times New Roman" pitchFamily="18" charset="0"/>
              </a:rPr>
              <a:t>According to recent survey results, water level in the PCV is </a:t>
            </a:r>
            <a:r>
              <a:rPr lang="en-US" altLang="ja-JP" sz="1100" b="1" dirty="0" smtClean="0">
                <a:latin typeface="Times New Roman" pitchFamily="18" charset="0"/>
                <a:ea typeface="HGP明朝B" pitchFamily="18" charset="-128"/>
                <a:cs typeface="Times New Roman" pitchFamily="18" charset="0"/>
              </a:rPr>
              <a:t>approximately 20 inches, </a:t>
            </a:r>
            <a:r>
              <a:rPr lang="en-US" altLang="ja-JP" sz="1100" b="1" dirty="0">
                <a:latin typeface="Times New Roman" pitchFamily="18" charset="0"/>
                <a:ea typeface="HGP明朝B" pitchFamily="18" charset="-128"/>
                <a:cs typeface="Times New Roman" pitchFamily="18" charset="0"/>
              </a:rPr>
              <a:t>which indicates water leaks at the part of connecting pipes between PCV and Torus, but it does not mean the bottom shell of PCV is sound, because it is sealed by cement concrete at the bottom</a:t>
            </a:r>
            <a:r>
              <a:rPr lang="en-US" altLang="ja-JP" sz="1100" b="1" dirty="0" smtClean="0">
                <a:latin typeface="Times New Roman" pitchFamily="18" charset="0"/>
                <a:ea typeface="HGP明朝B" pitchFamily="18" charset="-128"/>
                <a:cs typeface="Times New Roman" pitchFamily="18" charset="0"/>
              </a:rPr>
              <a:t>.</a:t>
            </a:r>
            <a:endParaRPr lang="en-US" altLang="ja-JP" sz="1100" b="1" dirty="0">
              <a:latin typeface="Times New Roman" pitchFamily="18" charset="0"/>
              <a:ea typeface="HGP明朝B" pitchFamily="18" charset="-128"/>
              <a:cs typeface="Times New Roman" pitchFamily="18" charset="0"/>
            </a:endParaRPr>
          </a:p>
        </p:txBody>
      </p:sp>
      <p:sp>
        <p:nvSpPr>
          <p:cNvPr id="4" name="スライド番号プレースホルダー 3"/>
          <p:cNvSpPr>
            <a:spLocks noGrp="1"/>
          </p:cNvSpPr>
          <p:nvPr>
            <p:ph type="sldNum" sz="quarter" idx="10"/>
          </p:nvPr>
        </p:nvSpPr>
        <p:spPr/>
        <p:txBody>
          <a:bodyPr/>
          <a:lstStyle/>
          <a:p>
            <a:fld id="{50A7A935-B506-4A2C-BF79-56FB3F7DECA0}" type="slidenum">
              <a:rPr kumimoji="1" lang="ja-JP" altLang="en-US" smtClean="0"/>
              <a:pPr/>
              <a:t>7</a:t>
            </a:fld>
            <a:endParaRPr kumimoji="1" lang="ja-JP" altLang="en-US"/>
          </a:p>
        </p:txBody>
      </p:sp>
    </p:spTree>
    <p:extLst>
      <p:ext uri="{BB962C8B-B14F-4D97-AF65-F5344CB8AC3E}">
        <p14:creationId xmlns:p14="http://schemas.microsoft.com/office/powerpoint/2010/main" val="292338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The first step of the</a:t>
            </a:r>
            <a:r>
              <a:rPr lang="ja-JP" altLang="en-US" b="1" dirty="0">
                <a:latin typeface="Times New Roman" pitchFamily="18" charset="0"/>
                <a:ea typeface="HGP明朝B" pitchFamily="18" charset="-128"/>
                <a:cs typeface="Times New Roman" pitchFamily="18" charset="0"/>
              </a:rPr>
              <a:t>　</a:t>
            </a:r>
            <a:r>
              <a:rPr lang="en-US" altLang="ja-JP" b="1" dirty="0">
                <a:latin typeface="Times New Roman" pitchFamily="18" charset="0"/>
                <a:ea typeface="HGP明朝B" pitchFamily="18" charset="-128"/>
                <a:cs typeface="Times New Roman" pitchFamily="18" charset="0"/>
              </a:rPr>
              <a:t>cleanup is removal of spent </a:t>
            </a:r>
            <a:r>
              <a:rPr lang="en-US" altLang="ja-JP" b="1" dirty="0" smtClean="0">
                <a:latin typeface="Times New Roman" pitchFamily="18" charset="0"/>
                <a:ea typeface="HGP明朝B" pitchFamily="18" charset="-128"/>
                <a:cs typeface="Times New Roman" pitchFamily="18" charset="0"/>
              </a:rPr>
              <a:t>fuel, since the fuel debris in the vessels shall be firstly stored in this pool. Spent fuel shall be handled in the water which acts as radiation sealing material. </a:t>
            </a:r>
            <a:r>
              <a:rPr lang="en-US" altLang="ja-JP" b="1" dirty="0">
                <a:latin typeface="Times New Roman" pitchFamily="18" charset="0"/>
                <a:ea typeface="HGP明朝B" pitchFamily="18" charset="-128"/>
                <a:cs typeface="Times New Roman" pitchFamily="18" charset="0"/>
              </a:rPr>
              <a:t>Spent fuel is transferred into the cask in the water pool, and then lifted up by the crane, and loaded onto a huge truck, which then </a:t>
            </a:r>
            <a:r>
              <a:rPr lang="en-US" altLang="ja-JP" b="1" dirty="0" smtClean="0">
                <a:latin typeface="Times New Roman" pitchFamily="18" charset="0"/>
                <a:ea typeface="HGP明朝B" pitchFamily="18" charset="-128"/>
                <a:cs typeface="Times New Roman" pitchFamily="18" charset="0"/>
              </a:rPr>
              <a:t>transports </a:t>
            </a:r>
            <a:r>
              <a:rPr lang="en-US" altLang="ja-JP" b="1" dirty="0">
                <a:latin typeface="Times New Roman" pitchFamily="18" charset="0"/>
                <a:ea typeface="HGP明朝B" pitchFamily="18" charset="-128"/>
                <a:cs typeface="Times New Roman" pitchFamily="18" charset="0"/>
              </a:rPr>
              <a:t>the </a:t>
            </a:r>
            <a:r>
              <a:rPr lang="en-US" altLang="ja-JP" b="1" dirty="0" smtClean="0">
                <a:latin typeface="Times New Roman" pitchFamily="18" charset="0"/>
                <a:ea typeface="HGP明朝B" pitchFamily="18" charset="-128"/>
                <a:cs typeface="Times New Roman" pitchFamily="18" charset="0"/>
              </a:rPr>
              <a:t>cask to </a:t>
            </a:r>
            <a:r>
              <a:rPr lang="en-US" altLang="ja-JP" b="1" dirty="0">
                <a:latin typeface="Times New Roman" pitchFamily="18" charset="0"/>
                <a:ea typeface="HGP明朝B" pitchFamily="18" charset="-128"/>
                <a:cs typeface="Times New Roman" pitchFamily="18" charset="0"/>
              </a:rPr>
              <a:t>the storage area on the ground</a:t>
            </a:r>
            <a:r>
              <a:rPr lang="en-US" altLang="ja-JP" b="1" dirty="0" smtClean="0">
                <a:latin typeface="Times New Roman" pitchFamily="18" charset="0"/>
                <a:ea typeface="HGP明朝B" pitchFamily="18" charset="-128"/>
                <a:cs typeface="Times New Roman" pitchFamily="18" charset="0"/>
              </a:rPr>
              <a:t>.</a:t>
            </a:r>
          </a:p>
          <a:p>
            <a:pPr>
              <a:lnSpc>
                <a:spcPct val="150000"/>
              </a:lnSpc>
              <a:spcAft>
                <a:spcPts val="602"/>
              </a:spcAft>
            </a:pPr>
            <a:r>
              <a:rPr lang="en-US" altLang="ja-JP" b="1" dirty="0" smtClean="0">
                <a:latin typeface="Times New Roman" pitchFamily="18" charset="0"/>
                <a:ea typeface="HGP明朝B" pitchFamily="18" charset="-128"/>
                <a:cs typeface="Times New Roman" pitchFamily="18" charset="0"/>
              </a:rPr>
              <a:t>In the case of Three Mile Island the spent fuel pool was empty since the accident took place after three months of the first </a:t>
            </a:r>
            <a:r>
              <a:rPr lang="en-US" altLang="ja-JP" b="1" dirty="0" err="1" smtClean="0">
                <a:latin typeface="Times New Roman" pitchFamily="18" charset="0"/>
                <a:ea typeface="HGP明朝B" pitchFamily="18" charset="-128"/>
                <a:cs typeface="Times New Roman" pitchFamily="18" charset="0"/>
              </a:rPr>
              <a:t>commisioning</a:t>
            </a:r>
            <a:r>
              <a:rPr lang="en-US" altLang="ja-JP" b="1" dirty="0" smtClean="0">
                <a:latin typeface="Times New Roman" pitchFamily="18" charset="0"/>
                <a:ea typeface="HGP明朝B" pitchFamily="18" charset="-128"/>
                <a:cs typeface="Times New Roman" pitchFamily="18" charset="0"/>
              </a:rPr>
              <a:t>.</a:t>
            </a:r>
            <a:endParaRPr lang="en-US" altLang="ja-JP" b="1" dirty="0">
              <a:latin typeface="Times New Roman" pitchFamily="18" charset="0"/>
              <a:ea typeface="HGP明朝B" pitchFamily="18" charset="-128"/>
              <a:cs typeface="Times New Roman" pitchFamily="18" charset="0"/>
            </a:endParaRP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The interior of the spent fuel pool is in disarray, because a huge amount of debris caused by the explosion must have damaged some of spent fuel </a:t>
            </a:r>
            <a:r>
              <a:rPr lang="en-US" altLang="ja-JP" b="1" dirty="0" smtClean="0">
                <a:latin typeface="Times New Roman" pitchFamily="18" charset="0"/>
                <a:ea typeface="HGP明朝B" pitchFamily="18" charset="-128"/>
                <a:cs typeface="Times New Roman" pitchFamily="18" charset="0"/>
              </a:rPr>
              <a:t>blocks</a:t>
            </a:r>
            <a:r>
              <a:rPr lang="en-US" altLang="ja-JP" b="1" dirty="0">
                <a:latin typeface="Times New Roman" pitchFamily="18" charset="0"/>
                <a:ea typeface="HGP明朝B" pitchFamily="18" charset="-128"/>
                <a:cs typeface="Times New Roman" pitchFamily="18" charset="0"/>
              </a:rPr>
              <a:t>. Therefore, operation of the manipulator must be done manually,  from just above the pool, within contaminated building.</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In Unit 4’s case, contamination of building is not very high, but the buildings housing of Units 1, 2, and 3 are seriously contaminated, </a:t>
            </a:r>
            <a:r>
              <a:rPr lang="en-US" altLang="ja-JP" b="1" dirty="0" smtClean="0">
                <a:latin typeface="Times New Roman" pitchFamily="18" charset="0"/>
                <a:ea typeface="HGP明朝B" pitchFamily="18" charset="-128"/>
                <a:cs typeface="Times New Roman" pitchFamily="18" charset="0"/>
              </a:rPr>
              <a:t>which cause high </a:t>
            </a:r>
            <a:r>
              <a:rPr lang="en-US" altLang="ja-JP" b="1" dirty="0">
                <a:latin typeface="Times New Roman" pitchFamily="18" charset="0"/>
                <a:ea typeface="HGP明朝B" pitchFamily="18" charset="-128"/>
                <a:cs typeface="Times New Roman" pitchFamily="18" charset="0"/>
              </a:rPr>
              <a:t>level radiation </a:t>
            </a:r>
            <a:r>
              <a:rPr lang="en-US" altLang="ja-JP" b="1" dirty="0" smtClean="0">
                <a:latin typeface="Times New Roman" pitchFamily="18" charset="0"/>
                <a:ea typeface="HGP明朝B" pitchFamily="18" charset="-128"/>
                <a:cs typeface="Times New Roman" pitchFamily="18" charset="0"/>
              </a:rPr>
              <a:t>exposure. </a:t>
            </a:r>
            <a:r>
              <a:rPr lang="en-US" altLang="ja-JP" b="1" dirty="0">
                <a:latin typeface="Times New Roman" pitchFamily="18" charset="0"/>
                <a:ea typeface="HGP明朝B" pitchFamily="18" charset="-128"/>
                <a:cs typeface="Times New Roman" pitchFamily="18" charset="0"/>
              </a:rPr>
              <a:t>This work is planned to start in 2015, three years from now.</a:t>
            </a:r>
            <a:endParaRPr lang="ja-JP" altLang="en-US" dirty="0">
              <a:latin typeface="HGP明朝B" pitchFamily="18" charset="-128"/>
              <a:ea typeface="HGP明朝B" pitchFamily="18" charset="-128"/>
            </a:endParaRPr>
          </a:p>
        </p:txBody>
      </p:sp>
      <p:sp>
        <p:nvSpPr>
          <p:cNvPr id="4" name="スライド番号プレースホルダー 3"/>
          <p:cNvSpPr>
            <a:spLocks noGrp="1"/>
          </p:cNvSpPr>
          <p:nvPr>
            <p:ph type="sldNum" sz="quarter" idx="10"/>
          </p:nvPr>
        </p:nvSpPr>
        <p:spPr/>
        <p:txBody>
          <a:bodyPr/>
          <a:lstStyle/>
          <a:p>
            <a:fld id="{50A7A935-B506-4A2C-BF79-56FB3F7DECA0}" type="slidenum">
              <a:rPr kumimoji="1" lang="ja-JP" altLang="en-US" smtClean="0"/>
              <a:pPr/>
              <a:t>8</a:t>
            </a:fld>
            <a:endParaRPr kumimoji="1" lang="ja-JP" altLang="en-US"/>
          </a:p>
        </p:txBody>
      </p:sp>
    </p:spTree>
    <p:extLst>
      <p:ext uri="{BB962C8B-B14F-4D97-AF65-F5344CB8AC3E}">
        <p14:creationId xmlns:p14="http://schemas.microsoft.com/office/powerpoint/2010/main" val="129894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1" y="4684815"/>
            <a:ext cx="5486400" cy="4475560"/>
          </a:xfrm>
        </p:spPr>
        <p:txBody>
          <a:bodyPr/>
          <a:lstStyle/>
          <a:p>
            <a:pPr>
              <a:lnSpc>
                <a:spcPct val="150000"/>
              </a:lnSpc>
              <a:spcAft>
                <a:spcPts val="602"/>
              </a:spcAft>
            </a:pPr>
            <a:r>
              <a:rPr lang="en-US" altLang="ja-JP" b="1" dirty="0">
                <a:latin typeface="Times New Roman" pitchFamily="18" charset="0"/>
                <a:ea typeface="HGP明朝B" pitchFamily="18" charset="-128"/>
                <a:cs typeface="Times New Roman" pitchFamily="18" charset="0"/>
              </a:rPr>
              <a:t>After free space is </a:t>
            </a:r>
            <a:r>
              <a:rPr lang="en-US" altLang="ja-JP" b="1" dirty="0" smtClean="0">
                <a:latin typeface="Times New Roman" pitchFamily="18" charset="0"/>
                <a:ea typeface="HGP明朝B" pitchFamily="18" charset="-128"/>
                <a:cs typeface="Times New Roman" pitchFamily="18" charset="0"/>
              </a:rPr>
              <a:t>prepared in the spent fuel pool, removal of fuel </a:t>
            </a:r>
            <a:r>
              <a:rPr lang="en-US" altLang="ja-JP" b="1" dirty="0">
                <a:latin typeface="Times New Roman" pitchFamily="18" charset="0"/>
                <a:ea typeface="HGP明朝B" pitchFamily="18" charset="-128"/>
                <a:cs typeface="Times New Roman" pitchFamily="18" charset="0"/>
              </a:rPr>
              <a:t>debris </a:t>
            </a:r>
            <a:r>
              <a:rPr lang="en-US" altLang="ja-JP" b="1" dirty="0" smtClean="0">
                <a:latin typeface="Times New Roman" pitchFamily="18" charset="0"/>
                <a:ea typeface="HGP明朝B" pitchFamily="18" charset="-128"/>
                <a:cs typeface="Times New Roman" pitchFamily="18" charset="0"/>
              </a:rPr>
              <a:t>can </a:t>
            </a:r>
            <a:r>
              <a:rPr lang="en-US" altLang="ja-JP" b="1" dirty="0">
                <a:latin typeface="Times New Roman" pitchFamily="18" charset="0"/>
                <a:ea typeface="HGP明朝B" pitchFamily="18" charset="-128"/>
                <a:cs typeface="Times New Roman" pitchFamily="18" charset="0"/>
              </a:rPr>
              <a:t>begin. However, this work requires filling the PCV with water, which means the PCV must be </a:t>
            </a:r>
            <a:r>
              <a:rPr lang="en-US" altLang="ja-JP" b="1" dirty="0" smtClean="0">
                <a:latin typeface="Times New Roman" pitchFamily="18" charset="0"/>
                <a:ea typeface="HGP明朝B" pitchFamily="18" charset="-128"/>
                <a:cs typeface="Times New Roman" pitchFamily="18" charset="0"/>
              </a:rPr>
              <a:t>repaired to be </a:t>
            </a:r>
            <a:r>
              <a:rPr lang="en-US" altLang="ja-JP" b="1" dirty="0">
                <a:latin typeface="Times New Roman" pitchFamily="18" charset="0"/>
                <a:ea typeface="HGP明朝B" pitchFamily="18" charset="-128"/>
                <a:cs typeface="Times New Roman" pitchFamily="18" charset="0"/>
              </a:rPr>
              <a:t>water tight.</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Repair of the PCV has to be carried out in highly radioactive atmosphere, even after decontamination. </a:t>
            </a:r>
          </a:p>
          <a:p>
            <a:pPr>
              <a:lnSpc>
                <a:spcPct val="150000"/>
              </a:lnSpc>
              <a:spcAft>
                <a:spcPts val="602"/>
              </a:spcAft>
            </a:pPr>
            <a:r>
              <a:rPr lang="en-US" altLang="ja-JP" b="1" dirty="0">
                <a:latin typeface="Times New Roman" pitchFamily="18" charset="0"/>
                <a:ea typeface="HGP明朝B" pitchFamily="18" charset="-128"/>
                <a:cs typeface="Times New Roman" pitchFamily="18" charset="0"/>
              </a:rPr>
              <a:t>Fuel debris is located approximately </a:t>
            </a:r>
            <a:r>
              <a:rPr lang="en-US" altLang="ja-JP" b="1" dirty="0" smtClean="0">
                <a:latin typeface="Times New Roman" pitchFamily="18" charset="0"/>
                <a:ea typeface="HGP明朝B" pitchFamily="18" charset="-128"/>
                <a:cs typeface="Times New Roman" pitchFamily="18" charset="0"/>
              </a:rPr>
              <a:t>120 feet </a:t>
            </a:r>
            <a:r>
              <a:rPr lang="en-US" altLang="ja-JP" b="1" dirty="0">
                <a:latin typeface="Times New Roman" pitchFamily="18" charset="0"/>
                <a:ea typeface="HGP明朝B" pitchFamily="18" charset="-128"/>
                <a:cs typeface="Times New Roman" pitchFamily="18" charset="0"/>
              </a:rPr>
              <a:t>under the manipulator</a:t>
            </a:r>
            <a:r>
              <a:rPr lang="en-US" altLang="ja-JP" b="1" dirty="0" smtClean="0">
                <a:latin typeface="Times New Roman" pitchFamily="18" charset="0"/>
                <a:ea typeface="HGP明朝B" pitchFamily="18" charset="-128"/>
                <a:cs typeface="Times New Roman" pitchFamily="18" charset="0"/>
              </a:rPr>
              <a:t>.</a:t>
            </a:r>
            <a:endParaRPr lang="en-US" altLang="ja-JP" b="1" dirty="0">
              <a:latin typeface="Times New Roman" pitchFamily="18" charset="0"/>
              <a:ea typeface="HGP明朝B" pitchFamily="18" charset="-128"/>
              <a:cs typeface="Times New Roman" pitchFamily="18" charset="0"/>
            </a:endParaRPr>
          </a:p>
        </p:txBody>
      </p:sp>
      <p:sp>
        <p:nvSpPr>
          <p:cNvPr id="4" name="スライド番号プレースホルダー 3"/>
          <p:cNvSpPr>
            <a:spLocks noGrp="1"/>
          </p:cNvSpPr>
          <p:nvPr>
            <p:ph type="sldNum" sz="quarter" idx="10"/>
          </p:nvPr>
        </p:nvSpPr>
        <p:spPr/>
        <p:txBody>
          <a:bodyPr/>
          <a:lstStyle/>
          <a:p>
            <a:fld id="{50A7A935-B506-4A2C-BF79-56FB3F7DECA0}" type="slidenum">
              <a:rPr kumimoji="1" lang="ja-JP" altLang="en-US" smtClean="0"/>
              <a:pPr/>
              <a:t>9</a:t>
            </a:fld>
            <a:endParaRPr kumimoji="1" lang="ja-JP" altLang="en-US"/>
          </a:p>
        </p:txBody>
      </p:sp>
    </p:spTree>
    <p:extLst>
      <p:ext uri="{BB962C8B-B14F-4D97-AF65-F5344CB8AC3E}">
        <p14:creationId xmlns:p14="http://schemas.microsoft.com/office/powerpoint/2010/main" val="182466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162136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307470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141547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223793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51721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181287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121439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42710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157232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103637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5AEDCB-FB05-4FB0-9F0C-5CCB4053DEEC}" type="datetimeFigureOut">
              <a:rPr kumimoji="1" lang="ja-JP" altLang="en-US" smtClean="0"/>
              <a:pPr/>
              <a:t>2012/8/25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295840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AEDCB-FB05-4FB0-9F0C-5CCB4053DEEC}" type="datetimeFigureOut">
              <a:rPr kumimoji="1" lang="ja-JP" altLang="en-US" smtClean="0"/>
              <a:pPr/>
              <a:t>2012/8/25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E304E-30A3-4F84-B429-3AEC476E5951}" type="slidenum">
              <a:rPr kumimoji="1" lang="ja-JP" altLang="en-US" smtClean="0"/>
              <a:pPr/>
              <a:t>‹#›</a:t>
            </a:fld>
            <a:endParaRPr kumimoji="1" lang="ja-JP" altLang="en-US"/>
          </a:p>
        </p:txBody>
      </p:sp>
    </p:spTree>
    <p:extLst>
      <p:ext uri="{BB962C8B-B14F-4D97-AF65-F5344CB8AC3E}">
        <p14:creationId xmlns:p14="http://schemas.microsoft.com/office/powerpoint/2010/main" val="232341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3" y="-1"/>
            <a:ext cx="9144003" cy="6858000"/>
            <a:chOff x="-3" y="1391822"/>
            <a:chExt cx="9144003" cy="5466178"/>
          </a:xfrm>
        </p:grpSpPr>
        <p:sp>
          <p:nvSpPr>
            <p:cNvPr id="8" name="正方形/長方形 7"/>
            <p:cNvSpPr/>
            <p:nvPr/>
          </p:nvSpPr>
          <p:spPr>
            <a:xfrm>
              <a:off x="-1" y="1391822"/>
              <a:ext cx="9144001" cy="3307031"/>
            </a:xfrm>
            <a:prstGeom prst="rect">
              <a:avLst/>
            </a:prstGeom>
            <a:solidFill>
              <a:srgbClr val="DE0000"/>
            </a:solid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6"/>
            <p:cNvSpPr txBox="1"/>
            <p:nvPr/>
          </p:nvSpPr>
          <p:spPr>
            <a:xfrm>
              <a:off x="-3" y="2547962"/>
              <a:ext cx="9144003" cy="2036103"/>
            </a:xfrm>
            <a:prstGeom prst="rect">
              <a:avLst/>
            </a:prstGeom>
            <a:noFill/>
          </p:spPr>
          <p:txBody>
            <a:bodyPr wrap="square" rtlCol="0">
              <a:spAutoFit/>
            </a:bodyPr>
            <a:lstStyle/>
            <a:p>
              <a:pPr algn="ctr"/>
              <a:r>
                <a:rPr kumimoji="1" lang="en-US" altLang="ja-JP" sz="8000" b="1" dirty="0" smtClean="0">
                  <a:solidFill>
                    <a:schemeClr val="bg1"/>
                  </a:solidFill>
                  <a:effectLst>
                    <a:outerShdw blurRad="38100" dist="38100" dir="2700000" algn="tl">
                      <a:srgbClr val="000000">
                        <a:alpha val="43137"/>
                      </a:srgbClr>
                    </a:outerShdw>
                  </a:effectLst>
                  <a:latin typeface="Impact" pitchFamily="34" charset="0"/>
                  <a:ea typeface="HGP明朝E" pitchFamily="18" charset="-128"/>
                </a:rPr>
                <a:t>Facts and Tasks</a:t>
              </a:r>
            </a:p>
            <a:p>
              <a:pPr algn="ctr"/>
              <a:r>
                <a:rPr lang="en-US" altLang="ja-JP" sz="8000" b="1" dirty="0" smtClean="0">
                  <a:solidFill>
                    <a:schemeClr val="bg1"/>
                  </a:solidFill>
                  <a:effectLst>
                    <a:outerShdw blurRad="38100" dist="38100" dir="2700000" algn="tl">
                      <a:srgbClr val="000000">
                        <a:alpha val="43137"/>
                      </a:srgbClr>
                    </a:outerShdw>
                  </a:effectLst>
                  <a:latin typeface="Impact" pitchFamily="34" charset="0"/>
                  <a:ea typeface="HGP明朝E" pitchFamily="18" charset="-128"/>
                </a:rPr>
                <a:t>at Fukushima Daiichi</a:t>
              </a:r>
              <a:endParaRPr kumimoji="1" lang="ja-JP" altLang="en-US" sz="8000" b="1" dirty="0">
                <a:solidFill>
                  <a:schemeClr val="bg1"/>
                </a:solidFill>
                <a:effectLst>
                  <a:outerShdw blurRad="38100" dist="38100" dir="2700000" algn="tl">
                    <a:srgbClr val="000000">
                      <a:alpha val="43137"/>
                    </a:srgbClr>
                  </a:outerShdw>
                </a:effectLst>
                <a:latin typeface="Impact" pitchFamily="34" charset="0"/>
                <a:ea typeface="HGP明朝E" pitchFamily="18" charset="-128"/>
              </a:endParaRPr>
            </a:p>
          </p:txBody>
        </p:sp>
        <p:sp>
          <p:nvSpPr>
            <p:cNvPr id="11" name="正方形/長方形 10"/>
            <p:cNvSpPr/>
            <p:nvPr/>
          </p:nvSpPr>
          <p:spPr>
            <a:xfrm>
              <a:off x="-2" y="6420675"/>
              <a:ext cx="9144001" cy="437325"/>
            </a:xfrm>
            <a:prstGeom prst="rec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コネクタ 5"/>
            <p:cNvCxnSpPr/>
            <p:nvPr/>
          </p:nvCxnSpPr>
          <p:spPr>
            <a:xfrm>
              <a:off x="4139952" y="6520309"/>
              <a:ext cx="936104" cy="5035"/>
            </a:xfrm>
            <a:prstGeom prst="line">
              <a:avLst/>
            </a:prstGeom>
            <a:ln w="19050">
              <a:solidFill>
                <a:srgbClr val="EC1A3D"/>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4343338" y="6525344"/>
              <a:ext cx="2" cy="317946"/>
            </a:xfrm>
            <a:prstGeom prst="line">
              <a:avLst/>
            </a:prstGeom>
            <a:ln w="19050">
              <a:solidFill>
                <a:srgbClr val="E20000"/>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3" y="5937916"/>
              <a:ext cx="9144002" cy="367971"/>
            </a:xfrm>
            <a:prstGeom prst="rect">
              <a:avLst/>
            </a:prstGeom>
            <a:effectLst>
              <a:outerShdw blurRad="50800" dist="38100" dir="2700000" algn="tl" rotWithShape="0">
                <a:prstClr val="black">
                  <a:alpha val="40000"/>
                </a:prstClr>
              </a:outerShdw>
            </a:effectLst>
          </p:spPr>
          <p:txBody>
            <a:bodyPr wrap="square">
              <a:spAutoFit/>
            </a:bodyPr>
            <a:lstStyle/>
            <a:p>
              <a:pPr algn="ctr">
                <a:defRPr/>
              </a:pPr>
              <a:r>
                <a:rPr lang="en-US" altLang="ja-JP" sz="2400" smtClean="0">
                  <a:effectLst>
                    <a:outerShdw blurRad="38100" dist="38100" dir="2700000" algn="tl">
                      <a:srgbClr val="000000">
                        <a:alpha val="43137"/>
                      </a:srgbClr>
                    </a:outerShdw>
                  </a:effectLst>
                  <a:latin typeface="Impact" pitchFamily="34" charset="0"/>
                  <a:ea typeface="HGP創英角ｺﾞｼｯｸUB" pitchFamily="50" charset="-128"/>
                </a:rPr>
                <a:t>August 2012</a:t>
              </a:r>
              <a:endParaRPr lang="ja-JP" altLang="en-US" sz="2400" dirty="0">
                <a:effectLst>
                  <a:outerShdw blurRad="38100" dist="38100" dir="2700000" algn="tl">
                    <a:srgbClr val="000000">
                      <a:alpha val="43137"/>
                    </a:srgbClr>
                  </a:outerShdw>
                </a:effectLst>
                <a:latin typeface="Impact" pitchFamily="34" charset="0"/>
                <a:ea typeface="HGP創英角ｺﾞｼｯｸUB" pitchFamily="50" charset="-128"/>
              </a:endParaRPr>
            </a:p>
          </p:txBody>
        </p:sp>
      </p:grpSp>
      <p:sp>
        <p:nvSpPr>
          <p:cNvPr id="2" name="テキスト ボックス 1"/>
          <p:cNvSpPr txBox="1"/>
          <p:nvPr/>
        </p:nvSpPr>
        <p:spPr>
          <a:xfrm>
            <a:off x="-3" y="6309320"/>
            <a:ext cx="9144003" cy="523220"/>
          </a:xfrm>
          <a:prstGeom prst="rect">
            <a:avLst/>
          </a:prstGeom>
          <a:noFill/>
        </p:spPr>
        <p:txBody>
          <a:bodyPr wrap="square" rtlCol="0">
            <a:spAutoFit/>
          </a:bodyPr>
          <a:lstStyle/>
          <a:p>
            <a:pPr algn="ctr"/>
            <a:r>
              <a:rPr kumimoji="1" lang="en-US" altLang="ja-JP" sz="2800" dirty="0" smtClean="0">
                <a:solidFill>
                  <a:schemeClr val="bg1"/>
                </a:solidFill>
                <a:effectLst>
                  <a:outerShdw blurRad="38100" dist="38100" dir="2700000" algn="tl">
                    <a:srgbClr val="000000">
                      <a:alpha val="43137"/>
                    </a:srgbClr>
                  </a:outerShdw>
                </a:effectLst>
                <a:latin typeface="Impact" pitchFamily="34" charset="0"/>
              </a:rPr>
              <a:t>Skilled Veterans Corps for Fukushima</a:t>
            </a:r>
            <a:endParaRPr kumimoji="1" lang="ja-JP" altLang="en-US" sz="2800" dirty="0">
              <a:solidFill>
                <a:schemeClr val="bg1"/>
              </a:solidFill>
              <a:effectLst>
                <a:outerShdw blurRad="38100" dist="38100" dir="2700000" algn="tl">
                  <a:srgbClr val="000000">
                    <a:alpha val="43137"/>
                  </a:srgbClr>
                </a:outerShdw>
              </a:effectLst>
              <a:latin typeface="Impact"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27384"/>
            <a:ext cx="1532739" cy="100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99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4"/>
          <p:cNvSpPr txBox="1">
            <a:spLocks noChangeArrowheads="1"/>
          </p:cNvSpPr>
          <p:nvPr/>
        </p:nvSpPr>
        <p:spPr bwMode="auto">
          <a:xfrm>
            <a:off x="467543" y="20289"/>
            <a:ext cx="41044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TMI-2 Cleanup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Experience</a:t>
            </a:r>
            <a:endParaRPr lang="ja-JP" altLang="en-US" sz="2000" dirty="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24" name="テキスト ボックス 23"/>
          <p:cNvSpPr txBox="1"/>
          <p:nvPr/>
        </p:nvSpPr>
        <p:spPr>
          <a:xfrm>
            <a:off x="8748464" y="6608805"/>
            <a:ext cx="386644" cy="253916"/>
          </a:xfrm>
          <a:prstGeom prst="rect">
            <a:avLst/>
          </a:prstGeom>
          <a:noFill/>
        </p:spPr>
        <p:txBody>
          <a:bodyPr wrap="none" rtlCol="0">
            <a:spAutoFit/>
          </a:bodyPr>
          <a:lstStyle/>
          <a:p>
            <a:r>
              <a:rPr kumimoji="1" lang="ja-JP" altLang="en-US" sz="1050" b="1" i="1" dirty="0" smtClean="0">
                <a:solidFill>
                  <a:schemeClr val="bg1"/>
                </a:solidFill>
                <a:latin typeface="HGP創英角ｺﾞｼｯｸUB" pitchFamily="50" charset="-128"/>
                <a:ea typeface="HGP創英角ｺﾞｼｯｸUB" pitchFamily="50" charset="-128"/>
              </a:rPr>
              <a:t>１１</a:t>
            </a:r>
            <a:endParaRPr kumimoji="1" lang="ja-JP" altLang="en-US" sz="1050" b="1" i="1" dirty="0">
              <a:solidFill>
                <a:schemeClr val="bg1"/>
              </a:solidFill>
              <a:latin typeface="HGP創英角ｺﾞｼｯｸUB" pitchFamily="50" charset="-128"/>
              <a:ea typeface="HGP創英角ｺﾞｼｯｸUB"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8" y="583645"/>
            <a:ext cx="8285028" cy="565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822" y="1373213"/>
            <a:ext cx="1911034" cy="137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5957548" y="3645024"/>
            <a:ext cx="3096344" cy="2016224"/>
            <a:chOff x="5353069" y="3789040"/>
            <a:chExt cx="3684536" cy="2566152"/>
          </a:xfrm>
        </p:grpSpPr>
        <p:sp>
          <p:nvSpPr>
            <p:cNvPr id="42" name="テキスト ボックス 41"/>
            <p:cNvSpPr txBox="1"/>
            <p:nvPr/>
          </p:nvSpPr>
          <p:spPr>
            <a:xfrm>
              <a:off x="5442773" y="5409725"/>
              <a:ext cx="575799" cy="276999"/>
            </a:xfrm>
            <a:prstGeom prst="rect">
              <a:avLst/>
            </a:prstGeom>
            <a:noFill/>
            <a:ln>
              <a:solidFill>
                <a:schemeClr val="bg1">
                  <a:lumMod val="50000"/>
                </a:schemeClr>
              </a:solidFill>
            </a:ln>
          </p:spPr>
          <p:txBody>
            <a:bodyPr wrap="none" rtlCol="0">
              <a:spAutoFit/>
            </a:bodyPr>
            <a:lstStyle/>
            <a:p>
              <a:r>
                <a:rPr kumimoji="1" lang="en-US" altLang="ja-JP" sz="1200" b="1" dirty="0" smtClean="0">
                  <a:solidFill>
                    <a:schemeClr val="tx2"/>
                  </a:solidFill>
                  <a:latin typeface="HGP創英角ｺﾞｼｯｸUB" pitchFamily="50" charset="-128"/>
                  <a:ea typeface="HGP創英角ｺﾞｼｯｸUB" pitchFamily="50" charset="-128"/>
                </a:rPr>
                <a:t>2019</a:t>
              </a:r>
              <a:endParaRPr kumimoji="1" lang="ja-JP" altLang="en-US" sz="1200" b="1" dirty="0">
                <a:solidFill>
                  <a:schemeClr val="tx2"/>
                </a:solidFill>
                <a:latin typeface="HGP創英角ｺﾞｼｯｸUB" pitchFamily="50" charset="-128"/>
                <a:ea typeface="HGP創英角ｺﾞｼｯｸUB" pitchFamily="50" charset="-128"/>
              </a:endParaRPr>
            </a:p>
          </p:txBody>
        </p:sp>
        <p:sp>
          <p:nvSpPr>
            <p:cNvPr id="43" name="テキスト ボックス 42"/>
            <p:cNvSpPr txBox="1"/>
            <p:nvPr/>
          </p:nvSpPr>
          <p:spPr>
            <a:xfrm>
              <a:off x="6018837" y="5409724"/>
              <a:ext cx="575799" cy="276999"/>
            </a:xfrm>
            <a:prstGeom prst="rect">
              <a:avLst/>
            </a:prstGeom>
            <a:noFill/>
            <a:ln>
              <a:solidFill>
                <a:schemeClr val="bg1">
                  <a:lumMod val="50000"/>
                </a:schemeClr>
              </a:solidFill>
            </a:ln>
          </p:spPr>
          <p:txBody>
            <a:bodyPr wrap="none" rtlCol="0">
              <a:spAutoFit/>
            </a:bodyPr>
            <a:lstStyle/>
            <a:p>
              <a:r>
                <a:rPr kumimoji="1" lang="en-US" altLang="ja-JP" sz="1200" b="1" dirty="0" smtClean="0">
                  <a:solidFill>
                    <a:schemeClr val="tx2"/>
                  </a:solidFill>
                  <a:latin typeface="HGP創英角ｺﾞｼｯｸUB" pitchFamily="50" charset="-128"/>
                  <a:ea typeface="HGP創英角ｺﾞｼｯｸUB" pitchFamily="50" charset="-128"/>
                </a:rPr>
                <a:t>2020</a:t>
              </a:r>
              <a:endParaRPr kumimoji="1" lang="ja-JP" altLang="en-US" sz="1200" b="1" dirty="0">
                <a:solidFill>
                  <a:schemeClr val="tx2"/>
                </a:solidFill>
                <a:latin typeface="HGP創英角ｺﾞｼｯｸUB" pitchFamily="50" charset="-128"/>
                <a:ea typeface="HGP創英角ｺﾞｼｯｸUB" pitchFamily="50" charset="-128"/>
              </a:endParaRPr>
            </a:p>
          </p:txBody>
        </p:sp>
        <p:sp>
          <p:nvSpPr>
            <p:cNvPr id="44" name="テキスト ボックス 43"/>
            <p:cNvSpPr txBox="1"/>
            <p:nvPr/>
          </p:nvSpPr>
          <p:spPr>
            <a:xfrm>
              <a:off x="6522893" y="5409726"/>
              <a:ext cx="575799" cy="276999"/>
            </a:xfrm>
            <a:prstGeom prst="rect">
              <a:avLst/>
            </a:prstGeom>
            <a:noFill/>
            <a:ln>
              <a:solidFill>
                <a:schemeClr val="bg1">
                  <a:lumMod val="50000"/>
                </a:schemeClr>
              </a:solidFill>
            </a:ln>
          </p:spPr>
          <p:txBody>
            <a:bodyPr wrap="none" rtlCol="0">
              <a:spAutoFit/>
            </a:bodyPr>
            <a:lstStyle/>
            <a:p>
              <a:r>
                <a:rPr kumimoji="1" lang="en-US" altLang="ja-JP" sz="1200" b="1" dirty="0" smtClean="0">
                  <a:solidFill>
                    <a:schemeClr val="tx2"/>
                  </a:solidFill>
                  <a:latin typeface="HGP創英角ｺﾞｼｯｸUB" pitchFamily="50" charset="-128"/>
                  <a:ea typeface="HGP創英角ｺﾞｼｯｸUB" pitchFamily="50" charset="-128"/>
                </a:rPr>
                <a:t>2021</a:t>
              </a:r>
              <a:endParaRPr kumimoji="1" lang="ja-JP" altLang="en-US" sz="1200" b="1" dirty="0">
                <a:solidFill>
                  <a:schemeClr val="tx2"/>
                </a:solidFill>
                <a:latin typeface="HGP創英角ｺﾞｼｯｸUB" pitchFamily="50" charset="-128"/>
                <a:ea typeface="HGP創英角ｺﾞｼｯｸUB" pitchFamily="50" charset="-128"/>
              </a:endParaRPr>
            </a:p>
          </p:txBody>
        </p:sp>
        <p:pic>
          <p:nvPicPr>
            <p:cNvPr id="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3069" y="3789040"/>
              <a:ext cx="3684536" cy="2566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8" name="テキスト ボックス 57"/>
          <p:cNvSpPr txBox="1"/>
          <p:nvPr/>
        </p:nvSpPr>
        <p:spPr>
          <a:xfrm>
            <a:off x="8074241" y="5301208"/>
            <a:ext cx="867545"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Quote TEPCO</a:t>
            </a:r>
            <a:endParaRPr kumimoji="1" lang="ja-JP" altLang="en-US" sz="1050" dirty="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4" name="左右矢印 3"/>
          <p:cNvSpPr/>
          <p:nvPr/>
        </p:nvSpPr>
        <p:spPr>
          <a:xfrm>
            <a:off x="4374232" y="1807782"/>
            <a:ext cx="3726160" cy="1296144"/>
          </a:xfrm>
          <a:prstGeom prst="leftRightArrow">
            <a:avLst>
              <a:gd name="adj1" fmla="val 74612"/>
              <a:gd name="adj2" fmla="val 18069"/>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 name="テキスト ボックス 2"/>
          <p:cNvSpPr txBox="1"/>
          <p:nvPr/>
        </p:nvSpPr>
        <p:spPr>
          <a:xfrm>
            <a:off x="4427984" y="2014514"/>
            <a:ext cx="1277914" cy="400110"/>
          </a:xfrm>
          <a:prstGeom prst="rect">
            <a:avLst/>
          </a:prstGeom>
          <a:noFill/>
        </p:spPr>
        <p:txBody>
          <a:bodyPr wrap="none" rtlCol="0">
            <a:spAutoFit/>
          </a:bodyPr>
          <a:lstStyle/>
          <a:p>
            <a:r>
              <a:rPr kumimoji="1" lang="en-US" altLang="ja-JP" sz="2000" dirty="0" smtClean="0">
                <a:solidFill>
                  <a:schemeClr val="bg1"/>
                </a:solidFill>
                <a:effectLst>
                  <a:outerShdw blurRad="38100" dist="38100" dir="2700000" algn="tl">
                    <a:srgbClr val="000000">
                      <a:alpha val="43137"/>
                    </a:srgbClr>
                  </a:outerShdw>
                </a:effectLst>
                <a:latin typeface="Impact" pitchFamily="34" charset="0"/>
              </a:rPr>
              <a:t>1984-1989</a:t>
            </a:r>
            <a:endParaRPr kumimoji="1" lang="ja-JP" altLang="en-US" sz="2000" dirty="0">
              <a:solidFill>
                <a:schemeClr val="bg1"/>
              </a:solidFill>
              <a:effectLst>
                <a:outerShdw blurRad="38100" dist="38100" dir="2700000" algn="tl">
                  <a:srgbClr val="000000">
                    <a:alpha val="43137"/>
                  </a:srgbClr>
                </a:outerShdw>
              </a:effectLst>
              <a:latin typeface="Impact" pitchFamily="34" charset="0"/>
            </a:endParaRPr>
          </a:p>
        </p:txBody>
      </p:sp>
      <p:sp>
        <p:nvSpPr>
          <p:cNvPr id="5" name="テキスト ボックス 4"/>
          <p:cNvSpPr txBox="1"/>
          <p:nvPr/>
        </p:nvSpPr>
        <p:spPr>
          <a:xfrm>
            <a:off x="5026070" y="2303127"/>
            <a:ext cx="2412840" cy="584775"/>
          </a:xfrm>
          <a:prstGeom prst="rect">
            <a:avLst/>
          </a:prstGeom>
          <a:noFill/>
        </p:spPr>
        <p:txBody>
          <a:bodyPr wrap="none" rtlCol="0">
            <a:spAutoFit/>
          </a:bodyPr>
          <a:lstStyle/>
          <a:p>
            <a:pPr algn="ctr"/>
            <a:r>
              <a:rPr kumimoji="1" lang="en-US" altLang="ja-JP" sz="3200" dirty="0" smtClean="0">
                <a:solidFill>
                  <a:schemeClr val="bg1"/>
                </a:solidFill>
                <a:effectLst>
                  <a:outerShdw blurRad="38100" dist="38100" dir="2700000" algn="tl">
                    <a:srgbClr val="000000">
                      <a:alpha val="43137"/>
                    </a:srgbClr>
                  </a:outerShdw>
                </a:effectLst>
                <a:latin typeface="Impact" pitchFamily="34" charset="0"/>
              </a:rPr>
              <a:t>Fuel Removal</a:t>
            </a:r>
            <a:endParaRPr kumimoji="1" lang="ja-JP" altLang="en-US" sz="3200" dirty="0">
              <a:solidFill>
                <a:schemeClr val="bg1"/>
              </a:solidFill>
              <a:effectLst>
                <a:outerShdw blurRad="38100" dist="38100" dir="2700000" algn="tl">
                  <a:srgbClr val="000000">
                    <a:alpha val="43137"/>
                  </a:srgbClr>
                </a:outerShdw>
              </a:effectLst>
              <a:latin typeface="Impact" pitchFamily="34" charset="0"/>
            </a:endParaRPr>
          </a:p>
        </p:txBody>
      </p:sp>
      <p:sp>
        <p:nvSpPr>
          <p:cNvPr id="52" name="テキスト ボックス 51"/>
          <p:cNvSpPr txBox="1"/>
          <p:nvPr/>
        </p:nvSpPr>
        <p:spPr>
          <a:xfrm>
            <a:off x="269777" y="6130339"/>
            <a:ext cx="766557"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Quote EPRI</a:t>
            </a:r>
            <a:endParaRPr kumimoji="1" lang="ja-JP" altLang="en-US" sz="1050" dirty="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21" name="正方形/長方形 20"/>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9</a:t>
            </a:r>
            <a:endParaRPr kumimoji="1" lang="ja-JP" altLang="en-US" sz="1050" b="1" i="1" dirty="0">
              <a:latin typeface="Arial Black" pitchFamily="34" charset="0"/>
              <a:ea typeface="HGP創英角ｺﾞｼｯｸUB" pitchFamily="50" charset="-128"/>
            </a:endParaRPr>
          </a:p>
        </p:txBody>
      </p:sp>
      <p:sp>
        <p:nvSpPr>
          <p:cNvPr id="25" name="テキスト ボックス 4"/>
          <p:cNvSpPr txBox="1">
            <a:spLocks noChangeArrowheads="1"/>
          </p:cNvSpPr>
          <p:nvPr/>
        </p:nvSpPr>
        <p:spPr bwMode="auto">
          <a:xfrm>
            <a:off x="35495" y="6577607"/>
            <a:ext cx="5514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Annual Doses at TMI-2 and TEPCO’s Estimation of Man Power Requirement</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Tree>
    <p:extLst>
      <p:ext uri="{BB962C8B-B14F-4D97-AF65-F5344CB8AC3E}">
        <p14:creationId xmlns:p14="http://schemas.microsoft.com/office/powerpoint/2010/main" val="526414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4" name="テキスト ボックス 4"/>
          <p:cNvSpPr txBox="1">
            <a:spLocks noChangeArrowheads="1"/>
          </p:cNvSpPr>
          <p:nvPr/>
        </p:nvSpPr>
        <p:spPr bwMode="auto">
          <a:xfrm>
            <a:off x="467544" y="4554"/>
            <a:ext cx="30963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Appeal of SVCF</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8748464" y="6589176"/>
            <a:ext cx="395536" cy="2688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HGP創英角ｺﾞｼｯｸUB" pitchFamily="50" charset="-128"/>
              <a:ea typeface="HGP創英角ｺﾞｼｯｸUB" pitchFamily="50" charset="-128"/>
            </a:endParaRPr>
          </a:p>
        </p:txBody>
      </p:sp>
      <p:sp>
        <p:nvSpPr>
          <p:cNvPr id="10" name="正方形/長方形 9"/>
          <p:cNvSpPr/>
          <p:nvPr/>
        </p:nvSpPr>
        <p:spPr>
          <a:xfrm>
            <a:off x="1" y="6589176"/>
            <a:ext cx="8748463" cy="2688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1" y="6607598"/>
            <a:ext cx="3096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Statement</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8" name="テキスト ボックス 7"/>
          <p:cNvSpPr txBox="1"/>
          <p:nvPr/>
        </p:nvSpPr>
        <p:spPr>
          <a:xfrm>
            <a:off x="36512" y="620688"/>
            <a:ext cx="9144000" cy="5573321"/>
          </a:xfrm>
          <a:prstGeom prst="rect">
            <a:avLst/>
          </a:prstGeom>
          <a:noFill/>
        </p:spPr>
        <p:txBody>
          <a:bodyPr>
            <a:spAutoFit/>
          </a:bodyPr>
          <a:lstStyle/>
          <a:p>
            <a:pPr>
              <a:spcBef>
                <a:spcPts val="0"/>
              </a:spcBef>
              <a:spcAft>
                <a:spcPts val="2400"/>
              </a:spcAft>
              <a:defRPr/>
            </a:pPr>
            <a:r>
              <a:rPr lang="ja-JP" altLang="en-US" sz="3200" dirty="0" smtClean="0">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3200" dirty="0" smtClean="0">
                <a:effectLst>
                  <a:outerShdw blurRad="38100" dist="38100" dir="2700000" algn="tl">
                    <a:srgbClr val="000000">
                      <a:alpha val="43137"/>
                    </a:srgbClr>
                  </a:outerShdw>
                </a:effectLst>
                <a:latin typeface="Impact" pitchFamily="34" charset="0"/>
                <a:ea typeface="HGP創英角ｺﾞｼｯｸUB" pitchFamily="50" charset="-128"/>
              </a:rPr>
              <a:t>SVCF requests:</a:t>
            </a:r>
            <a:endParaRPr lang="en-US" altLang="ja-JP" sz="3200" dirty="0">
              <a:effectLst>
                <a:outerShdw blurRad="38100" dist="38100" dir="2700000" algn="tl">
                  <a:srgbClr val="000000">
                    <a:alpha val="43137"/>
                  </a:srgbClr>
                </a:outerShdw>
              </a:effectLst>
              <a:latin typeface="Impact" pitchFamily="34" charset="0"/>
              <a:ea typeface="HGP創英角ｺﾞｼｯｸUB" pitchFamily="50" charset="-128"/>
            </a:endParaRPr>
          </a:p>
          <a:p>
            <a:pPr algn="ctr">
              <a:lnSpc>
                <a:spcPts val="7300"/>
              </a:lnSpc>
              <a:spcBef>
                <a:spcPts val="0"/>
              </a:spcBef>
              <a:defRPr/>
            </a:pPr>
            <a:r>
              <a:rPr lang="en-US" altLang="ja-JP" sz="6000" dirty="0" smtClean="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rPr>
              <a:t>Skilled </a:t>
            </a:r>
            <a:r>
              <a:rPr lang="en-US" altLang="ja-JP" sz="6000" dirty="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rPr>
              <a:t>Veterans </a:t>
            </a:r>
            <a:endParaRPr lang="en-US" altLang="ja-JP" sz="6000" dirty="0" smtClean="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endParaRPr>
          </a:p>
          <a:p>
            <a:pPr algn="ctr">
              <a:lnSpc>
                <a:spcPts val="7300"/>
              </a:lnSpc>
              <a:spcBef>
                <a:spcPts val="0"/>
              </a:spcBef>
              <a:defRPr/>
            </a:pPr>
            <a:r>
              <a:rPr lang="en-US" altLang="ja-JP" sz="6000" dirty="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rPr>
              <a:t>b</a:t>
            </a:r>
            <a:r>
              <a:rPr lang="en-US" altLang="ja-JP" sz="6000" dirty="0" smtClean="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rPr>
              <a:t>e allowed to work </a:t>
            </a:r>
          </a:p>
          <a:p>
            <a:pPr algn="ctr">
              <a:lnSpc>
                <a:spcPts val="7300"/>
              </a:lnSpc>
              <a:spcBef>
                <a:spcPts val="0"/>
              </a:spcBef>
              <a:defRPr/>
            </a:pPr>
            <a:r>
              <a:rPr lang="en-US" altLang="ja-JP" sz="6000" dirty="0" smtClean="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rPr>
              <a:t>at </a:t>
            </a:r>
            <a:r>
              <a:rPr lang="en-US" altLang="ja-JP" sz="6000" dirty="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rPr>
              <a:t>Fukushima Daiichi</a:t>
            </a:r>
          </a:p>
          <a:p>
            <a:pPr algn="ctr">
              <a:lnSpc>
                <a:spcPts val="7300"/>
              </a:lnSpc>
              <a:spcBef>
                <a:spcPts val="0"/>
              </a:spcBef>
              <a:defRPr/>
            </a:pPr>
            <a:r>
              <a:rPr lang="en-US" altLang="ja-JP" sz="6000" dirty="0" smtClean="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rPr>
              <a:t>to reduce doses for </a:t>
            </a:r>
          </a:p>
          <a:p>
            <a:pPr algn="ctr">
              <a:lnSpc>
                <a:spcPts val="7300"/>
              </a:lnSpc>
              <a:spcBef>
                <a:spcPts val="0"/>
              </a:spcBef>
              <a:defRPr/>
            </a:pPr>
            <a:r>
              <a:rPr lang="en-US" altLang="ja-JP" sz="6000" dirty="0" smtClean="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rPr>
              <a:t>Younger Workers</a:t>
            </a:r>
            <a:endParaRPr lang="en-US" altLang="ja-JP" sz="6000" dirty="0">
              <a:solidFill>
                <a:schemeClr val="tx2">
                  <a:lumMod val="75000"/>
                </a:schemeClr>
              </a:solidFill>
              <a:effectLst>
                <a:outerShdw blurRad="38100" dist="38100" dir="2700000" algn="tl">
                  <a:srgbClr val="000000">
                    <a:alpha val="43137"/>
                  </a:srgbClr>
                </a:outerShdw>
              </a:effectLst>
              <a:latin typeface="Arial Black" pitchFamily="34" charset="0"/>
              <a:ea typeface="HGP創英角ｺﾞｼｯｸUB" pitchFamily="50" charset="-128"/>
            </a:endParaRPr>
          </a:p>
        </p:txBody>
      </p:sp>
      <p:sp>
        <p:nvSpPr>
          <p:cNvPr id="11" name="正方形/長方形 10"/>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10</a:t>
            </a:r>
            <a:endParaRPr kumimoji="1" lang="ja-JP" altLang="en-US" sz="105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415682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4" name="テキスト ボックス 4"/>
          <p:cNvSpPr txBox="1">
            <a:spLocks noChangeArrowheads="1"/>
          </p:cNvSpPr>
          <p:nvPr/>
        </p:nvSpPr>
        <p:spPr bwMode="auto">
          <a:xfrm>
            <a:off x="467544" y="4554"/>
            <a:ext cx="30963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Appeal of SVCF</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8748464" y="6589176"/>
            <a:ext cx="395536" cy="2688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HGP創英角ｺﾞｼｯｸUB" pitchFamily="50" charset="-128"/>
              <a:ea typeface="HGP創英角ｺﾞｼｯｸUB" pitchFamily="50" charset="-128"/>
            </a:endParaRPr>
          </a:p>
        </p:txBody>
      </p:sp>
      <p:sp>
        <p:nvSpPr>
          <p:cNvPr id="10" name="正方形/長方形 9"/>
          <p:cNvSpPr/>
          <p:nvPr/>
        </p:nvSpPr>
        <p:spPr>
          <a:xfrm>
            <a:off x="1" y="6589176"/>
            <a:ext cx="8748463" cy="2688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1" y="6607598"/>
            <a:ext cx="3096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Progress</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1" name="正方形/長方形 10"/>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11</a:t>
            </a:r>
            <a:endParaRPr kumimoji="1" lang="ja-JP" altLang="en-US" sz="1050" b="1" i="1" dirty="0">
              <a:latin typeface="Arial Black" pitchFamily="34" charset="0"/>
              <a:ea typeface="HGP創英角ｺﾞｼｯｸUB" pitchFamily="50" charset="-128"/>
            </a:endParaRPr>
          </a:p>
        </p:txBody>
      </p:sp>
      <p:sp>
        <p:nvSpPr>
          <p:cNvPr id="4" name="テキスト ボックス 3"/>
          <p:cNvSpPr txBox="1"/>
          <p:nvPr/>
        </p:nvSpPr>
        <p:spPr>
          <a:xfrm>
            <a:off x="539553" y="836712"/>
            <a:ext cx="8064895" cy="461665"/>
          </a:xfrm>
          <a:prstGeom prst="rect">
            <a:avLst/>
          </a:prstGeom>
          <a:noFill/>
        </p:spPr>
        <p:txBody>
          <a:bodyPr wrap="square" rtlCol="0">
            <a:spAutoFit/>
          </a:bodyPr>
          <a:lstStyle/>
          <a:p>
            <a:pPr>
              <a:tabLst>
                <a:tab pos="2778125" algn="l"/>
              </a:tabLst>
            </a:pPr>
            <a:r>
              <a:rPr lang="en-US" altLang="ja-JP" sz="2400" dirty="0" smtClean="0">
                <a:solidFill>
                  <a:srgbClr val="FF0000"/>
                </a:solidFill>
                <a:effectLst>
                  <a:outerShdw blurRad="38100" dist="38100" dir="2700000" algn="tl">
                    <a:srgbClr val="000000">
                      <a:alpha val="43137"/>
                    </a:srgbClr>
                  </a:outerShdw>
                </a:effectLst>
                <a:latin typeface="Arial Black" pitchFamily="34" charset="0"/>
              </a:rPr>
              <a:t>March 11, 2011</a:t>
            </a:r>
            <a:r>
              <a:rPr lang="en-US" altLang="ja-JP" sz="2400" dirty="0" smtClean="0">
                <a:effectLst>
                  <a:outerShdw blurRad="38100" dist="38100" dir="2700000" algn="tl">
                    <a:srgbClr val="000000">
                      <a:alpha val="43137"/>
                    </a:srgbClr>
                  </a:outerShdw>
                </a:effectLst>
                <a:latin typeface="Arial Black" pitchFamily="34" charset="0"/>
              </a:rPr>
              <a:t>	Earthquake and Tsunami </a:t>
            </a:r>
            <a:endParaRPr kumimoji="1" lang="ja-JP" altLang="en-US" sz="2400" dirty="0">
              <a:effectLst>
                <a:outerShdw blurRad="38100" dist="38100" dir="2700000" algn="tl">
                  <a:srgbClr val="000000">
                    <a:alpha val="43137"/>
                  </a:srgbClr>
                </a:outerShdw>
              </a:effectLst>
              <a:latin typeface="Arial Black" pitchFamily="34" charset="0"/>
            </a:endParaRPr>
          </a:p>
        </p:txBody>
      </p:sp>
      <p:sp>
        <p:nvSpPr>
          <p:cNvPr id="14" name="テキスト ボックス 13"/>
          <p:cNvSpPr txBox="1"/>
          <p:nvPr/>
        </p:nvSpPr>
        <p:spPr>
          <a:xfrm>
            <a:off x="539553" y="1628800"/>
            <a:ext cx="8064895" cy="461665"/>
          </a:xfrm>
          <a:prstGeom prst="rect">
            <a:avLst/>
          </a:prstGeom>
          <a:noFill/>
        </p:spPr>
        <p:txBody>
          <a:bodyPr wrap="square" rtlCol="0">
            <a:spAutoFit/>
          </a:bodyPr>
          <a:lstStyle/>
          <a:p>
            <a:pPr>
              <a:tabLst>
                <a:tab pos="2778125" algn="l"/>
              </a:tabLst>
            </a:pPr>
            <a:r>
              <a:rPr lang="en-US" altLang="ja-JP" sz="2400" dirty="0" smtClean="0">
                <a:solidFill>
                  <a:srgbClr val="FF0000"/>
                </a:solidFill>
                <a:effectLst>
                  <a:outerShdw blurRad="38100" dist="38100" dir="2700000" algn="tl">
                    <a:srgbClr val="000000">
                      <a:alpha val="43137"/>
                    </a:srgbClr>
                  </a:outerShdw>
                </a:effectLst>
                <a:latin typeface="Arial Black" pitchFamily="34" charset="0"/>
              </a:rPr>
              <a:t>April 10, 2011</a:t>
            </a:r>
            <a:r>
              <a:rPr lang="en-US" altLang="ja-JP" sz="2400" dirty="0" smtClean="0">
                <a:effectLst>
                  <a:outerShdw blurRad="38100" dist="38100" dir="2700000" algn="tl">
                    <a:srgbClr val="000000">
                      <a:alpha val="43137"/>
                    </a:srgbClr>
                  </a:outerShdw>
                </a:effectLst>
                <a:latin typeface="Arial Black" pitchFamily="34" charset="0"/>
              </a:rPr>
              <a:t>	First Appeal was delivered</a:t>
            </a:r>
            <a:endParaRPr kumimoji="1" lang="ja-JP" altLang="en-US" sz="2400" dirty="0">
              <a:effectLst>
                <a:outerShdw blurRad="38100" dist="38100" dir="2700000" algn="tl">
                  <a:srgbClr val="000000">
                    <a:alpha val="43137"/>
                  </a:srgbClr>
                </a:outerShdw>
              </a:effectLst>
              <a:latin typeface="Arial Black" pitchFamily="34" charset="0"/>
            </a:endParaRPr>
          </a:p>
        </p:txBody>
      </p:sp>
      <p:sp>
        <p:nvSpPr>
          <p:cNvPr id="15" name="テキスト ボックス 14"/>
          <p:cNvSpPr txBox="1"/>
          <p:nvPr/>
        </p:nvSpPr>
        <p:spPr>
          <a:xfrm>
            <a:off x="539552" y="2276872"/>
            <a:ext cx="8064895" cy="461665"/>
          </a:xfrm>
          <a:prstGeom prst="rect">
            <a:avLst/>
          </a:prstGeom>
          <a:noFill/>
        </p:spPr>
        <p:txBody>
          <a:bodyPr wrap="square" rtlCol="0">
            <a:spAutoFit/>
          </a:bodyPr>
          <a:lstStyle/>
          <a:p>
            <a:pPr>
              <a:tabLst>
                <a:tab pos="2778125" algn="l"/>
              </a:tabLst>
            </a:pPr>
            <a:r>
              <a:rPr lang="en-US" altLang="ja-JP" sz="2400" dirty="0" smtClean="0">
                <a:solidFill>
                  <a:srgbClr val="FF0000"/>
                </a:solidFill>
                <a:effectLst>
                  <a:outerShdw blurRad="38100" dist="38100" dir="2700000" algn="tl">
                    <a:srgbClr val="000000">
                      <a:alpha val="43137"/>
                    </a:srgbClr>
                  </a:outerShdw>
                </a:effectLst>
                <a:latin typeface="Arial Black" pitchFamily="34" charset="0"/>
              </a:rPr>
              <a:t>May 4, 2011</a:t>
            </a:r>
            <a:r>
              <a:rPr lang="en-US" altLang="ja-JP" sz="2400" dirty="0" smtClean="0">
                <a:effectLst>
                  <a:outerShdw blurRad="38100" dist="38100" dir="2700000" algn="tl">
                    <a:srgbClr val="000000">
                      <a:alpha val="43137"/>
                    </a:srgbClr>
                  </a:outerShdw>
                </a:effectLst>
                <a:latin typeface="Arial Black" pitchFamily="34" charset="0"/>
              </a:rPr>
              <a:t>	First negotiation with TEPCO</a:t>
            </a:r>
            <a:endParaRPr kumimoji="1" lang="ja-JP" altLang="en-US" sz="2400" dirty="0">
              <a:effectLst>
                <a:outerShdw blurRad="38100" dist="38100" dir="2700000" algn="tl">
                  <a:srgbClr val="000000">
                    <a:alpha val="43137"/>
                  </a:srgbClr>
                </a:outerShdw>
              </a:effectLst>
              <a:latin typeface="Arial Black" pitchFamily="34" charset="0"/>
            </a:endParaRPr>
          </a:p>
        </p:txBody>
      </p:sp>
      <p:sp>
        <p:nvSpPr>
          <p:cNvPr id="16" name="テキスト ボックス 15"/>
          <p:cNvSpPr txBox="1"/>
          <p:nvPr/>
        </p:nvSpPr>
        <p:spPr>
          <a:xfrm>
            <a:off x="539553" y="2996952"/>
            <a:ext cx="8064895" cy="830997"/>
          </a:xfrm>
          <a:prstGeom prst="rect">
            <a:avLst/>
          </a:prstGeom>
          <a:noFill/>
        </p:spPr>
        <p:txBody>
          <a:bodyPr wrap="square" rtlCol="0">
            <a:spAutoFit/>
          </a:bodyPr>
          <a:lstStyle/>
          <a:p>
            <a:pPr>
              <a:tabLst>
                <a:tab pos="2778125" algn="l"/>
              </a:tabLst>
            </a:pPr>
            <a:r>
              <a:rPr lang="en-US" altLang="ja-JP" sz="2400" dirty="0" smtClean="0">
                <a:solidFill>
                  <a:srgbClr val="FF0000"/>
                </a:solidFill>
                <a:effectLst>
                  <a:outerShdw blurRad="38100" dist="38100" dir="2700000" algn="tl">
                    <a:srgbClr val="000000">
                      <a:alpha val="43137"/>
                    </a:srgbClr>
                  </a:outerShdw>
                </a:effectLst>
                <a:latin typeface="Arial Black" pitchFamily="34" charset="0"/>
              </a:rPr>
              <a:t>May 24, 2011</a:t>
            </a:r>
            <a:r>
              <a:rPr lang="en-US" altLang="ja-JP" sz="2400" dirty="0" smtClean="0">
                <a:effectLst>
                  <a:outerShdw blurRad="38100" dist="38100" dir="2700000" algn="tl">
                    <a:srgbClr val="000000">
                      <a:alpha val="43137"/>
                    </a:srgbClr>
                  </a:outerShdw>
                </a:effectLst>
                <a:latin typeface="Arial Black" pitchFamily="34" charset="0"/>
              </a:rPr>
              <a:t>	Meeting with Mr. </a:t>
            </a:r>
            <a:r>
              <a:rPr lang="en-US" altLang="ja-JP" sz="2400" dirty="0" err="1" smtClean="0">
                <a:effectLst>
                  <a:outerShdw blurRad="38100" dist="38100" dir="2700000" algn="tl">
                    <a:srgbClr val="000000">
                      <a:alpha val="43137"/>
                    </a:srgbClr>
                  </a:outerShdw>
                </a:effectLst>
                <a:latin typeface="Arial Black" pitchFamily="34" charset="0"/>
              </a:rPr>
              <a:t>Hosono</a:t>
            </a:r>
            <a:endParaRPr lang="en-US" altLang="ja-JP" sz="2400" dirty="0">
              <a:effectLst>
                <a:outerShdw blurRad="38100" dist="38100" dir="2700000" algn="tl">
                  <a:srgbClr val="000000">
                    <a:alpha val="43137"/>
                  </a:srgbClr>
                </a:outerShdw>
              </a:effectLst>
              <a:latin typeface="Arial Black" pitchFamily="34" charset="0"/>
            </a:endParaRPr>
          </a:p>
          <a:p>
            <a:pPr>
              <a:tabLst>
                <a:tab pos="2778125" algn="l"/>
              </a:tabLst>
            </a:pPr>
            <a:r>
              <a:rPr kumimoji="1" lang="en-US" altLang="ja-JP" sz="2400" dirty="0" smtClean="0">
                <a:effectLst>
                  <a:outerShdw blurRad="38100" dist="38100" dir="2700000" algn="tl">
                    <a:srgbClr val="000000">
                      <a:alpha val="43137"/>
                    </a:srgbClr>
                  </a:outerShdw>
                </a:effectLst>
                <a:latin typeface="Arial Black" pitchFamily="34" charset="0"/>
              </a:rPr>
              <a:t>	and TEPCO</a:t>
            </a:r>
            <a:endParaRPr kumimoji="1" lang="ja-JP" altLang="en-US" sz="2400" dirty="0">
              <a:effectLst>
                <a:outerShdw blurRad="38100" dist="38100" dir="2700000" algn="tl">
                  <a:srgbClr val="000000">
                    <a:alpha val="43137"/>
                  </a:srgbClr>
                </a:outerShdw>
              </a:effectLst>
              <a:latin typeface="Arial Black" pitchFamily="34" charset="0"/>
            </a:endParaRPr>
          </a:p>
        </p:txBody>
      </p:sp>
      <p:sp>
        <p:nvSpPr>
          <p:cNvPr id="17" name="テキスト ボックス 16"/>
          <p:cNvSpPr txBox="1"/>
          <p:nvPr/>
        </p:nvSpPr>
        <p:spPr>
          <a:xfrm>
            <a:off x="539553" y="4005064"/>
            <a:ext cx="8064895" cy="830997"/>
          </a:xfrm>
          <a:prstGeom prst="rect">
            <a:avLst/>
          </a:prstGeom>
          <a:noFill/>
        </p:spPr>
        <p:txBody>
          <a:bodyPr wrap="square" rtlCol="0">
            <a:spAutoFit/>
          </a:bodyPr>
          <a:lstStyle/>
          <a:p>
            <a:pPr>
              <a:tabLst>
                <a:tab pos="2778125" algn="l"/>
              </a:tabLst>
            </a:pPr>
            <a:r>
              <a:rPr lang="en-US" altLang="ja-JP" sz="2400" dirty="0" smtClean="0">
                <a:solidFill>
                  <a:srgbClr val="FF0000"/>
                </a:solidFill>
                <a:effectLst>
                  <a:outerShdw blurRad="38100" dist="38100" dir="2700000" algn="tl">
                    <a:srgbClr val="000000">
                      <a:alpha val="43137"/>
                    </a:srgbClr>
                  </a:outerShdw>
                </a:effectLst>
                <a:latin typeface="Arial Black" pitchFamily="34" charset="0"/>
              </a:rPr>
              <a:t>July 12, 2011</a:t>
            </a:r>
            <a:r>
              <a:rPr lang="en-US" altLang="ja-JP" sz="2400" dirty="0" smtClean="0">
                <a:effectLst>
                  <a:outerShdw blurRad="38100" dist="38100" dir="2700000" algn="tl">
                    <a:srgbClr val="000000">
                      <a:alpha val="43137"/>
                    </a:srgbClr>
                  </a:outerShdw>
                </a:effectLst>
                <a:latin typeface="Arial Black" pitchFamily="34" charset="0"/>
              </a:rPr>
              <a:t>	SVCF Inspection Team to</a:t>
            </a:r>
          </a:p>
          <a:p>
            <a:pPr>
              <a:tabLst>
                <a:tab pos="2778125" algn="l"/>
              </a:tabLst>
            </a:pPr>
            <a:r>
              <a:rPr lang="en-US" altLang="ja-JP" sz="2400" dirty="0">
                <a:effectLst>
                  <a:outerShdw blurRad="38100" dist="38100" dir="2700000" algn="tl">
                    <a:srgbClr val="000000">
                      <a:alpha val="43137"/>
                    </a:srgbClr>
                  </a:outerShdw>
                </a:effectLst>
                <a:latin typeface="Arial Black" pitchFamily="34" charset="0"/>
              </a:rPr>
              <a:t>	</a:t>
            </a:r>
            <a:r>
              <a:rPr lang="en-US" altLang="ja-JP" sz="2400" dirty="0" smtClean="0">
                <a:effectLst>
                  <a:outerShdw blurRad="38100" dist="38100" dir="2700000" algn="tl">
                    <a:srgbClr val="000000">
                      <a:alpha val="43137"/>
                    </a:srgbClr>
                  </a:outerShdw>
                </a:effectLst>
                <a:latin typeface="Arial Black" pitchFamily="34" charset="0"/>
              </a:rPr>
              <a:t>Fukushima Daiichi</a:t>
            </a:r>
          </a:p>
        </p:txBody>
      </p:sp>
      <p:sp>
        <p:nvSpPr>
          <p:cNvPr id="18" name="テキスト ボックス 17"/>
          <p:cNvSpPr txBox="1"/>
          <p:nvPr/>
        </p:nvSpPr>
        <p:spPr>
          <a:xfrm>
            <a:off x="554231" y="5142383"/>
            <a:ext cx="8064895" cy="830997"/>
          </a:xfrm>
          <a:prstGeom prst="rect">
            <a:avLst/>
          </a:prstGeom>
          <a:noFill/>
        </p:spPr>
        <p:txBody>
          <a:bodyPr wrap="square" rtlCol="0">
            <a:spAutoFit/>
          </a:bodyPr>
          <a:lstStyle/>
          <a:p>
            <a:pPr>
              <a:tabLst>
                <a:tab pos="2778125" algn="l"/>
              </a:tabLst>
            </a:pPr>
            <a:r>
              <a:rPr lang="en-US" altLang="ja-JP" sz="2400" dirty="0" smtClean="0">
                <a:solidFill>
                  <a:srgbClr val="FF0000"/>
                </a:solidFill>
                <a:effectLst>
                  <a:outerShdw blurRad="38100" dist="38100" dir="2700000" algn="tl">
                    <a:srgbClr val="000000">
                      <a:alpha val="43137"/>
                    </a:srgbClr>
                  </a:outerShdw>
                </a:effectLst>
                <a:latin typeface="Arial Black" pitchFamily="34" charset="0"/>
              </a:rPr>
              <a:t>August 3, 2011</a:t>
            </a:r>
            <a:r>
              <a:rPr lang="en-US" altLang="ja-JP" sz="2400" dirty="0" smtClean="0">
                <a:effectLst>
                  <a:outerShdw blurRad="38100" dist="38100" dir="2700000" algn="tl">
                    <a:srgbClr val="000000">
                      <a:alpha val="43137"/>
                    </a:srgbClr>
                  </a:outerShdw>
                </a:effectLst>
                <a:latin typeface="Arial Black" pitchFamily="34" charset="0"/>
              </a:rPr>
              <a:t>	Proposal to Government and </a:t>
            </a:r>
          </a:p>
          <a:p>
            <a:pPr>
              <a:tabLst>
                <a:tab pos="2778125" algn="l"/>
              </a:tabLst>
            </a:pPr>
            <a:r>
              <a:rPr kumimoji="1" lang="en-US" altLang="ja-JP" sz="2400" dirty="0">
                <a:effectLst>
                  <a:outerShdw blurRad="38100" dist="38100" dir="2700000" algn="tl">
                    <a:srgbClr val="000000">
                      <a:alpha val="43137"/>
                    </a:srgbClr>
                  </a:outerShdw>
                </a:effectLst>
                <a:latin typeface="Arial Black" pitchFamily="34" charset="0"/>
              </a:rPr>
              <a:t>	</a:t>
            </a:r>
            <a:r>
              <a:rPr kumimoji="1" lang="en-US" altLang="ja-JP" sz="2400" dirty="0" smtClean="0">
                <a:effectLst>
                  <a:outerShdw blurRad="38100" dist="38100" dir="2700000" algn="tl">
                    <a:srgbClr val="000000">
                      <a:alpha val="43137"/>
                    </a:srgbClr>
                  </a:outerShdw>
                </a:effectLst>
                <a:latin typeface="Arial Black" pitchFamily="34" charset="0"/>
              </a:rPr>
              <a:t>to TEPCO</a:t>
            </a:r>
            <a:endParaRPr kumimoji="1" lang="ja-JP" altLang="en-US" sz="2400" dirty="0">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87391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HGP創英角ｺﾞｼｯｸUB" pitchFamily="50" charset="-128"/>
              <a:ea typeface="HGP創英角ｺﾞｼｯｸUB" pitchFamily="50" charset="-128"/>
            </a:endParaRPr>
          </a:p>
        </p:txBody>
      </p:sp>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35495" y="6577607"/>
            <a:ext cx="4914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Limited </a:t>
            </a:r>
            <a:r>
              <a:rPr lang="en-US" altLang="ja-JP" sz="1400" dirty="0" err="1"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Responcibility</a:t>
            </a: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by TEPCO for Dose  Control</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77" name="テキスト ボックス 4"/>
          <p:cNvSpPr txBox="1">
            <a:spLocks noChangeArrowheads="1"/>
          </p:cNvSpPr>
          <p:nvPr/>
        </p:nvSpPr>
        <p:spPr bwMode="auto">
          <a:xfrm>
            <a:off x="467543" y="-27384"/>
            <a:ext cx="4576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Barrier for Fukushima Daiichi</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24" name="正方形/長方形 123"/>
          <p:cNvSpPr/>
          <p:nvPr/>
        </p:nvSpPr>
        <p:spPr>
          <a:xfrm>
            <a:off x="179512" y="4384850"/>
            <a:ext cx="8802947" cy="856110"/>
          </a:xfrm>
          <a:prstGeom prst="rect">
            <a:avLst/>
          </a:prstGeom>
          <a:solidFill>
            <a:schemeClr val="bg2">
              <a:alpha val="6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latin typeface="HGP創英角ｺﾞｼｯｸUB" pitchFamily="50" charset="-128"/>
              <a:ea typeface="HGP創英角ｺﾞｼｯｸUB" pitchFamily="50" charset="-128"/>
            </a:endParaRPr>
          </a:p>
        </p:txBody>
      </p:sp>
      <p:cxnSp>
        <p:nvCxnSpPr>
          <p:cNvPr id="34" name="直線コネクタ 33"/>
          <p:cNvCxnSpPr/>
          <p:nvPr/>
        </p:nvCxnSpPr>
        <p:spPr>
          <a:xfrm>
            <a:off x="2159732" y="4513513"/>
            <a:ext cx="0" cy="288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66" idx="0"/>
          </p:cNvCxnSpPr>
          <p:nvPr/>
        </p:nvCxnSpPr>
        <p:spPr>
          <a:xfrm>
            <a:off x="4266196" y="4513513"/>
            <a:ext cx="0" cy="2254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endCxn id="60" idx="0"/>
          </p:cNvCxnSpPr>
          <p:nvPr/>
        </p:nvCxnSpPr>
        <p:spPr>
          <a:xfrm>
            <a:off x="2870237" y="4523038"/>
            <a:ext cx="0" cy="21589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563888" y="4523038"/>
            <a:ext cx="0" cy="28733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1911463" y="4738937"/>
            <a:ext cx="523206" cy="37470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tx1"/>
                </a:solidFill>
                <a:latin typeface="Arial Black" pitchFamily="34" charset="0"/>
                <a:ea typeface="HGP創英角ｺﾞｼｯｸUB" pitchFamily="50" charset="-128"/>
                <a:cs typeface="Arial" pitchFamily="34" charset="0"/>
              </a:rPr>
              <a:t>a</a:t>
            </a:r>
            <a:endParaRPr lang="ja-JP" altLang="en-US" sz="2000" dirty="0">
              <a:solidFill>
                <a:schemeClr val="tx1"/>
              </a:solidFill>
              <a:latin typeface="Arial Black" pitchFamily="34" charset="0"/>
              <a:ea typeface="HGP創英角ｺﾞｼｯｸUB" pitchFamily="50" charset="-128"/>
              <a:cs typeface="Arial" pitchFamily="34" charset="0"/>
            </a:endParaRPr>
          </a:p>
        </p:txBody>
      </p:sp>
      <p:sp>
        <p:nvSpPr>
          <p:cNvPr id="41" name="正方形/長方形 40"/>
          <p:cNvSpPr/>
          <p:nvPr/>
        </p:nvSpPr>
        <p:spPr>
          <a:xfrm>
            <a:off x="3298677" y="4738938"/>
            <a:ext cx="530421" cy="374704"/>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tx1"/>
                </a:solidFill>
                <a:latin typeface="Arial Black" pitchFamily="34" charset="0"/>
                <a:ea typeface="HGP創英角ｺﾞｼｯｸUB" pitchFamily="50" charset="-128"/>
              </a:rPr>
              <a:t>c</a:t>
            </a:r>
            <a:endParaRPr lang="ja-JP" altLang="en-US" sz="2000" dirty="0">
              <a:solidFill>
                <a:schemeClr val="tx1"/>
              </a:solidFill>
              <a:latin typeface="Arial Black" pitchFamily="34" charset="0"/>
              <a:ea typeface="HGP創英角ｺﾞｼｯｸUB" pitchFamily="50" charset="-128"/>
            </a:endParaRPr>
          </a:p>
        </p:txBody>
      </p:sp>
      <p:sp>
        <p:nvSpPr>
          <p:cNvPr id="44" name="テキスト ボックス 61"/>
          <p:cNvSpPr txBox="1">
            <a:spLocks noChangeArrowheads="1"/>
          </p:cNvSpPr>
          <p:nvPr/>
        </p:nvSpPr>
        <p:spPr bwMode="auto">
          <a:xfrm>
            <a:off x="115547" y="4437112"/>
            <a:ext cx="1864165" cy="707886"/>
          </a:xfrm>
          <a:prstGeom prst="rect">
            <a:avLst/>
          </a:prstGeom>
          <a:noFill/>
          <a:ln w="9525">
            <a:noFill/>
            <a:miter lim="800000"/>
            <a:headEnd/>
            <a:tailEnd/>
          </a:ln>
        </p:spPr>
        <p:txBody>
          <a:bodyPr wrap="none">
            <a:spAutoFit/>
          </a:bodyPr>
          <a:lstStyle/>
          <a:p>
            <a:pPr algn="ctr"/>
            <a:r>
              <a:rPr lang="en-US" altLang="ja-JP" sz="2000" dirty="0" smtClean="0">
                <a:latin typeface="Arial Black" pitchFamily="34" charset="0"/>
                <a:ea typeface="HGP創英角ｺﾞｼｯｸUB" pitchFamily="50" charset="-128"/>
              </a:rPr>
              <a:t>2</a:t>
            </a:r>
            <a:r>
              <a:rPr lang="en-US" altLang="ja-JP" sz="2000" baseline="30000" dirty="0" smtClean="0">
                <a:latin typeface="Arial Black" pitchFamily="34" charset="0"/>
                <a:ea typeface="HGP創英角ｺﾞｼｯｸUB" pitchFamily="50" charset="-128"/>
              </a:rPr>
              <a:t>nd</a:t>
            </a:r>
            <a:r>
              <a:rPr lang="en-US" altLang="ja-JP" sz="2000" dirty="0" smtClean="0">
                <a:latin typeface="Arial Black" pitchFamily="34" charset="0"/>
                <a:ea typeface="HGP創英角ｺﾞｼｯｸUB" pitchFamily="50" charset="-128"/>
              </a:rPr>
              <a:t> Sub-</a:t>
            </a:r>
          </a:p>
          <a:p>
            <a:pPr algn="ctr"/>
            <a:r>
              <a:rPr lang="en-US" altLang="ja-JP" sz="2000" dirty="0" smtClean="0">
                <a:latin typeface="Arial Black" pitchFamily="34" charset="0"/>
                <a:ea typeface="HGP創英角ｺﾞｼｯｸUB" pitchFamily="50" charset="-128"/>
              </a:rPr>
              <a:t>Contractors</a:t>
            </a:r>
            <a:endParaRPr lang="ja-JP" altLang="en-US" sz="2000" dirty="0">
              <a:latin typeface="Arial Black" pitchFamily="34" charset="0"/>
              <a:ea typeface="HGP創英角ｺﾞｼｯｸUB" pitchFamily="50" charset="-128"/>
            </a:endParaRPr>
          </a:p>
        </p:txBody>
      </p:sp>
      <p:sp>
        <p:nvSpPr>
          <p:cNvPr id="60" name="正方形/長方形 59"/>
          <p:cNvSpPr/>
          <p:nvPr/>
        </p:nvSpPr>
        <p:spPr>
          <a:xfrm>
            <a:off x="2608634" y="4738937"/>
            <a:ext cx="523206" cy="37470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tx1"/>
                </a:solidFill>
                <a:latin typeface="Arial Black" pitchFamily="34" charset="0"/>
                <a:ea typeface="HGP創英角ｺﾞｼｯｸUB" pitchFamily="50" charset="-128"/>
              </a:rPr>
              <a:t>b</a:t>
            </a:r>
            <a:endParaRPr lang="ja-JP" altLang="en-US" sz="2000" dirty="0">
              <a:solidFill>
                <a:schemeClr val="tx1"/>
              </a:solidFill>
              <a:latin typeface="Arial Black" pitchFamily="34" charset="0"/>
              <a:ea typeface="HGP創英角ｺﾞｼｯｸUB" pitchFamily="50" charset="-128"/>
            </a:endParaRPr>
          </a:p>
        </p:txBody>
      </p:sp>
      <p:sp>
        <p:nvSpPr>
          <p:cNvPr id="66" name="正方形/長方形 65"/>
          <p:cNvSpPr/>
          <p:nvPr/>
        </p:nvSpPr>
        <p:spPr>
          <a:xfrm>
            <a:off x="3995936" y="4738938"/>
            <a:ext cx="540519" cy="37470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tx1"/>
                </a:solidFill>
                <a:latin typeface="Arial Black" pitchFamily="34" charset="0"/>
                <a:ea typeface="HGP創英角ｺﾞｼｯｸUB" pitchFamily="50" charset="-128"/>
              </a:rPr>
              <a:t>d</a:t>
            </a:r>
            <a:endParaRPr lang="ja-JP" altLang="en-US" sz="2000" dirty="0">
              <a:solidFill>
                <a:schemeClr val="tx1"/>
              </a:solidFill>
              <a:latin typeface="Arial Black" pitchFamily="34" charset="0"/>
              <a:ea typeface="HGP創英角ｺﾞｼｯｸUB" pitchFamily="50" charset="-128"/>
            </a:endParaRPr>
          </a:p>
        </p:txBody>
      </p:sp>
      <p:cxnSp>
        <p:nvCxnSpPr>
          <p:cNvPr id="68" name="直線コネクタ 67"/>
          <p:cNvCxnSpPr/>
          <p:nvPr/>
        </p:nvCxnSpPr>
        <p:spPr>
          <a:xfrm>
            <a:off x="4945283" y="5042752"/>
            <a:ext cx="4762" cy="288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179956" y="2298302"/>
            <a:ext cx="8802947" cy="1072233"/>
          </a:xfrm>
          <a:prstGeom prst="rect">
            <a:avLst/>
          </a:prstGeom>
          <a:solidFill>
            <a:schemeClr val="bg2">
              <a:alpha val="6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latin typeface="HGP創英角ｺﾞｼｯｸUB" pitchFamily="50" charset="-128"/>
              <a:ea typeface="HGP創英角ｺﾞｼｯｸUB" pitchFamily="50" charset="-128"/>
            </a:endParaRPr>
          </a:p>
        </p:txBody>
      </p:sp>
      <p:sp>
        <p:nvSpPr>
          <p:cNvPr id="8" name="正方形/長方形 7"/>
          <p:cNvSpPr/>
          <p:nvPr/>
        </p:nvSpPr>
        <p:spPr>
          <a:xfrm>
            <a:off x="179957" y="620689"/>
            <a:ext cx="8802947" cy="1572890"/>
          </a:xfrm>
          <a:prstGeom prst="rect">
            <a:avLst/>
          </a:prstGeom>
          <a:solidFill>
            <a:schemeClr val="bg2">
              <a:alpha val="6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latin typeface="HGP創英角ｺﾞｼｯｸUB" pitchFamily="50" charset="-128"/>
              <a:ea typeface="HGP創英角ｺﾞｼｯｸUB" pitchFamily="50" charset="-128"/>
            </a:endParaRPr>
          </a:p>
        </p:txBody>
      </p:sp>
      <p:sp>
        <p:nvSpPr>
          <p:cNvPr id="13" name="角丸四角形 12"/>
          <p:cNvSpPr/>
          <p:nvPr/>
        </p:nvSpPr>
        <p:spPr>
          <a:xfrm>
            <a:off x="2555776" y="476672"/>
            <a:ext cx="3600400" cy="1558951"/>
          </a:xfrm>
          <a:prstGeom prst="roundRect">
            <a:avLst>
              <a:gd name="adj" fmla="val 14691"/>
            </a:avLst>
          </a:prstGeom>
          <a:solidFill>
            <a:srgbClr val="FFFFFF"/>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latin typeface="HGP創英角ｺﾞｼｯｸUB" pitchFamily="50" charset="-128"/>
              <a:ea typeface="HGP創英角ｺﾞｼｯｸUB" pitchFamily="50" charset="-128"/>
            </a:endParaRPr>
          </a:p>
        </p:txBody>
      </p:sp>
      <p:pic>
        <p:nvPicPr>
          <p:cNvPr id="15" name="Picture 9"/>
          <p:cNvPicPr>
            <a:picLocks noChangeAspect="1" noChangeArrowheads="1"/>
          </p:cNvPicPr>
          <p:nvPr/>
        </p:nvPicPr>
        <p:blipFill>
          <a:blip r:embed="rId4" cstate="print"/>
          <a:srcRect/>
          <a:stretch>
            <a:fillRect/>
          </a:stretch>
        </p:blipFill>
        <p:spPr bwMode="auto">
          <a:xfrm>
            <a:off x="2699792" y="548680"/>
            <a:ext cx="3276365" cy="134910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 name="Picture 17"/>
          <p:cNvPicPr>
            <a:picLocks noChangeAspect="1" noChangeArrowheads="1"/>
          </p:cNvPicPr>
          <p:nvPr/>
        </p:nvPicPr>
        <p:blipFill>
          <a:blip r:embed="rId5" cstate="print"/>
          <a:srcRect/>
          <a:stretch>
            <a:fillRect/>
          </a:stretch>
        </p:blipFill>
        <p:spPr bwMode="auto">
          <a:xfrm>
            <a:off x="2051720" y="2631717"/>
            <a:ext cx="648072" cy="667783"/>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20" name="直線コネクタ 19"/>
          <p:cNvCxnSpPr/>
          <p:nvPr/>
        </p:nvCxnSpPr>
        <p:spPr>
          <a:xfrm>
            <a:off x="4259796" y="2035623"/>
            <a:ext cx="0" cy="596094"/>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364718" y="2420888"/>
            <a:ext cx="3943506" cy="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375756" y="2420888"/>
            <a:ext cx="0" cy="22225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308224" y="2420888"/>
            <a:ext cx="0" cy="28733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16"/>
          <p:cNvSpPr txBox="1">
            <a:spLocks noChangeArrowheads="1"/>
          </p:cNvSpPr>
          <p:nvPr/>
        </p:nvSpPr>
        <p:spPr bwMode="auto">
          <a:xfrm>
            <a:off x="-180528" y="836712"/>
            <a:ext cx="2520280" cy="1015663"/>
          </a:xfrm>
          <a:prstGeom prst="rect">
            <a:avLst/>
          </a:prstGeom>
          <a:noFill/>
          <a:ln w="9525">
            <a:noFill/>
            <a:miter lim="800000"/>
            <a:headEnd/>
            <a:tailEnd/>
          </a:ln>
        </p:spPr>
        <p:txBody>
          <a:bodyPr wrap="square">
            <a:spAutoFit/>
          </a:bodyPr>
          <a:lstStyle/>
          <a:p>
            <a:pPr algn="ctr"/>
            <a:r>
              <a:rPr lang="en-US" altLang="ja-JP" sz="2000" dirty="0" smtClean="0">
                <a:latin typeface="Arial Black" pitchFamily="34" charset="0"/>
                <a:ea typeface="HGP創英角ｺﾞｼｯｸUB" pitchFamily="50" charset="-128"/>
              </a:rPr>
              <a:t>TEPCO</a:t>
            </a:r>
          </a:p>
          <a:p>
            <a:pPr algn="ctr"/>
            <a:r>
              <a:rPr lang="en-US" altLang="ja-JP" sz="2000" dirty="0" smtClean="0">
                <a:latin typeface="Arial Black" pitchFamily="34" charset="0"/>
                <a:ea typeface="HGP創英角ｺﾞｼｯｸUB" pitchFamily="50" charset="-128"/>
              </a:rPr>
              <a:t>Fukushima Daiichi</a:t>
            </a:r>
            <a:endParaRPr lang="ja-JP" altLang="en-US" sz="2000" dirty="0">
              <a:latin typeface="Arial Black" pitchFamily="34" charset="0"/>
              <a:ea typeface="HGP創英角ｺﾞｼｯｸUB" pitchFamily="50" charset="-128"/>
            </a:endParaRPr>
          </a:p>
        </p:txBody>
      </p:sp>
      <p:sp>
        <p:nvSpPr>
          <p:cNvPr id="42" name="テキスト ボックス 59"/>
          <p:cNvSpPr txBox="1">
            <a:spLocks noChangeArrowheads="1"/>
          </p:cNvSpPr>
          <p:nvPr/>
        </p:nvSpPr>
        <p:spPr bwMode="auto">
          <a:xfrm>
            <a:off x="115547" y="2433082"/>
            <a:ext cx="1864165" cy="707886"/>
          </a:xfrm>
          <a:prstGeom prst="rect">
            <a:avLst/>
          </a:prstGeom>
          <a:noFill/>
          <a:ln w="9525">
            <a:noFill/>
            <a:miter lim="800000"/>
            <a:headEnd/>
            <a:tailEnd/>
          </a:ln>
        </p:spPr>
        <p:txBody>
          <a:bodyPr wrap="none">
            <a:spAutoFit/>
          </a:bodyPr>
          <a:lstStyle/>
          <a:p>
            <a:pPr algn="ctr"/>
            <a:r>
              <a:rPr lang="en-US" altLang="ja-JP" sz="2000" dirty="0" smtClean="0">
                <a:latin typeface="Arial Black" pitchFamily="34" charset="0"/>
                <a:ea typeface="HGP創英角ｺﾞｼｯｸUB" pitchFamily="50" charset="-128"/>
              </a:rPr>
              <a:t>Prime</a:t>
            </a:r>
          </a:p>
          <a:p>
            <a:pPr algn="ctr"/>
            <a:r>
              <a:rPr lang="en-US" altLang="ja-JP" sz="2000" dirty="0" smtClean="0">
                <a:latin typeface="Arial Black" pitchFamily="34" charset="0"/>
                <a:ea typeface="HGP創英角ｺﾞｼｯｸUB" pitchFamily="50" charset="-128"/>
              </a:rPr>
              <a:t>Contractors</a:t>
            </a:r>
            <a:endParaRPr lang="ja-JP" altLang="en-US" sz="2000" dirty="0">
              <a:latin typeface="Arial Black" pitchFamily="34" charset="0"/>
              <a:ea typeface="HGP創英角ｺﾞｼｯｸUB" pitchFamily="50" charset="-128"/>
            </a:endParaRPr>
          </a:p>
        </p:txBody>
      </p:sp>
      <p:cxnSp>
        <p:nvCxnSpPr>
          <p:cNvPr id="45" name="直線コネクタ 44"/>
          <p:cNvCxnSpPr/>
          <p:nvPr/>
        </p:nvCxnSpPr>
        <p:spPr>
          <a:xfrm>
            <a:off x="4247964" y="2193579"/>
            <a:ext cx="128137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5043779" y="2032968"/>
            <a:ext cx="985929" cy="3159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smtClean="0">
                <a:solidFill>
                  <a:schemeClr val="tx1"/>
                </a:solidFill>
                <a:latin typeface="Arial Black" pitchFamily="34" charset="0"/>
                <a:ea typeface="HGP創英角ｺﾞｼｯｸUB" pitchFamily="50" charset="-128"/>
              </a:rPr>
              <a:t>Workers</a:t>
            </a:r>
            <a:endParaRPr lang="ja-JP" altLang="en-US" sz="1400" dirty="0">
              <a:solidFill>
                <a:schemeClr val="tx1"/>
              </a:solidFill>
              <a:latin typeface="Arial Black" pitchFamily="34" charset="0"/>
              <a:ea typeface="HGP創英角ｺﾞｼｯｸUB" pitchFamily="50" charset="-128"/>
            </a:endParaRPr>
          </a:p>
        </p:txBody>
      </p:sp>
      <p:sp>
        <p:nvSpPr>
          <p:cNvPr id="4" name="正方形/長方形 3"/>
          <p:cNvSpPr/>
          <p:nvPr/>
        </p:nvSpPr>
        <p:spPr>
          <a:xfrm>
            <a:off x="6516216" y="737409"/>
            <a:ext cx="2484276" cy="1323439"/>
          </a:xfrm>
          <a:prstGeom prst="rect">
            <a:avLst/>
          </a:prstGeom>
        </p:spPr>
        <p:txBody>
          <a:bodyPr wrap="square">
            <a:spAutoFit/>
          </a:bodyPr>
          <a:lstStyle/>
          <a:p>
            <a:pPr algn="ctr">
              <a:defRPr/>
            </a:pPr>
            <a:r>
              <a:rPr lang="en-US" altLang="ja-JP" sz="2000" dirty="0" smtClean="0">
                <a:solidFill>
                  <a:srgbClr val="FF0000"/>
                </a:solidFill>
                <a:latin typeface="Arial Black" pitchFamily="34" charset="0"/>
                <a:ea typeface="HGP創英角ｺﾞｼｯｸUB" pitchFamily="50" charset="-128"/>
              </a:rPr>
              <a:t>Dose Control for</a:t>
            </a:r>
          </a:p>
          <a:p>
            <a:pPr algn="ctr">
              <a:defRPr/>
            </a:pPr>
            <a:r>
              <a:rPr lang="en-US" altLang="ja-JP" sz="2000" dirty="0" smtClean="0">
                <a:solidFill>
                  <a:srgbClr val="FF0000"/>
                </a:solidFill>
                <a:latin typeface="Arial Black" pitchFamily="34" charset="0"/>
                <a:ea typeface="HGP創英角ｺﾞｼｯｸUB" pitchFamily="50" charset="-128"/>
              </a:rPr>
              <a:t>Workers within</a:t>
            </a:r>
          </a:p>
          <a:p>
            <a:pPr algn="ctr">
              <a:defRPr/>
            </a:pPr>
            <a:r>
              <a:rPr lang="en-US" altLang="ja-JP" sz="2000" dirty="0" smtClean="0">
                <a:solidFill>
                  <a:srgbClr val="FF0000"/>
                </a:solidFill>
                <a:latin typeface="Arial Black" pitchFamily="34" charset="0"/>
                <a:ea typeface="HGP創英角ｺﾞｼｯｸUB" pitchFamily="50" charset="-128"/>
              </a:rPr>
              <a:t>Fukushima Daiichi</a:t>
            </a:r>
            <a:endParaRPr lang="ja-JP" altLang="en-US" sz="2000" dirty="0">
              <a:solidFill>
                <a:srgbClr val="FF0000"/>
              </a:solidFill>
              <a:latin typeface="Arial Black" pitchFamily="34" charset="0"/>
              <a:ea typeface="HGP創英角ｺﾞｼｯｸUB" pitchFamily="50" charset="-128"/>
            </a:endParaRPr>
          </a:p>
        </p:txBody>
      </p:sp>
      <p:pic>
        <p:nvPicPr>
          <p:cNvPr id="50" name="Picture 15"/>
          <p:cNvPicPr>
            <a:picLocks noChangeAspect="1" noChangeArrowheads="1"/>
          </p:cNvPicPr>
          <p:nvPr/>
        </p:nvPicPr>
        <p:blipFill>
          <a:blip r:embed="rId6" cstate="print"/>
          <a:srcRect/>
          <a:stretch>
            <a:fillRect/>
          </a:stretch>
        </p:blipFill>
        <p:spPr bwMode="auto">
          <a:xfrm>
            <a:off x="3880930" y="2654573"/>
            <a:ext cx="710382" cy="61277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22" name="直線コネクタ 121"/>
          <p:cNvCxnSpPr>
            <a:endCxn id="126" idx="0"/>
          </p:cNvCxnSpPr>
          <p:nvPr/>
        </p:nvCxnSpPr>
        <p:spPr>
          <a:xfrm>
            <a:off x="4949813" y="4528866"/>
            <a:ext cx="0" cy="21007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6" name="正方形/長方形 125"/>
          <p:cNvSpPr/>
          <p:nvPr/>
        </p:nvSpPr>
        <p:spPr>
          <a:xfrm>
            <a:off x="4679553" y="4738937"/>
            <a:ext cx="540519" cy="374704"/>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tx1"/>
                </a:solidFill>
                <a:latin typeface="Arial Black" pitchFamily="34" charset="0"/>
                <a:ea typeface="HGP創英角ｺﾞｼｯｸUB" pitchFamily="50" charset="-128"/>
              </a:rPr>
              <a:t>e</a:t>
            </a:r>
            <a:endParaRPr lang="ja-JP" altLang="en-US" sz="2000" dirty="0">
              <a:solidFill>
                <a:schemeClr val="tx1"/>
              </a:solidFill>
              <a:latin typeface="Arial Black" pitchFamily="34" charset="0"/>
              <a:ea typeface="HGP創英角ｺﾞｼｯｸUB" pitchFamily="50" charset="-128"/>
            </a:endParaRPr>
          </a:p>
        </p:txBody>
      </p:sp>
      <p:sp>
        <p:nvSpPr>
          <p:cNvPr id="123" name="正方形/長方形 122"/>
          <p:cNvSpPr/>
          <p:nvPr/>
        </p:nvSpPr>
        <p:spPr>
          <a:xfrm>
            <a:off x="179512" y="3466407"/>
            <a:ext cx="8802947" cy="826689"/>
          </a:xfrm>
          <a:prstGeom prst="rect">
            <a:avLst/>
          </a:prstGeom>
          <a:solidFill>
            <a:schemeClr val="bg2">
              <a:alpha val="6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latin typeface="HGP創英角ｺﾞｼｯｸUB" pitchFamily="50" charset="-128"/>
              <a:ea typeface="HGP創英角ｺﾞｼｯｸUB" pitchFamily="50" charset="-128"/>
            </a:endParaRPr>
          </a:p>
        </p:txBody>
      </p:sp>
      <p:cxnSp>
        <p:nvCxnSpPr>
          <p:cNvPr id="24" name="直線コネクタ 23"/>
          <p:cNvCxnSpPr/>
          <p:nvPr/>
        </p:nvCxnSpPr>
        <p:spPr>
          <a:xfrm>
            <a:off x="2452396" y="3645023"/>
            <a:ext cx="0" cy="28733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08004" y="3621865"/>
            <a:ext cx="0" cy="28733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167844" y="3645794"/>
            <a:ext cx="0" cy="28733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918745" y="3624721"/>
            <a:ext cx="0" cy="28733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2159733" y="3835321"/>
            <a:ext cx="540059" cy="32305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tx1"/>
                </a:solidFill>
                <a:latin typeface="Arial Black" pitchFamily="34" charset="0"/>
                <a:ea typeface="HGP創英角ｺﾞｼｯｸUB" pitchFamily="50" charset="-128"/>
              </a:rPr>
              <a:t>A</a:t>
            </a:r>
            <a:endParaRPr lang="ja-JP" altLang="en-US" dirty="0">
              <a:solidFill>
                <a:schemeClr val="tx1"/>
              </a:solidFill>
              <a:latin typeface="Arial Black" pitchFamily="34" charset="0"/>
              <a:ea typeface="HGP創英角ｺﾞｼｯｸUB" pitchFamily="50" charset="-128"/>
            </a:endParaRPr>
          </a:p>
        </p:txBody>
      </p:sp>
      <p:cxnSp>
        <p:nvCxnSpPr>
          <p:cNvPr id="37" name="直線コネクタ 36"/>
          <p:cNvCxnSpPr/>
          <p:nvPr/>
        </p:nvCxnSpPr>
        <p:spPr>
          <a:xfrm>
            <a:off x="2159732" y="4513513"/>
            <a:ext cx="3604127" cy="904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60"/>
          <p:cNvSpPr txBox="1">
            <a:spLocks noChangeArrowheads="1"/>
          </p:cNvSpPr>
          <p:nvPr/>
        </p:nvSpPr>
        <p:spPr bwMode="auto">
          <a:xfrm>
            <a:off x="115548" y="3513202"/>
            <a:ext cx="1864165" cy="707886"/>
          </a:xfrm>
          <a:prstGeom prst="rect">
            <a:avLst/>
          </a:prstGeom>
          <a:noFill/>
          <a:ln w="9525">
            <a:noFill/>
            <a:miter lim="800000"/>
            <a:headEnd/>
            <a:tailEnd/>
          </a:ln>
        </p:spPr>
        <p:txBody>
          <a:bodyPr wrap="none">
            <a:spAutoFit/>
          </a:bodyPr>
          <a:lstStyle/>
          <a:p>
            <a:pPr algn="ctr"/>
            <a:r>
              <a:rPr lang="en-US" altLang="ja-JP" sz="2000" dirty="0" smtClean="0">
                <a:latin typeface="Arial Black" pitchFamily="34" charset="0"/>
                <a:ea typeface="HGP創英角ｺﾞｼｯｸUB" pitchFamily="50" charset="-128"/>
              </a:rPr>
              <a:t>Sub-</a:t>
            </a:r>
          </a:p>
          <a:p>
            <a:pPr algn="ctr"/>
            <a:r>
              <a:rPr lang="en-US" altLang="ja-JP" sz="2000" dirty="0" smtClean="0">
                <a:latin typeface="Arial Black" pitchFamily="34" charset="0"/>
                <a:ea typeface="HGP創英角ｺﾞｼｯｸUB" pitchFamily="50" charset="-128"/>
              </a:rPr>
              <a:t>Contractors</a:t>
            </a:r>
            <a:endParaRPr lang="ja-JP" altLang="en-US" sz="2000" dirty="0">
              <a:latin typeface="Arial Black" pitchFamily="34" charset="0"/>
              <a:ea typeface="HGP創英角ｺﾞｼｯｸUB" pitchFamily="50" charset="-128"/>
            </a:endParaRPr>
          </a:p>
        </p:txBody>
      </p:sp>
      <p:cxnSp>
        <p:nvCxnSpPr>
          <p:cNvPr id="137" name="直線コネクタ 136"/>
          <p:cNvCxnSpPr/>
          <p:nvPr/>
        </p:nvCxnSpPr>
        <p:spPr>
          <a:xfrm>
            <a:off x="2472746" y="3645795"/>
            <a:ext cx="4297391" cy="1758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5338950" y="3663375"/>
            <a:ext cx="0" cy="28733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6059479" y="3645409"/>
            <a:ext cx="0" cy="25522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大波 68"/>
          <p:cNvSpPr/>
          <p:nvPr/>
        </p:nvSpPr>
        <p:spPr>
          <a:xfrm rot="5842466">
            <a:off x="6273456" y="3604507"/>
            <a:ext cx="487840" cy="152347"/>
          </a:xfrm>
          <a:prstGeom prst="wav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6379821" y="3918693"/>
            <a:ext cx="244407" cy="2303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flipH="1">
            <a:off x="6336196" y="3140968"/>
            <a:ext cx="1" cy="32543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336196" y="3429000"/>
            <a:ext cx="483865"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236121" y="3140968"/>
            <a:ext cx="1" cy="51361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6804248" y="3717032"/>
            <a:ext cx="2376264" cy="1200329"/>
          </a:xfrm>
          <a:prstGeom prst="rect">
            <a:avLst/>
          </a:prstGeom>
        </p:spPr>
        <p:txBody>
          <a:bodyPr wrap="square">
            <a:spAutoFit/>
          </a:bodyPr>
          <a:lstStyle/>
          <a:p>
            <a:pPr algn="ctr">
              <a:defRPr/>
            </a:pPr>
            <a:r>
              <a:rPr lang="en-US" altLang="ja-JP" dirty="0" smtClean="0">
                <a:solidFill>
                  <a:srgbClr val="FF0000"/>
                </a:solidFill>
                <a:latin typeface="Arial Black" pitchFamily="34" charset="0"/>
                <a:ea typeface="HGP創英角ｺﾞｼｯｸUB" pitchFamily="50" charset="-128"/>
              </a:rPr>
              <a:t>Dose Control</a:t>
            </a:r>
          </a:p>
          <a:p>
            <a:pPr algn="ctr">
              <a:defRPr/>
            </a:pPr>
            <a:r>
              <a:rPr lang="en-US" altLang="ja-JP" dirty="0" smtClean="0">
                <a:solidFill>
                  <a:srgbClr val="FF0000"/>
                </a:solidFill>
                <a:latin typeface="Arial Black" pitchFamily="34" charset="0"/>
                <a:ea typeface="HGP創英角ｺﾞｼｯｸUB" pitchFamily="50" charset="-128"/>
              </a:rPr>
              <a:t>by Employer not to Exceed Limit</a:t>
            </a:r>
            <a:endParaRPr lang="en-US" altLang="ja-JP" dirty="0">
              <a:solidFill>
                <a:srgbClr val="FF0000"/>
              </a:solidFill>
              <a:latin typeface="Arial Black" pitchFamily="34" charset="0"/>
              <a:ea typeface="HGP創英角ｺﾞｼｯｸUB" pitchFamily="50" charset="-128"/>
            </a:endParaRPr>
          </a:p>
          <a:p>
            <a:pPr algn="ctr">
              <a:defRPr/>
            </a:pPr>
            <a:r>
              <a:rPr lang="en-US" altLang="ja-JP" dirty="0" smtClean="0">
                <a:solidFill>
                  <a:srgbClr val="FF0000"/>
                </a:solidFill>
                <a:latin typeface="Arial Black" pitchFamily="34" charset="0"/>
                <a:ea typeface="HGP創英角ｺﾞｼｯｸUB" pitchFamily="50" charset="-128"/>
              </a:rPr>
              <a:t>Value</a:t>
            </a:r>
          </a:p>
        </p:txBody>
      </p:sp>
      <p:sp>
        <p:nvSpPr>
          <p:cNvPr id="107" name="正方形/長方形 106"/>
          <p:cNvSpPr/>
          <p:nvPr/>
        </p:nvSpPr>
        <p:spPr>
          <a:xfrm>
            <a:off x="2879813" y="3835321"/>
            <a:ext cx="540059" cy="32305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tx1"/>
                </a:solidFill>
                <a:latin typeface="Arial Black" pitchFamily="34" charset="0"/>
                <a:ea typeface="HGP創英角ｺﾞｼｯｸUB" pitchFamily="50" charset="-128"/>
              </a:rPr>
              <a:t>B</a:t>
            </a:r>
            <a:endParaRPr lang="ja-JP" altLang="en-US" dirty="0">
              <a:solidFill>
                <a:schemeClr val="tx1"/>
              </a:solidFill>
              <a:latin typeface="Arial Black" pitchFamily="34" charset="0"/>
              <a:ea typeface="HGP創英角ｺﾞｼｯｸUB" pitchFamily="50" charset="-128"/>
            </a:endParaRPr>
          </a:p>
        </p:txBody>
      </p:sp>
      <p:sp>
        <p:nvSpPr>
          <p:cNvPr id="108" name="正方形/長方形 107"/>
          <p:cNvSpPr/>
          <p:nvPr/>
        </p:nvSpPr>
        <p:spPr>
          <a:xfrm>
            <a:off x="3599893" y="3835321"/>
            <a:ext cx="540059" cy="32305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tx1"/>
                </a:solidFill>
                <a:latin typeface="Arial Black" pitchFamily="34" charset="0"/>
                <a:ea typeface="HGP創英角ｺﾞｼｯｸUB" pitchFamily="50" charset="-128"/>
              </a:rPr>
              <a:t>C</a:t>
            </a:r>
            <a:endParaRPr lang="ja-JP" altLang="en-US" dirty="0">
              <a:solidFill>
                <a:schemeClr val="tx1"/>
              </a:solidFill>
              <a:latin typeface="Arial Black" pitchFamily="34" charset="0"/>
              <a:ea typeface="HGP創英角ｺﾞｼｯｸUB" pitchFamily="50" charset="-128"/>
            </a:endParaRPr>
          </a:p>
        </p:txBody>
      </p:sp>
      <p:sp>
        <p:nvSpPr>
          <p:cNvPr id="109" name="正方形/長方形 108"/>
          <p:cNvSpPr/>
          <p:nvPr/>
        </p:nvSpPr>
        <p:spPr>
          <a:xfrm>
            <a:off x="4319973" y="3835321"/>
            <a:ext cx="540059" cy="32305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tx1"/>
                </a:solidFill>
                <a:latin typeface="Arial Black" pitchFamily="34" charset="0"/>
                <a:ea typeface="HGP創英角ｺﾞｼｯｸUB" pitchFamily="50" charset="-128"/>
              </a:rPr>
              <a:t>D</a:t>
            </a:r>
            <a:endParaRPr lang="ja-JP" altLang="en-US" dirty="0">
              <a:solidFill>
                <a:schemeClr val="tx1"/>
              </a:solidFill>
              <a:latin typeface="Arial Black" pitchFamily="34" charset="0"/>
              <a:ea typeface="HGP創英角ｺﾞｼｯｸUB" pitchFamily="50" charset="-128"/>
            </a:endParaRPr>
          </a:p>
        </p:txBody>
      </p:sp>
      <p:sp>
        <p:nvSpPr>
          <p:cNvPr id="111" name="正方形/長方形 110"/>
          <p:cNvSpPr/>
          <p:nvPr/>
        </p:nvSpPr>
        <p:spPr>
          <a:xfrm>
            <a:off x="5763859" y="3835321"/>
            <a:ext cx="540059" cy="32305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tx1"/>
                </a:solidFill>
                <a:latin typeface="Arial Black" pitchFamily="34" charset="0"/>
                <a:ea typeface="HGP創英角ｺﾞｼｯｸUB" pitchFamily="50" charset="-128"/>
              </a:rPr>
              <a:t>F</a:t>
            </a:r>
            <a:endParaRPr lang="ja-JP" altLang="en-US" dirty="0">
              <a:solidFill>
                <a:schemeClr val="tx1"/>
              </a:solidFill>
              <a:latin typeface="Arial Black" pitchFamily="34" charset="0"/>
              <a:ea typeface="HGP創英角ｺﾞｼｯｸUB" pitchFamily="50" charset="-128"/>
            </a:endParaRPr>
          </a:p>
        </p:txBody>
      </p:sp>
      <p:cxnSp>
        <p:nvCxnSpPr>
          <p:cNvPr id="104" name="直線コネクタ 103"/>
          <p:cNvCxnSpPr/>
          <p:nvPr/>
        </p:nvCxnSpPr>
        <p:spPr>
          <a:xfrm>
            <a:off x="3923927" y="4156957"/>
            <a:ext cx="4305" cy="35655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大波 130"/>
          <p:cNvSpPr/>
          <p:nvPr/>
        </p:nvSpPr>
        <p:spPr>
          <a:xfrm rot="5842466">
            <a:off x="5233068" y="4493400"/>
            <a:ext cx="487840" cy="152347"/>
          </a:xfrm>
          <a:prstGeom prst="wav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5227252" y="4293096"/>
            <a:ext cx="648072" cy="66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5292080" y="4730527"/>
            <a:ext cx="244407" cy="2303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179512" y="5331677"/>
            <a:ext cx="8802947" cy="1121659"/>
          </a:xfrm>
          <a:prstGeom prst="rect">
            <a:avLst/>
          </a:prstGeom>
          <a:solidFill>
            <a:schemeClr val="bg2">
              <a:alpha val="6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latin typeface="HGP創英角ｺﾞｼｯｸUB" pitchFamily="50" charset="-128"/>
              <a:ea typeface="HGP創英角ｺﾞｼｯｸUB" pitchFamily="50" charset="-128"/>
            </a:endParaRPr>
          </a:p>
        </p:txBody>
      </p:sp>
      <p:cxnSp>
        <p:nvCxnSpPr>
          <p:cNvPr id="67" name="直線コネクタ 66"/>
          <p:cNvCxnSpPr/>
          <p:nvPr/>
        </p:nvCxnSpPr>
        <p:spPr>
          <a:xfrm>
            <a:off x="4934235" y="5331677"/>
            <a:ext cx="530225"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101865" y="5517232"/>
            <a:ext cx="1820884" cy="707886"/>
          </a:xfrm>
          <a:prstGeom prst="rect">
            <a:avLst/>
          </a:prstGeom>
          <a:noFill/>
        </p:spPr>
        <p:txBody>
          <a:bodyPr wrap="none">
            <a:spAutoFit/>
          </a:bodyPr>
          <a:lstStyle/>
          <a:p>
            <a:pPr algn="ctr">
              <a:defRPr/>
            </a:pPr>
            <a:r>
              <a:rPr lang="en-US" altLang="ja-JP" sz="2000" dirty="0" smtClean="0">
                <a:latin typeface="Arial Black" pitchFamily="34" charset="0"/>
                <a:ea typeface="HGP創英角ｺﾞｼｯｸUB" pitchFamily="50" charset="-128"/>
              </a:rPr>
              <a:t>3</a:t>
            </a:r>
            <a:r>
              <a:rPr lang="en-US" altLang="ja-JP" sz="2000" baseline="30000" dirty="0" smtClean="0">
                <a:latin typeface="Arial Black" pitchFamily="34" charset="0"/>
                <a:ea typeface="HGP創英角ｺﾞｼｯｸUB" pitchFamily="50" charset="-128"/>
              </a:rPr>
              <a:t>rd</a:t>
            </a:r>
            <a:r>
              <a:rPr lang="en-US" altLang="ja-JP" sz="2000" dirty="0" smtClean="0">
                <a:latin typeface="Arial Black" pitchFamily="34" charset="0"/>
                <a:ea typeface="HGP創英角ｺﾞｼｯｸUB" pitchFamily="50" charset="-128"/>
              </a:rPr>
              <a:t> Sub-</a:t>
            </a:r>
          </a:p>
          <a:p>
            <a:pPr algn="ctr">
              <a:defRPr/>
            </a:pPr>
            <a:r>
              <a:rPr lang="en-US" altLang="ja-JP" sz="2000" dirty="0" smtClean="0">
                <a:latin typeface="Arial Black" pitchFamily="34" charset="0"/>
                <a:ea typeface="HGP創英角ｺﾞｼｯｸUB" pitchFamily="50" charset="-128"/>
              </a:rPr>
              <a:t>Contractor</a:t>
            </a:r>
            <a:r>
              <a:rPr lang="en-US" altLang="ja-JP" sz="2000" dirty="0" smtClean="0">
                <a:latin typeface="Impact" pitchFamily="34" charset="0"/>
                <a:ea typeface="HGP創英角ｺﾞｼｯｸUB" pitchFamily="50" charset="-128"/>
              </a:rPr>
              <a:t>s</a:t>
            </a:r>
            <a:endParaRPr lang="ja-JP" altLang="en-US" sz="2000" dirty="0">
              <a:latin typeface="Impact" pitchFamily="34" charset="0"/>
              <a:ea typeface="HGP創英角ｺﾞｼｯｸUB" pitchFamily="50" charset="-128"/>
            </a:endParaRPr>
          </a:p>
        </p:txBody>
      </p:sp>
      <p:cxnSp>
        <p:nvCxnSpPr>
          <p:cNvPr id="52" name="直線コネクタ 51"/>
          <p:cNvCxnSpPr/>
          <p:nvPr/>
        </p:nvCxnSpPr>
        <p:spPr>
          <a:xfrm>
            <a:off x="2173066" y="5464835"/>
            <a:ext cx="0" cy="30156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163389" y="5464835"/>
            <a:ext cx="30638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870237" y="5445224"/>
            <a:ext cx="0" cy="288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1913758" y="5667648"/>
            <a:ext cx="558988" cy="367034"/>
          </a:xfrm>
          <a:prstGeom prst="rect">
            <a:avLst/>
          </a:prstGeom>
          <a:solidFill>
            <a:srgbClr val="FFFFFF"/>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solidFill>
                <a:schemeClr val="tx1"/>
              </a:solidFill>
              <a:latin typeface="HGP創英角ｺﾞｼｯｸUB" pitchFamily="50" charset="-128"/>
              <a:ea typeface="HGP創英角ｺﾞｼｯｸUB" pitchFamily="50" charset="-128"/>
            </a:endParaRPr>
          </a:p>
        </p:txBody>
      </p:sp>
      <p:sp>
        <p:nvSpPr>
          <p:cNvPr id="57" name="正方形/長方形 56"/>
          <p:cNvSpPr/>
          <p:nvPr/>
        </p:nvSpPr>
        <p:spPr>
          <a:xfrm>
            <a:off x="2627784" y="5679287"/>
            <a:ext cx="540060" cy="355395"/>
          </a:xfrm>
          <a:prstGeom prst="rect">
            <a:avLst/>
          </a:prstGeom>
          <a:solidFill>
            <a:srgbClr val="FFFFFF"/>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solidFill>
                <a:schemeClr val="tx1"/>
              </a:solidFill>
              <a:latin typeface="HGP創英角ｺﾞｼｯｸUB" pitchFamily="50" charset="-128"/>
              <a:ea typeface="HGP創英角ｺﾞｼｯｸUB" pitchFamily="50" charset="-128"/>
            </a:endParaRPr>
          </a:p>
        </p:txBody>
      </p:sp>
      <p:cxnSp>
        <p:nvCxnSpPr>
          <p:cNvPr id="140" name="直線コネクタ 139"/>
          <p:cNvCxnSpPr/>
          <p:nvPr/>
        </p:nvCxnSpPr>
        <p:spPr>
          <a:xfrm>
            <a:off x="3563888" y="5464835"/>
            <a:ext cx="0" cy="30156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4274393" y="5445224"/>
            <a:ext cx="0" cy="288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2" name="正方形/長方形 141"/>
          <p:cNvSpPr/>
          <p:nvPr/>
        </p:nvSpPr>
        <p:spPr>
          <a:xfrm>
            <a:off x="3317914" y="5667648"/>
            <a:ext cx="558988" cy="367034"/>
          </a:xfrm>
          <a:prstGeom prst="rect">
            <a:avLst/>
          </a:prstGeom>
          <a:solidFill>
            <a:srgbClr val="FFFFFF"/>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solidFill>
                <a:schemeClr val="tx1"/>
              </a:solidFill>
              <a:latin typeface="HGP創英角ｺﾞｼｯｸUB" pitchFamily="50" charset="-128"/>
              <a:ea typeface="HGP創英角ｺﾞｼｯｸUB" pitchFamily="50" charset="-128"/>
            </a:endParaRPr>
          </a:p>
        </p:txBody>
      </p:sp>
      <p:sp>
        <p:nvSpPr>
          <p:cNvPr id="145" name="大波 144"/>
          <p:cNvSpPr/>
          <p:nvPr/>
        </p:nvSpPr>
        <p:spPr>
          <a:xfrm rot="5842466">
            <a:off x="4484372" y="5480712"/>
            <a:ext cx="487840" cy="152347"/>
          </a:xfrm>
          <a:prstGeom prst="wav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4572000" y="5674642"/>
            <a:ext cx="244407" cy="2303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4211960" y="5280437"/>
            <a:ext cx="648072" cy="51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a:off x="3563888" y="5113642"/>
            <a:ext cx="0" cy="40980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4295016" y="5890666"/>
            <a:ext cx="4762" cy="288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4283968" y="6179591"/>
            <a:ext cx="530225"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3" name="正方形/長方形 142"/>
          <p:cNvSpPr/>
          <p:nvPr/>
        </p:nvSpPr>
        <p:spPr>
          <a:xfrm>
            <a:off x="4041370" y="5679733"/>
            <a:ext cx="540060" cy="355395"/>
          </a:xfrm>
          <a:prstGeom prst="rect">
            <a:avLst/>
          </a:prstGeom>
          <a:solidFill>
            <a:srgbClr val="FFFFFF"/>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solidFill>
                <a:schemeClr val="tx1"/>
              </a:solidFill>
              <a:latin typeface="HGP創英角ｺﾞｼｯｸUB" pitchFamily="50" charset="-128"/>
              <a:ea typeface="HGP創英角ｺﾞｼｯｸUB" pitchFamily="50" charset="-128"/>
            </a:endParaRPr>
          </a:p>
        </p:txBody>
      </p:sp>
      <p:pic>
        <p:nvPicPr>
          <p:cNvPr id="51" name="Picture 16"/>
          <p:cNvPicPr>
            <a:picLocks noChangeAspect="1" noChangeArrowheads="1"/>
          </p:cNvPicPr>
          <p:nvPr/>
        </p:nvPicPr>
        <p:blipFill>
          <a:blip r:embed="rId7" cstate="print"/>
          <a:srcRect/>
          <a:stretch>
            <a:fillRect/>
          </a:stretch>
        </p:blipFill>
        <p:spPr bwMode="auto">
          <a:xfrm>
            <a:off x="6048164" y="2594955"/>
            <a:ext cx="537054" cy="67239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4" name="正方形/長方形 93"/>
          <p:cNvSpPr/>
          <p:nvPr/>
        </p:nvSpPr>
        <p:spPr>
          <a:xfrm>
            <a:off x="6876256" y="5374957"/>
            <a:ext cx="2232248" cy="646331"/>
          </a:xfrm>
          <a:prstGeom prst="rect">
            <a:avLst/>
          </a:prstGeom>
        </p:spPr>
        <p:txBody>
          <a:bodyPr wrap="square">
            <a:spAutoFit/>
          </a:bodyPr>
          <a:lstStyle/>
          <a:p>
            <a:pPr algn="ctr">
              <a:defRPr/>
            </a:pPr>
            <a:r>
              <a:rPr lang="en-US" altLang="ja-JP" dirty="0" smtClean="0">
                <a:solidFill>
                  <a:srgbClr val="FF0000"/>
                </a:solidFill>
                <a:latin typeface="Arial Black" pitchFamily="34" charset="0"/>
                <a:ea typeface="HGP創英角ｺﾞｼｯｸUB" pitchFamily="50" charset="-128"/>
              </a:rPr>
              <a:t>Dose Control by </a:t>
            </a:r>
          </a:p>
          <a:p>
            <a:pPr algn="ctr">
              <a:defRPr/>
            </a:pPr>
            <a:r>
              <a:rPr lang="en-US" altLang="ja-JP" dirty="0" smtClean="0">
                <a:solidFill>
                  <a:srgbClr val="FF0000"/>
                </a:solidFill>
                <a:latin typeface="Arial Black" pitchFamily="34" charset="0"/>
                <a:ea typeface="HGP創英角ｺﾞｼｯｸUB" pitchFamily="50" charset="-128"/>
              </a:rPr>
              <a:t>Each Worker</a:t>
            </a:r>
            <a:endParaRPr lang="ja-JP" altLang="en-US" dirty="0">
              <a:solidFill>
                <a:srgbClr val="FF0000"/>
              </a:solidFill>
              <a:latin typeface="Arial Black" pitchFamily="34" charset="0"/>
              <a:ea typeface="HGP創英角ｺﾞｼｯｸUB" pitchFamily="50" charset="-128"/>
            </a:endParaRPr>
          </a:p>
        </p:txBody>
      </p:sp>
      <p:sp>
        <p:nvSpPr>
          <p:cNvPr id="97" name="テキスト ボックス 96"/>
          <p:cNvSpPr txBox="1"/>
          <p:nvPr/>
        </p:nvSpPr>
        <p:spPr>
          <a:xfrm>
            <a:off x="351606" y="2154342"/>
            <a:ext cx="2216109" cy="338554"/>
          </a:xfrm>
          <a:prstGeom prst="rect">
            <a:avLst/>
          </a:prstGeom>
          <a:noFill/>
        </p:spPr>
        <p:txBody>
          <a:bodyPr wrap="square" rtlCol="0">
            <a:spAutoFit/>
          </a:bodyPr>
          <a:lstStyle/>
          <a:p>
            <a:r>
              <a:rPr kumimoji="1" lang="en-US" altLang="ja-JP" sz="1600" dirty="0" smtClean="0">
                <a:solidFill>
                  <a:schemeClr val="tx2">
                    <a:lumMod val="60000"/>
                    <a:lumOff val="40000"/>
                  </a:schemeClr>
                </a:solidFill>
                <a:latin typeface="Arial Black" pitchFamily="34" charset="0"/>
                <a:ea typeface="HGP創英角ｺﾞｼｯｸUB" pitchFamily="50" charset="-128"/>
              </a:rPr>
              <a:t>400</a:t>
            </a:r>
            <a:r>
              <a:rPr lang="en-US" altLang="ja-JP" sz="1600" dirty="0">
                <a:solidFill>
                  <a:schemeClr val="tx2">
                    <a:lumMod val="60000"/>
                    <a:lumOff val="40000"/>
                  </a:schemeClr>
                </a:solidFill>
                <a:latin typeface="Arial Black" pitchFamily="34" charset="0"/>
                <a:ea typeface="HGP創英角ｺﾞｼｯｸUB" pitchFamily="50" charset="-128"/>
              </a:rPr>
              <a:t> </a:t>
            </a:r>
            <a:r>
              <a:rPr kumimoji="1" lang="en-US" altLang="ja-JP" sz="1600" dirty="0" smtClean="0">
                <a:solidFill>
                  <a:schemeClr val="tx2">
                    <a:lumMod val="60000"/>
                    <a:lumOff val="40000"/>
                  </a:schemeClr>
                </a:solidFill>
                <a:latin typeface="Arial Black" pitchFamily="34" charset="0"/>
                <a:ea typeface="HGP創英角ｺﾞｼｯｸUB" pitchFamily="50" charset="-128"/>
              </a:rPr>
              <a:t>Contractors</a:t>
            </a:r>
            <a:endParaRPr kumimoji="1" lang="ja-JP" altLang="en-US" sz="1600" dirty="0">
              <a:solidFill>
                <a:schemeClr val="tx2">
                  <a:lumMod val="60000"/>
                  <a:lumOff val="40000"/>
                </a:schemeClr>
              </a:solidFill>
              <a:latin typeface="Arial Black" pitchFamily="34" charset="0"/>
              <a:ea typeface="HGP創英角ｺﾞｼｯｸUB" pitchFamily="50" charset="-128"/>
            </a:endParaRPr>
          </a:p>
        </p:txBody>
      </p:sp>
      <p:sp>
        <p:nvSpPr>
          <p:cNvPr id="91" name="正方形/長方形 90"/>
          <p:cNvSpPr/>
          <p:nvPr/>
        </p:nvSpPr>
        <p:spPr>
          <a:xfrm>
            <a:off x="6804248" y="3257104"/>
            <a:ext cx="985929" cy="3159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smtClean="0">
                <a:solidFill>
                  <a:schemeClr val="tx1"/>
                </a:solidFill>
                <a:latin typeface="Arial Black" pitchFamily="34" charset="0"/>
                <a:ea typeface="HGP創英角ｺﾞｼｯｸUB" pitchFamily="50" charset="-128"/>
              </a:rPr>
              <a:t>Workers</a:t>
            </a:r>
            <a:endParaRPr lang="ja-JP" altLang="en-US" sz="1400" dirty="0">
              <a:solidFill>
                <a:schemeClr val="tx1"/>
              </a:solidFill>
              <a:latin typeface="Arial Black" pitchFamily="34" charset="0"/>
              <a:ea typeface="HGP創英角ｺﾞｼｯｸUB" pitchFamily="50" charset="-128"/>
            </a:endParaRPr>
          </a:p>
        </p:txBody>
      </p:sp>
      <p:sp>
        <p:nvSpPr>
          <p:cNvPr id="93" name="正方形/長方形 92"/>
          <p:cNvSpPr/>
          <p:nvPr/>
        </p:nvSpPr>
        <p:spPr>
          <a:xfrm>
            <a:off x="5458279" y="5201320"/>
            <a:ext cx="985929" cy="3159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smtClean="0">
                <a:solidFill>
                  <a:schemeClr val="tx1"/>
                </a:solidFill>
                <a:latin typeface="Arial Black" pitchFamily="34" charset="0"/>
                <a:ea typeface="HGP創英角ｺﾞｼｯｸUB" pitchFamily="50" charset="-128"/>
              </a:rPr>
              <a:t>Workers</a:t>
            </a:r>
            <a:endParaRPr lang="ja-JP" altLang="en-US" sz="1400" dirty="0">
              <a:solidFill>
                <a:schemeClr val="tx1"/>
              </a:solidFill>
              <a:latin typeface="Arial Black" pitchFamily="34" charset="0"/>
              <a:ea typeface="HGP創英角ｺﾞｼｯｸUB" pitchFamily="50" charset="-128"/>
            </a:endParaRPr>
          </a:p>
        </p:txBody>
      </p:sp>
      <p:sp>
        <p:nvSpPr>
          <p:cNvPr id="95" name="正方形/長方形 94"/>
          <p:cNvSpPr/>
          <p:nvPr/>
        </p:nvSpPr>
        <p:spPr>
          <a:xfrm>
            <a:off x="4716016" y="6021288"/>
            <a:ext cx="985929" cy="3159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smtClean="0">
                <a:solidFill>
                  <a:schemeClr val="tx1"/>
                </a:solidFill>
                <a:latin typeface="Arial Black" pitchFamily="34" charset="0"/>
                <a:ea typeface="HGP創英角ｺﾞｼｯｸUB" pitchFamily="50" charset="-128"/>
              </a:rPr>
              <a:t>Workers</a:t>
            </a:r>
            <a:endParaRPr lang="ja-JP" altLang="en-US" sz="1400" dirty="0">
              <a:solidFill>
                <a:schemeClr val="tx1"/>
              </a:solidFill>
              <a:latin typeface="Arial Black" pitchFamily="34" charset="0"/>
              <a:ea typeface="HGP創英角ｺﾞｼｯｸUB" pitchFamily="50" charset="-128"/>
            </a:endParaRPr>
          </a:p>
        </p:txBody>
      </p:sp>
      <p:cxnSp>
        <p:nvCxnSpPr>
          <p:cNvPr id="63" name="直線コネクタ 62"/>
          <p:cNvCxnSpPr/>
          <p:nvPr/>
        </p:nvCxnSpPr>
        <p:spPr>
          <a:xfrm flipV="1">
            <a:off x="5292080" y="4363516"/>
            <a:ext cx="548420" cy="158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5338950" y="4077072"/>
            <a:ext cx="1535" cy="28803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正方形/長方形 91"/>
          <p:cNvSpPr/>
          <p:nvPr/>
        </p:nvSpPr>
        <p:spPr>
          <a:xfrm>
            <a:off x="5868144" y="4221088"/>
            <a:ext cx="985929" cy="3159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smtClean="0">
                <a:solidFill>
                  <a:schemeClr val="tx1"/>
                </a:solidFill>
                <a:latin typeface="Arial Black" pitchFamily="34" charset="0"/>
                <a:ea typeface="HGP創英角ｺﾞｼｯｸUB" pitchFamily="50" charset="-128"/>
              </a:rPr>
              <a:t>Workers</a:t>
            </a:r>
            <a:endParaRPr lang="ja-JP" altLang="en-US" sz="1400" dirty="0">
              <a:solidFill>
                <a:schemeClr val="tx1"/>
              </a:solidFill>
              <a:latin typeface="Arial Black" pitchFamily="34" charset="0"/>
              <a:ea typeface="HGP創英角ｺﾞｼｯｸUB" pitchFamily="50" charset="-128"/>
            </a:endParaRPr>
          </a:p>
        </p:txBody>
      </p:sp>
      <p:sp>
        <p:nvSpPr>
          <p:cNvPr id="110" name="正方形/長方形 109"/>
          <p:cNvSpPr/>
          <p:nvPr/>
        </p:nvSpPr>
        <p:spPr>
          <a:xfrm>
            <a:off x="5043779" y="3835321"/>
            <a:ext cx="540059" cy="32305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tx1"/>
                </a:solidFill>
                <a:latin typeface="Arial Black" pitchFamily="34" charset="0"/>
                <a:ea typeface="HGP創英角ｺﾞｼｯｸUB" pitchFamily="50" charset="-128"/>
              </a:rPr>
              <a:t>E</a:t>
            </a:r>
            <a:endParaRPr lang="ja-JP" altLang="en-US" dirty="0">
              <a:solidFill>
                <a:schemeClr val="tx1"/>
              </a:solidFill>
              <a:latin typeface="Arial Black" pitchFamily="34" charset="0"/>
              <a:ea typeface="HGP創英角ｺﾞｼｯｸUB" pitchFamily="50" charset="-128"/>
            </a:endParaRPr>
          </a:p>
        </p:txBody>
      </p:sp>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1720" y="5771480"/>
            <a:ext cx="190500" cy="177800"/>
          </a:xfrm>
          <a:prstGeom prst="rect">
            <a:avLst/>
          </a:prstGeom>
        </p:spPr>
      </p:pic>
      <p:pic>
        <p:nvPicPr>
          <p:cNvPr id="6" name="図 5"/>
          <p:cNvPicPr>
            <a:picLocks noChangeAspect="1"/>
          </p:cNvPicPr>
          <p:nvPr/>
        </p:nvPicPr>
        <p:blipFill rotWithShape="1">
          <a:blip r:embed="rId9">
            <a:extLst>
              <a:ext uri="{28A0092B-C50C-407E-A947-70E740481C1C}">
                <a14:useLocalDpi xmlns:a14="http://schemas.microsoft.com/office/drawing/2010/main" val="0"/>
              </a:ext>
            </a:extLst>
          </a:blip>
          <a:srcRect t="-8796" b="-8796"/>
          <a:stretch/>
        </p:blipFill>
        <p:spPr>
          <a:xfrm>
            <a:off x="2699792" y="5661248"/>
            <a:ext cx="292100" cy="381000"/>
          </a:xfrm>
          <a:prstGeom prst="rect">
            <a:avLst/>
          </a:prstGeom>
        </p:spPr>
      </p:pic>
      <p:pic>
        <p:nvPicPr>
          <p:cNvPr id="7" name="図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1270" y="5697288"/>
            <a:ext cx="196714" cy="324000"/>
          </a:xfrm>
          <a:prstGeom prst="rect">
            <a:avLst/>
          </a:prstGeom>
        </p:spPr>
      </p:pic>
      <p:pic>
        <p:nvPicPr>
          <p:cNvPr id="9" name="図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9873" y="5697288"/>
            <a:ext cx="266143" cy="324000"/>
          </a:xfrm>
          <a:prstGeom prst="rect">
            <a:avLst/>
          </a:prstGeom>
        </p:spPr>
      </p:pic>
      <p:sp>
        <p:nvSpPr>
          <p:cNvPr id="96" name="正方形/長方形 95"/>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12</a:t>
            </a:r>
            <a:endParaRPr kumimoji="1" lang="ja-JP" altLang="en-US" sz="105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2379169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195736" y="1124744"/>
            <a:ext cx="6735384" cy="2049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4" name="テキスト ボックス 4"/>
          <p:cNvSpPr txBox="1">
            <a:spLocks noChangeArrowheads="1"/>
          </p:cNvSpPr>
          <p:nvPr/>
        </p:nvSpPr>
        <p:spPr bwMode="auto">
          <a:xfrm>
            <a:off x="467543" y="4554"/>
            <a:ext cx="44644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Proposal For National Project</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HGP創英角ｺﾞｼｯｸUB" pitchFamily="50" charset="-128"/>
              <a:ea typeface="HGP創英角ｺﾞｼｯｸUB" pitchFamily="50" charset="-128"/>
            </a:endParaRPr>
          </a:p>
        </p:txBody>
      </p:sp>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35496" y="6577607"/>
            <a:ext cx="3096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Necessity of National Project</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4" name="正方形/長方形 3"/>
          <p:cNvSpPr/>
          <p:nvPr/>
        </p:nvSpPr>
        <p:spPr>
          <a:xfrm>
            <a:off x="2411760" y="1238851"/>
            <a:ext cx="6624736" cy="1631216"/>
          </a:xfrm>
          <a:prstGeom prst="rect">
            <a:avLst/>
          </a:prstGeom>
        </p:spPr>
        <p:txBody>
          <a:bodyPr wrap="square">
            <a:spAutoFit/>
          </a:bodyPr>
          <a:lstStyle/>
          <a:p>
            <a:pPr marL="355600" lvl="0" indent="-355600">
              <a:buFont typeface="+mj-lt"/>
              <a:buAutoNum type="arabicPeriod"/>
            </a:pPr>
            <a:r>
              <a:rPr lang="en-US" altLang="ja-JP" sz="2800" dirty="0" smtClean="0">
                <a:latin typeface="Arial Black" pitchFamily="34" charset="0"/>
              </a:rPr>
              <a:t> </a:t>
            </a:r>
            <a:r>
              <a:rPr lang="en-US" altLang="ja-JP" sz="2400" dirty="0" smtClean="0">
                <a:latin typeface="Arial Black" pitchFamily="34" charset="0"/>
              </a:rPr>
              <a:t>Independent </a:t>
            </a:r>
            <a:r>
              <a:rPr lang="en-US" altLang="ja-JP" sz="2400" dirty="0">
                <a:latin typeface="Arial Black" pitchFamily="34" charset="0"/>
              </a:rPr>
              <a:t>from </a:t>
            </a:r>
            <a:r>
              <a:rPr lang="en-US" altLang="ja-JP" sz="2400" dirty="0" smtClean="0">
                <a:latin typeface="Arial Black" pitchFamily="34" charset="0"/>
              </a:rPr>
              <a:t>TEPCO</a:t>
            </a:r>
          </a:p>
          <a:p>
            <a:pPr marL="355600" lvl="0" indent="-355600">
              <a:buFont typeface="+mj-lt"/>
              <a:buAutoNum type="arabicPeriod"/>
            </a:pPr>
            <a:r>
              <a:rPr lang="en-US" altLang="ja-JP" sz="2400" dirty="0" smtClean="0">
                <a:latin typeface="Arial Black" pitchFamily="34" charset="0"/>
              </a:rPr>
              <a:t> Employ worldwide expertise</a:t>
            </a:r>
          </a:p>
          <a:p>
            <a:pPr marL="355600" lvl="0" indent="-355600">
              <a:buFont typeface="+mj-lt"/>
              <a:buAutoNum type="arabicPeriod"/>
            </a:pPr>
            <a:r>
              <a:rPr lang="en-US" altLang="ja-JP" sz="2400" dirty="0" smtClean="0">
                <a:latin typeface="Arial Black" pitchFamily="34" charset="0"/>
              </a:rPr>
              <a:t> Integrated Project management</a:t>
            </a:r>
          </a:p>
          <a:p>
            <a:pPr marL="355600" lvl="0" indent="-355600">
              <a:buFont typeface="+mj-lt"/>
              <a:buAutoNum type="arabicPeriod"/>
            </a:pPr>
            <a:r>
              <a:rPr lang="en-US" altLang="ja-JP" sz="2400" dirty="0" smtClean="0">
                <a:latin typeface="Arial Black" pitchFamily="34" charset="0"/>
              </a:rPr>
              <a:t> International inspection team </a:t>
            </a:r>
          </a:p>
        </p:txBody>
      </p:sp>
      <p:sp>
        <p:nvSpPr>
          <p:cNvPr id="14" name="正方形/長方形 13"/>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13</a:t>
            </a:r>
            <a:endParaRPr kumimoji="1" lang="ja-JP" altLang="en-US" sz="1050" b="1" i="1" dirty="0">
              <a:latin typeface="Arial Black" pitchFamily="34" charset="0"/>
              <a:ea typeface="HGP創英角ｺﾞｼｯｸUB" pitchFamily="50" charset="-128"/>
            </a:endParaRPr>
          </a:p>
        </p:txBody>
      </p:sp>
      <p:sp>
        <p:nvSpPr>
          <p:cNvPr id="5" name="正方形/長方形 4"/>
          <p:cNvSpPr/>
          <p:nvPr/>
        </p:nvSpPr>
        <p:spPr>
          <a:xfrm>
            <a:off x="212579" y="3068960"/>
            <a:ext cx="3528392" cy="331236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東京電力本店ビル"/>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 y="3333297"/>
            <a:ext cx="2023252" cy="28941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p:cNvPicPr>
            <a:picLocks noChangeAspect="1" noChangeArrowheads="1"/>
          </p:cNvPicPr>
          <p:nvPr/>
        </p:nvPicPr>
        <p:blipFill>
          <a:blip r:embed="rId5" cstate="print"/>
          <a:srcRect/>
          <a:stretch>
            <a:fillRect/>
          </a:stretch>
        </p:blipFill>
        <p:spPr bwMode="auto">
          <a:xfrm>
            <a:off x="1728272" y="3268296"/>
            <a:ext cx="1865153" cy="10589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テキスト ボックス 6"/>
          <p:cNvSpPr txBox="1"/>
          <p:nvPr/>
        </p:nvSpPr>
        <p:spPr>
          <a:xfrm>
            <a:off x="2527176" y="4327221"/>
            <a:ext cx="1213794" cy="646331"/>
          </a:xfrm>
          <a:prstGeom prst="rect">
            <a:avLst/>
          </a:prstGeom>
          <a:noFill/>
        </p:spPr>
        <p:txBody>
          <a:bodyPr wrap="none" rtlCol="0">
            <a:spAutoFit/>
          </a:bodyPr>
          <a:lstStyle/>
          <a:p>
            <a:pPr algn="r"/>
            <a:r>
              <a:rPr kumimoji="1" lang="en-US" altLang="ja-JP" dirty="0" smtClean="0">
                <a:latin typeface="Impact" pitchFamily="34" charset="0"/>
              </a:rPr>
              <a:t>Fukushima</a:t>
            </a:r>
          </a:p>
          <a:p>
            <a:pPr algn="r"/>
            <a:r>
              <a:rPr kumimoji="1" lang="en-US" altLang="ja-JP" dirty="0" smtClean="0">
                <a:latin typeface="Impact" pitchFamily="34" charset="0"/>
              </a:rPr>
              <a:t>Daiichi</a:t>
            </a:r>
            <a:endParaRPr kumimoji="1" lang="ja-JP" altLang="en-US" dirty="0">
              <a:latin typeface="Impact" pitchFamily="34" charset="0"/>
            </a:endParaRPr>
          </a:p>
        </p:txBody>
      </p:sp>
      <p:sp>
        <p:nvSpPr>
          <p:cNvPr id="8" name="角丸四角形 7"/>
          <p:cNvSpPr/>
          <p:nvPr/>
        </p:nvSpPr>
        <p:spPr>
          <a:xfrm>
            <a:off x="1635811" y="3173831"/>
            <a:ext cx="2249175" cy="1799721"/>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9342365">
            <a:off x="3782063" y="3262192"/>
            <a:ext cx="1152128" cy="4468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18454" y="3068960"/>
            <a:ext cx="1329210" cy="646331"/>
          </a:xfrm>
          <a:prstGeom prst="rect">
            <a:avLst/>
          </a:prstGeom>
          <a:noFill/>
        </p:spPr>
        <p:txBody>
          <a:bodyPr wrap="none" rtlCol="0">
            <a:spAutoFit/>
          </a:bodyPr>
          <a:lstStyle/>
          <a:p>
            <a:pPr algn="ctr"/>
            <a:r>
              <a:rPr kumimoji="1" lang="en-US" altLang="ja-JP" sz="3600" dirty="0" smtClean="0">
                <a:latin typeface="Impact" pitchFamily="34" charset="0"/>
              </a:rPr>
              <a:t>TEPCO</a:t>
            </a:r>
            <a:endParaRPr kumimoji="1" lang="ja-JP" altLang="en-US" sz="3600" dirty="0">
              <a:latin typeface="Impact" pitchFamily="34" charset="0"/>
            </a:endParaRPr>
          </a:p>
        </p:txBody>
      </p:sp>
      <p:sp>
        <p:nvSpPr>
          <p:cNvPr id="11" name="正方形/長方形 10"/>
          <p:cNvSpPr/>
          <p:nvPr/>
        </p:nvSpPr>
        <p:spPr>
          <a:xfrm>
            <a:off x="2195735" y="612859"/>
            <a:ext cx="6735385" cy="5118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latin typeface="Impact" pitchFamily="34" charset="0"/>
              </a:rPr>
              <a:t>National Project</a:t>
            </a:r>
            <a:endParaRPr lang="ja-JP" altLang="en-US" sz="3600" dirty="0">
              <a:latin typeface="Impact" pitchFamily="34" charset="0"/>
            </a:endParaRPr>
          </a:p>
        </p:txBody>
      </p:sp>
      <p:sp>
        <p:nvSpPr>
          <p:cNvPr id="15" name="テキスト ボックス 14"/>
          <p:cNvSpPr txBox="1"/>
          <p:nvPr/>
        </p:nvSpPr>
        <p:spPr>
          <a:xfrm>
            <a:off x="4374232" y="4327221"/>
            <a:ext cx="4359120" cy="1569660"/>
          </a:xfrm>
          <a:prstGeom prst="rect">
            <a:avLst/>
          </a:prstGeom>
          <a:noFill/>
          <a:ln w="57150">
            <a:solidFill>
              <a:srgbClr val="C00000"/>
            </a:solidFill>
          </a:ln>
        </p:spPr>
        <p:txBody>
          <a:bodyPr wrap="square" rtlCol="0">
            <a:spAutoFit/>
          </a:bodyPr>
          <a:lstStyle/>
          <a:p>
            <a:pPr algn="just"/>
            <a:r>
              <a:rPr kumimoji="1" lang="en-US" altLang="ja-JP"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Even TEPCO is owned by the government it is still profit oriented private company, as the same case as GM</a:t>
            </a:r>
            <a:endParaRPr kumimoji="1" lang="ja-JP" alt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44677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4" name="テキスト ボックス 4"/>
          <p:cNvSpPr txBox="1">
            <a:spLocks noChangeArrowheads="1"/>
          </p:cNvSpPr>
          <p:nvPr/>
        </p:nvSpPr>
        <p:spPr bwMode="auto">
          <a:xfrm>
            <a:off x="467543" y="4554"/>
            <a:ext cx="44644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Proposal For National Project</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HGP創英角ｺﾞｼｯｸUB" pitchFamily="50" charset="-128"/>
              <a:ea typeface="HGP創英角ｺﾞｼｯｸUB" pitchFamily="50" charset="-128"/>
            </a:endParaRPr>
          </a:p>
        </p:txBody>
      </p:sp>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35496" y="6577607"/>
            <a:ext cx="3096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Necessity of National Project</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4" name="正方形/長方形 3"/>
          <p:cNvSpPr/>
          <p:nvPr/>
        </p:nvSpPr>
        <p:spPr>
          <a:xfrm>
            <a:off x="269777" y="692696"/>
            <a:ext cx="8676456" cy="523220"/>
          </a:xfrm>
          <a:prstGeom prst="rect">
            <a:avLst/>
          </a:prstGeom>
        </p:spPr>
        <p:txBody>
          <a:bodyPr wrap="square">
            <a:spAutoFit/>
          </a:bodyPr>
          <a:lstStyle/>
          <a:p>
            <a:pPr marL="355600" lvl="0" indent="-355600">
              <a:buFont typeface="+mj-lt"/>
              <a:buAutoNum type="arabicPeriod"/>
            </a:pPr>
            <a:r>
              <a:rPr lang="en-US" altLang="ja-JP" sz="2800" dirty="0" smtClean="0">
                <a:latin typeface="Impact" pitchFamily="34" charset="0"/>
              </a:rPr>
              <a:t>Project </a:t>
            </a:r>
            <a:r>
              <a:rPr lang="en-US" altLang="ja-JP" sz="2800" dirty="0">
                <a:latin typeface="Impact" pitchFamily="34" charset="0"/>
              </a:rPr>
              <a:t>Team shall be independent from </a:t>
            </a:r>
            <a:r>
              <a:rPr lang="en-US" altLang="ja-JP" sz="2800" dirty="0" smtClean="0">
                <a:latin typeface="Impact" pitchFamily="34" charset="0"/>
              </a:rPr>
              <a:t>TEPCO</a:t>
            </a:r>
            <a:endParaRPr lang="ja-JP" altLang="ja-JP" sz="2800" dirty="0">
              <a:latin typeface="Impact" pitchFamily="34" charset="0"/>
            </a:endParaRPr>
          </a:p>
        </p:txBody>
      </p:sp>
      <p:sp>
        <p:nvSpPr>
          <p:cNvPr id="5" name="正方形/長方形 4"/>
          <p:cNvSpPr/>
          <p:nvPr/>
        </p:nvSpPr>
        <p:spPr>
          <a:xfrm>
            <a:off x="269777" y="1484784"/>
            <a:ext cx="8676455" cy="151216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400" dirty="0">
                <a:solidFill>
                  <a:schemeClr val="tx1"/>
                </a:solidFill>
                <a:latin typeface="Arial Black" pitchFamily="34" charset="0"/>
              </a:rPr>
              <a:t>There are </a:t>
            </a:r>
            <a:r>
              <a:rPr lang="en-US" altLang="ja-JP" sz="2400" dirty="0" smtClean="0">
                <a:solidFill>
                  <a:schemeClr val="tx1"/>
                </a:solidFill>
                <a:latin typeface="Arial Black" pitchFamily="34" charset="0"/>
              </a:rPr>
              <a:t>so many </a:t>
            </a:r>
            <a:r>
              <a:rPr lang="en-US" altLang="ja-JP" sz="2400" dirty="0">
                <a:solidFill>
                  <a:schemeClr val="tx1"/>
                </a:solidFill>
                <a:latin typeface="Arial Black" pitchFamily="34" charset="0"/>
              </a:rPr>
              <a:t>issues are not </a:t>
            </a:r>
            <a:r>
              <a:rPr lang="en-US" altLang="ja-JP" sz="2400" dirty="0" smtClean="0">
                <a:solidFill>
                  <a:schemeClr val="tx1"/>
                </a:solidFill>
                <a:latin typeface="Arial Black" pitchFamily="34" charset="0"/>
              </a:rPr>
              <a:t>known at Fukushima Daiichi, that a </a:t>
            </a:r>
            <a:r>
              <a:rPr lang="en-US" altLang="ja-JP" sz="2400" dirty="0">
                <a:solidFill>
                  <a:schemeClr val="tx1"/>
                </a:solidFill>
                <a:latin typeface="Arial Black" pitchFamily="34" charset="0"/>
              </a:rPr>
              <a:t>profit oriented company </a:t>
            </a:r>
            <a:r>
              <a:rPr lang="en-US" altLang="ja-JP" sz="2400" dirty="0" smtClean="0">
                <a:solidFill>
                  <a:schemeClr val="tx1"/>
                </a:solidFill>
                <a:latin typeface="Arial Black" pitchFamily="34" charset="0"/>
              </a:rPr>
              <a:t>never has capabilities </a:t>
            </a:r>
            <a:r>
              <a:rPr lang="en-US" altLang="ja-JP" sz="2400" dirty="0">
                <a:solidFill>
                  <a:schemeClr val="tx1"/>
                </a:solidFill>
                <a:latin typeface="Arial Black" pitchFamily="34" charset="0"/>
              </a:rPr>
              <a:t>to deal </a:t>
            </a:r>
            <a:r>
              <a:rPr lang="en-US" altLang="ja-JP" sz="2400" dirty="0" smtClean="0">
                <a:solidFill>
                  <a:schemeClr val="tx1"/>
                </a:solidFill>
                <a:latin typeface="Arial Black" pitchFamily="34" charset="0"/>
              </a:rPr>
              <a:t>with such </a:t>
            </a:r>
            <a:r>
              <a:rPr lang="en-US" altLang="ja-JP" sz="2400" dirty="0">
                <a:solidFill>
                  <a:schemeClr val="tx1"/>
                </a:solidFill>
                <a:latin typeface="Arial Black" pitchFamily="34" charset="0"/>
              </a:rPr>
              <a:t>a </a:t>
            </a:r>
            <a:r>
              <a:rPr lang="en-US" altLang="ja-JP" sz="2400" dirty="0" smtClean="0">
                <a:solidFill>
                  <a:schemeClr val="tx1"/>
                </a:solidFill>
                <a:latin typeface="Arial Black" pitchFamily="34" charset="0"/>
              </a:rPr>
              <a:t>project</a:t>
            </a:r>
            <a:endParaRPr lang="ja-JP" altLang="ja-JP" sz="2400" dirty="0">
              <a:solidFill>
                <a:schemeClr val="tx1"/>
              </a:solidFill>
              <a:latin typeface="Arial Black" pitchFamily="34" charset="0"/>
            </a:endParaRPr>
          </a:p>
        </p:txBody>
      </p:sp>
      <p:sp>
        <p:nvSpPr>
          <p:cNvPr id="11" name="正方形/長方形 10"/>
          <p:cNvSpPr/>
          <p:nvPr/>
        </p:nvSpPr>
        <p:spPr>
          <a:xfrm>
            <a:off x="269776" y="3465004"/>
            <a:ext cx="8676455" cy="108012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400" dirty="0" smtClean="0">
                <a:solidFill>
                  <a:schemeClr val="tx1"/>
                </a:solidFill>
                <a:latin typeface="Arial Black" pitchFamily="34" charset="0"/>
              </a:rPr>
              <a:t>Presently the project </a:t>
            </a:r>
            <a:r>
              <a:rPr lang="en-US" altLang="ja-JP" sz="2400" dirty="0">
                <a:solidFill>
                  <a:schemeClr val="tx1"/>
                </a:solidFill>
                <a:latin typeface="Arial Black" pitchFamily="34" charset="0"/>
              </a:rPr>
              <a:t>cannot be open and clear due to TEPCO’s own </a:t>
            </a:r>
            <a:r>
              <a:rPr lang="en-US" altLang="ja-JP" sz="2400" dirty="0" smtClean="0">
                <a:solidFill>
                  <a:schemeClr val="tx1"/>
                </a:solidFill>
                <a:latin typeface="Arial Black" pitchFamily="34" charset="0"/>
              </a:rPr>
              <a:t>interest</a:t>
            </a:r>
            <a:endParaRPr lang="ja-JP" altLang="ja-JP" sz="2400" dirty="0">
              <a:solidFill>
                <a:schemeClr val="tx1"/>
              </a:solidFill>
              <a:latin typeface="Arial Black" pitchFamily="34" charset="0"/>
            </a:endParaRPr>
          </a:p>
        </p:txBody>
      </p:sp>
      <p:sp>
        <p:nvSpPr>
          <p:cNvPr id="14" name="正方形/長方形 13"/>
          <p:cNvSpPr/>
          <p:nvPr/>
        </p:nvSpPr>
        <p:spPr>
          <a:xfrm>
            <a:off x="8748463"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14</a:t>
            </a:r>
            <a:endParaRPr kumimoji="1" lang="ja-JP" altLang="en-US" sz="105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290441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4" name="テキスト ボックス 4"/>
          <p:cNvSpPr txBox="1">
            <a:spLocks noChangeArrowheads="1"/>
          </p:cNvSpPr>
          <p:nvPr/>
        </p:nvSpPr>
        <p:spPr bwMode="auto">
          <a:xfrm>
            <a:off x="467543" y="4554"/>
            <a:ext cx="44644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Proposal For National Project</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35496" y="6577607"/>
            <a:ext cx="4320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Concentrate Capabilities </a:t>
            </a:r>
            <a:r>
              <a:rPr lang="en-US" altLang="ja-JP" sz="1400" dirty="0" err="1"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Worldwidely</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9" name="テキスト ボックス 8"/>
          <p:cNvSpPr txBox="1"/>
          <p:nvPr/>
        </p:nvSpPr>
        <p:spPr>
          <a:xfrm>
            <a:off x="8693006" y="6597352"/>
            <a:ext cx="386644" cy="253916"/>
          </a:xfrm>
          <a:prstGeom prst="rect">
            <a:avLst/>
          </a:prstGeom>
          <a:noFill/>
        </p:spPr>
        <p:txBody>
          <a:bodyPr wrap="none" rtlCol="0">
            <a:spAutoFit/>
          </a:bodyPr>
          <a:lstStyle/>
          <a:p>
            <a:r>
              <a:rPr kumimoji="1" lang="ja-JP" altLang="en-US" sz="1050" b="1" i="1" dirty="0" smtClean="0">
                <a:solidFill>
                  <a:schemeClr val="bg1"/>
                </a:solidFill>
                <a:latin typeface="HGP創英角ｺﾞｼｯｸUB" pitchFamily="50" charset="-128"/>
                <a:ea typeface="HGP創英角ｺﾞｼｯｸUB" pitchFamily="50" charset="-128"/>
              </a:rPr>
              <a:t>１８</a:t>
            </a:r>
            <a:endParaRPr kumimoji="1" lang="ja-JP" altLang="en-US" sz="1050" b="1" i="1" dirty="0">
              <a:solidFill>
                <a:schemeClr val="bg1"/>
              </a:solidFill>
              <a:latin typeface="HGP創英角ｺﾞｼｯｸUB" pitchFamily="50" charset="-128"/>
              <a:ea typeface="HGP創英角ｺﾞｼｯｸUB" pitchFamily="50" charset="-128"/>
            </a:endParaRPr>
          </a:p>
        </p:txBody>
      </p:sp>
      <p:sp>
        <p:nvSpPr>
          <p:cNvPr id="11" name="正方形/長方形 10"/>
          <p:cNvSpPr/>
          <p:nvPr/>
        </p:nvSpPr>
        <p:spPr>
          <a:xfrm>
            <a:off x="283827" y="692696"/>
            <a:ext cx="8662405" cy="954107"/>
          </a:xfrm>
          <a:prstGeom prst="rect">
            <a:avLst/>
          </a:prstGeom>
        </p:spPr>
        <p:txBody>
          <a:bodyPr wrap="square">
            <a:spAutoFit/>
          </a:bodyPr>
          <a:lstStyle/>
          <a:p>
            <a:pPr marL="355600" indent="-355600">
              <a:buFont typeface="+mj-lt"/>
              <a:buAutoNum type="arabicPeriod" startAt="2"/>
            </a:pPr>
            <a:r>
              <a:rPr lang="en-US" altLang="ja-JP" sz="2800" dirty="0" smtClean="0">
                <a:latin typeface="Impact" pitchFamily="34" charset="0"/>
              </a:rPr>
              <a:t>The </a:t>
            </a:r>
            <a:r>
              <a:rPr lang="en-US" altLang="ja-JP" sz="2800" dirty="0">
                <a:latin typeface="Impact" pitchFamily="34" charset="0"/>
              </a:rPr>
              <a:t>Project Team shall employ capabilities, knowledge, </a:t>
            </a:r>
            <a:r>
              <a:rPr lang="ja-JP" altLang="en-US" sz="2800" dirty="0" smtClean="0">
                <a:latin typeface="Impact" pitchFamily="34" charset="0"/>
              </a:rPr>
              <a:t>　</a:t>
            </a:r>
            <a:r>
              <a:rPr lang="en-US" altLang="ja-JP" sz="2800" dirty="0">
                <a:latin typeface="Impact" pitchFamily="34" charset="0"/>
              </a:rPr>
              <a:t> </a:t>
            </a:r>
            <a:r>
              <a:rPr lang="en-US" altLang="ja-JP" sz="2800" dirty="0" smtClean="0">
                <a:latin typeface="Impact" pitchFamily="34" charset="0"/>
              </a:rPr>
              <a:t> experiences </a:t>
            </a:r>
            <a:r>
              <a:rPr lang="en-US" altLang="ja-JP" sz="2800" dirty="0">
                <a:latin typeface="Impact" pitchFamily="34" charset="0"/>
              </a:rPr>
              <a:t>from all over the </a:t>
            </a:r>
            <a:r>
              <a:rPr lang="en-US" altLang="ja-JP" sz="2800" dirty="0" smtClean="0">
                <a:latin typeface="Impact" pitchFamily="34" charset="0"/>
              </a:rPr>
              <a:t>world</a:t>
            </a:r>
            <a:endParaRPr lang="ja-JP" altLang="ja-JP" sz="2800" dirty="0">
              <a:latin typeface="Impact" pitchFamily="34" charset="0"/>
            </a:endParaRPr>
          </a:p>
        </p:txBody>
      </p:sp>
      <p:sp>
        <p:nvSpPr>
          <p:cNvPr id="13" name="正方形/長方形 12"/>
          <p:cNvSpPr/>
          <p:nvPr/>
        </p:nvSpPr>
        <p:spPr>
          <a:xfrm>
            <a:off x="269777" y="1772816"/>
            <a:ext cx="8676455" cy="93610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400" dirty="0">
                <a:solidFill>
                  <a:schemeClr val="tx1"/>
                </a:solidFill>
                <a:latin typeface="Arial Black" pitchFamily="34" charset="0"/>
              </a:rPr>
              <a:t>Fukushima Daiichi is more complex </a:t>
            </a:r>
            <a:r>
              <a:rPr lang="en-US" altLang="ja-JP" sz="2400" dirty="0" smtClean="0">
                <a:solidFill>
                  <a:schemeClr val="tx1"/>
                </a:solidFill>
                <a:latin typeface="Arial Black" pitchFamily="34" charset="0"/>
              </a:rPr>
              <a:t>than Chernobyl</a:t>
            </a:r>
            <a:r>
              <a:rPr lang="en-US" altLang="ja-JP" sz="2400" dirty="0">
                <a:solidFill>
                  <a:schemeClr val="tx1"/>
                </a:solidFill>
                <a:latin typeface="Arial Black" pitchFamily="34" charset="0"/>
              </a:rPr>
              <a:t>, and larger </a:t>
            </a:r>
            <a:r>
              <a:rPr lang="en-US" altLang="ja-JP" sz="2400" dirty="0" smtClean="0">
                <a:solidFill>
                  <a:schemeClr val="tx1"/>
                </a:solidFill>
                <a:latin typeface="Arial Black" pitchFamily="34" charset="0"/>
              </a:rPr>
              <a:t>in size than TMI-2</a:t>
            </a:r>
            <a:endParaRPr lang="ja-JP" altLang="ja-JP" sz="2400" dirty="0">
              <a:solidFill>
                <a:schemeClr val="tx1"/>
              </a:solidFill>
              <a:latin typeface="Arial Black" pitchFamily="34" charset="0"/>
            </a:endParaRPr>
          </a:p>
        </p:txBody>
      </p:sp>
      <p:sp>
        <p:nvSpPr>
          <p:cNvPr id="14" name="正方形/長方形 13"/>
          <p:cNvSpPr/>
          <p:nvPr/>
        </p:nvSpPr>
        <p:spPr>
          <a:xfrm>
            <a:off x="269777" y="2852936"/>
            <a:ext cx="8676455" cy="1440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400" dirty="0">
                <a:solidFill>
                  <a:schemeClr val="tx1"/>
                </a:solidFill>
                <a:latin typeface="Arial Black" pitchFamily="34" charset="0"/>
              </a:rPr>
              <a:t>The project cannot be handled only by Nuclear </a:t>
            </a:r>
            <a:r>
              <a:rPr lang="en-US" altLang="ja-JP" sz="2400" dirty="0" smtClean="0">
                <a:solidFill>
                  <a:schemeClr val="tx1"/>
                </a:solidFill>
                <a:latin typeface="Arial Black" pitchFamily="34" charset="0"/>
              </a:rPr>
              <a:t>Specialists. </a:t>
            </a:r>
            <a:r>
              <a:rPr lang="en-US" altLang="ja-JP" sz="2400" dirty="0">
                <a:solidFill>
                  <a:schemeClr val="tx1"/>
                </a:solidFill>
                <a:latin typeface="Arial Black" pitchFamily="34" charset="0"/>
              </a:rPr>
              <a:t>It’s much complicated Engineering </a:t>
            </a:r>
            <a:r>
              <a:rPr lang="en-US" altLang="ja-JP" sz="2400" dirty="0" smtClean="0">
                <a:solidFill>
                  <a:schemeClr val="tx1"/>
                </a:solidFill>
                <a:latin typeface="Arial Black" pitchFamily="34" charset="0"/>
              </a:rPr>
              <a:t>Project</a:t>
            </a:r>
            <a:endParaRPr lang="ja-JP" altLang="ja-JP" sz="2400" dirty="0">
              <a:solidFill>
                <a:schemeClr val="tx1"/>
              </a:solidFill>
              <a:latin typeface="Arial Black" pitchFamily="34" charset="0"/>
            </a:endParaRPr>
          </a:p>
        </p:txBody>
      </p:sp>
      <p:sp>
        <p:nvSpPr>
          <p:cNvPr id="15" name="正方形/長方形 14"/>
          <p:cNvSpPr/>
          <p:nvPr/>
        </p:nvSpPr>
        <p:spPr>
          <a:xfrm>
            <a:off x="283827" y="4437112"/>
            <a:ext cx="8676455" cy="18002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400" dirty="0">
                <a:solidFill>
                  <a:schemeClr val="tx1"/>
                </a:solidFill>
                <a:latin typeface="Arial Black" pitchFamily="34" charset="0"/>
              </a:rPr>
              <a:t>The Project members shall </a:t>
            </a:r>
            <a:r>
              <a:rPr lang="en-US" altLang="ja-JP" sz="2400" dirty="0" smtClean="0">
                <a:solidFill>
                  <a:schemeClr val="tx1"/>
                </a:solidFill>
                <a:latin typeface="Arial Black" pitchFamily="34" charset="0"/>
              </a:rPr>
              <a:t>be from </a:t>
            </a:r>
            <a:r>
              <a:rPr lang="en-US" altLang="ja-JP" sz="2400" dirty="0">
                <a:solidFill>
                  <a:schemeClr val="tx1"/>
                </a:solidFill>
                <a:latin typeface="Arial Black" pitchFamily="34" charset="0"/>
              </a:rPr>
              <a:t>TEPCO, Hitachi, Toshiba; and also experienced engineers from Chernobyl, TMI-2, as well as Bechtel, Fluor, TEC, JGC, Chiyoda and/or other companies</a:t>
            </a:r>
            <a:endParaRPr lang="ja-JP" altLang="ja-JP" sz="2400" dirty="0">
              <a:solidFill>
                <a:schemeClr val="tx1"/>
              </a:solidFill>
              <a:latin typeface="Arial Black" pitchFamily="34" charset="0"/>
            </a:endParaRPr>
          </a:p>
        </p:txBody>
      </p:sp>
      <p:sp>
        <p:nvSpPr>
          <p:cNvPr id="16" name="正方形/長方形 15"/>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15</a:t>
            </a:r>
            <a:endParaRPr kumimoji="1" lang="ja-JP" altLang="en-US" sz="105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702345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4" name="テキスト ボックス 4"/>
          <p:cNvSpPr txBox="1">
            <a:spLocks noChangeArrowheads="1"/>
          </p:cNvSpPr>
          <p:nvPr/>
        </p:nvSpPr>
        <p:spPr bwMode="auto">
          <a:xfrm>
            <a:off x="467543" y="-27384"/>
            <a:ext cx="44644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Proposal For National Project</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HGP創英角ｺﾞｼｯｸUB" pitchFamily="50" charset="-128"/>
              <a:ea typeface="HGP創英角ｺﾞｼｯｸUB" pitchFamily="50" charset="-128"/>
            </a:endParaRPr>
          </a:p>
        </p:txBody>
      </p:sp>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35496" y="6577607"/>
            <a:ext cx="5040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Integration of Operation, Clean-up, and R&amp;D</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1" name="正方形/長方形 10"/>
          <p:cNvSpPr/>
          <p:nvPr/>
        </p:nvSpPr>
        <p:spPr>
          <a:xfrm>
            <a:off x="269777" y="692696"/>
            <a:ext cx="8676455" cy="1384995"/>
          </a:xfrm>
          <a:prstGeom prst="rect">
            <a:avLst/>
          </a:prstGeom>
        </p:spPr>
        <p:txBody>
          <a:bodyPr wrap="square">
            <a:spAutoFit/>
          </a:bodyPr>
          <a:lstStyle/>
          <a:p>
            <a:pPr marL="355600" lvl="0" indent="-355600">
              <a:buFont typeface="+mj-lt"/>
              <a:buAutoNum type="arabicPeriod" startAt="3"/>
            </a:pPr>
            <a:r>
              <a:rPr lang="en-US" altLang="ja-JP" sz="2800" dirty="0" smtClean="0">
                <a:latin typeface="Impact" pitchFamily="34" charset="0"/>
              </a:rPr>
              <a:t>Integrated Project Management</a:t>
            </a:r>
            <a:r>
              <a:rPr lang="en-US" altLang="ja-JP" sz="2800" dirty="0">
                <a:latin typeface="Impact" pitchFamily="34" charset="0"/>
              </a:rPr>
              <a:t>, including progress, </a:t>
            </a:r>
            <a:r>
              <a:rPr lang="en-US" altLang="ja-JP" sz="2800" dirty="0" smtClean="0">
                <a:latin typeface="Impact" pitchFamily="34" charset="0"/>
              </a:rPr>
              <a:t>quality, </a:t>
            </a:r>
            <a:r>
              <a:rPr lang="en-US" altLang="ja-JP" sz="2800" dirty="0">
                <a:latin typeface="Impact" pitchFamily="34" charset="0"/>
              </a:rPr>
              <a:t>cost, and radiation exposure control shall </a:t>
            </a:r>
            <a:r>
              <a:rPr lang="en-US" altLang="ja-JP" sz="2800" dirty="0" smtClean="0">
                <a:latin typeface="Impact" pitchFamily="34" charset="0"/>
              </a:rPr>
              <a:t>be applied</a:t>
            </a:r>
            <a:endParaRPr lang="ja-JP" altLang="ja-JP" sz="2800" dirty="0">
              <a:latin typeface="Impact" pitchFamily="34" charset="0"/>
            </a:endParaRPr>
          </a:p>
        </p:txBody>
      </p:sp>
      <p:sp>
        <p:nvSpPr>
          <p:cNvPr id="13" name="正方形/長方形 12"/>
          <p:cNvSpPr/>
          <p:nvPr/>
        </p:nvSpPr>
        <p:spPr>
          <a:xfrm>
            <a:off x="269777" y="2204864"/>
            <a:ext cx="8676455" cy="93610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400" dirty="0" smtClean="0">
                <a:solidFill>
                  <a:schemeClr val="tx1"/>
                </a:solidFill>
                <a:latin typeface="Arial Black" pitchFamily="34" charset="0"/>
              </a:rPr>
              <a:t>Project shall be managed in integrated way and avoid multi-layered contract system</a:t>
            </a:r>
            <a:endParaRPr lang="ja-JP" altLang="ja-JP" sz="2400" dirty="0">
              <a:solidFill>
                <a:schemeClr val="tx1"/>
              </a:solidFill>
              <a:latin typeface="Arial Black" pitchFamily="34" charset="0"/>
            </a:endParaRPr>
          </a:p>
        </p:txBody>
      </p:sp>
      <p:sp>
        <p:nvSpPr>
          <p:cNvPr id="14" name="正方形/長方形 13"/>
          <p:cNvSpPr/>
          <p:nvPr/>
        </p:nvSpPr>
        <p:spPr>
          <a:xfrm>
            <a:off x="269777" y="3284984"/>
            <a:ext cx="8676455" cy="93610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400" dirty="0">
                <a:solidFill>
                  <a:schemeClr val="tx1"/>
                </a:solidFill>
                <a:latin typeface="Arial Black" pitchFamily="34" charset="0"/>
              </a:rPr>
              <a:t>Workers shall </a:t>
            </a:r>
            <a:r>
              <a:rPr lang="en-US" altLang="ja-JP" sz="2400">
                <a:solidFill>
                  <a:schemeClr val="tx1"/>
                </a:solidFill>
                <a:latin typeface="Arial Black" pitchFamily="34" charset="0"/>
              </a:rPr>
              <a:t>be </a:t>
            </a:r>
            <a:r>
              <a:rPr lang="en-US" altLang="ja-JP" sz="2400" smtClean="0">
                <a:solidFill>
                  <a:schemeClr val="tx1"/>
                </a:solidFill>
                <a:latin typeface="Arial Black" pitchFamily="34" charset="0"/>
              </a:rPr>
              <a:t>employed directly </a:t>
            </a:r>
            <a:r>
              <a:rPr lang="en-US" altLang="ja-JP" sz="2400" dirty="0">
                <a:solidFill>
                  <a:schemeClr val="tx1"/>
                </a:solidFill>
                <a:latin typeface="Arial Black" pitchFamily="34" charset="0"/>
              </a:rPr>
              <a:t>by the Project Team , unless specially </a:t>
            </a:r>
            <a:r>
              <a:rPr lang="en-US" altLang="ja-JP" sz="2400" dirty="0" smtClean="0">
                <a:solidFill>
                  <a:schemeClr val="tx1"/>
                </a:solidFill>
                <a:latin typeface="Arial Black" pitchFamily="34" charset="0"/>
              </a:rPr>
              <a:t>required</a:t>
            </a:r>
            <a:endParaRPr lang="ja-JP" altLang="ja-JP" sz="2400" dirty="0">
              <a:solidFill>
                <a:schemeClr val="tx1"/>
              </a:solidFill>
              <a:latin typeface="Arial Black" pitchFamily="34" charset="0"/>
            </a:endParaRPr>
          </a:p>
        </p:txBody>
      </p:sp>
      <p:sp>
        <p:nvSpPr>
          <p:cNvPr id="15" name="正方形/長方形 14"/>
          <p:cNvSpPr/>
          <p:nvPr/>
        </p:nvSpPr>
        <p:spPr>
          <a:xfrm>
            <a:off x="283827" y="4365104"/>
            <a:ext cx="8676455" cy="151216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400" dirty="0" smtClean="0">
                <a:solidFill>
                  <a:schemeClr val="tx1"/>
                </a:solidFill>
                <a:latin typeface="Arial Black" pitchFamily="34" charset="0"/>
              </a:rPr>
              <a:t>Allocation of workers </a:t>
            </a:r>
            <a:r>
              <a:rPr lang="en-US" altLang="ja-JP" sz="2400" dirty="0">
                <a:solidFill>
                  <a:schemeClr val="tx1"/>
                </a:solidFill>
                <a:latin typeface="Arial Black" pitchFamily="34" charset="0"/>
              </a:rPr>
              <a:t>including SVCF’s members shall </a:t>
            </a:r>
            <a:r>
              <a:rPr lang="en-US" altLang="ja-JP" sz="2400" dirty="0" smtClean="0">
                <a:solidFill>
                  <a:schemeClr val="tx1"/>
                </a:solidFill>
                <a:latin typeface="Arial Black" pitchFamily="34" charset="0"/>
              </a:rPr>
              <a:t>be optimized </a:t>
            </a:r>
            <a:r>
              <a:rPr lang="en-US" altLang="ja-JP" sz="2400" dirty="0">
                <a:solidFill>
                  <a:schemeClr val="tx1"/>
                </a:solidFill>
                <a:latin typeface="Arial Black" pitchFamily="34" charset="0"/>
              </a:rPr>
              <a:t>considering dose </a:t>
            </a:r>
            <a:r>
              <a:rPr lang="en-US" altLang="ja-JP" sz="2400" dirty="0" smtClean="0">
                <a:solidFill>
                  <a:schemeClr val="tx1"/>
                </a:solidFill>
                <a:latin typeface="Arial Black" pitchFamily="34" charset="0"/>
              </a:rPr>
              <a:t>in </a:t>
            </a:r>
            <a:r>
              <a:rPr lang="en-US" altLang="ja-JP" sz="2400" dirty="0">
                <a:solidFill>
                  <a:schemeClr val="tx1"/>
                </a:solidFill>
                <a:latin typeface="Arial Black" pitchFamily="34" charset="0"/>
              </a:rPr>
              <a:t>relation to age, skill, work place, etc.</a:t>
            </a:r>
            <a:endParaRPr lang="ja-JP" altLang="ja-JP" sz="2400" dirty="0">
              <a:solidFill>
                <a:schemeClr val="tx1"/>
              </a:solidFill>
              <a:latin typeface="Arial Black" pitchFamily="34" charset="0"/>
            </a:endParaRPr>
          </a:p>
        </p:txBody>
      </p:sp>
      <p:sp>
        <p:nvSpPr>
          <p:cNvPr id="16" name="正方形/長方形 15"/>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17</a:t>
            </a:r>
            <a:endParaRPr kumimoji="1" lang="ja-JP" altLang="en-US" sz="105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2249798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4" name="テキスト ボックス 4"/>
          <p:cNvSpPr txBox="1">
            <a:spLocks noChangeArrowheads="1"/>
          </p:cNvSpPr>
          <p:nvPr/>
        </p:nvSpPr>
        <p:spPr bwMode="auto">
          <a:xfrm>
            <a:off x="467543" y="4554"/>
            <a:ext cx="44644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Proposal For National Project</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 y="6597352"/>
            <a:ext cx="8820917"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35496" y="6577607"/>
            <a:ext cx="3096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Integrated Project Management</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9" name="テキスト ボックス 8"/>
          <p:cNvSpPr txBox="1"/>
          <p:nvPr/>
        </p:nvSpPr>
        <p:spPr>
          <a:xfrm>
            <a:off x="8748464" y="6597352"/>
            <a:ext cx="354584" cy="253916"/>
          </a:xfrm>
          <a:prstGeom prst="rect">
            <a:avLst/>
          </a:prstGeom>
          <a:noFill/>
        </p:spPr>
        <p:txBody>
          <a:bodyPr wrap="none" rtlCol="0">
            <a:spAutoFit/>
          </a:bodyPr>
          <a:lstStyle/>
          <a:p>
            <a:r>
              <a:rPr kumimoji="1" lang="en-US" altLang="ja-JP" sz="1050" b="1" i="1" dirty="0" smtClean="0">
                <a:solidFill>
                  <a:schemeClr val="bg1"/>
                </a:solidFill>
                <a:latin typeface="HGP創英角ｺﾞｼｯｸUB" pitchFamily="50" charset="-128"/>
                <a:ea typeface="HGP創英角ｺﾞｼｯｸUB" pitchFamily="50" charset="-128"/>
              </a:rPr>
              <a:t>20</a:t>
            </a:r>
            <a:endParaRPr kumimoji="1" lang="ja-JP" altLang="en-US" sz="1050" b="1" i="1" dirty="0">
              <a:solidFill>
                <a:schemeClr val="bg1"/>
              </a:solidFill>
              <a:latin typeface="HGP創英角ｺﾞｼｯｸUB" pitchFamily="50" charset="-128"/>
              <a:ea typeface="HGP創英角ｺﾞｼｯｸUB" pitchFamily="50" charset="-128"/>
            </a:endParaRPr>
          </a:p>
        </p:txBody>
      </p:sp>
      <p:sp>
        <p:nvSpPr>
          <p:cNvPr id="11" name="正方形/長方形 10"/>
          <p:cNvSpPr/>
          <p:nvPr/>
        </p:nvSpPr>
        <p:spPr>
          <a:xfrm>
            <a:off x="269777" y="692696"/>
            <a:ext cx="8655980" cy="954107"/>
          </a:xfrm>
          <a:prstGeom prst="rect">
            <a:avLst/>
          </a:prstGeom>
        </p:spPr>
        <p:txBody>
          <a:bodyPr wrap="square">
            <a:spAutoFit/>
          </a:bodyPr>
          <a:lstStyle/>
          <a:p>
            <a:pPr marL="355600" lvl="0" indent="-355600">
              <a:buFont typeface="+mj-lt"/>
              <a:buAutoNum type="arabicPeriod" startAt="4"/>
            </a:pPr>
            <a:r>
              <a:rPr lang="en-US" altLang="ja-JP" sz="2800" dirty="0" smtClean="0">
                <a:latin typeface="Impact" pitchFamily="34" charset="0"/>
              </a:rPr>
              <a:t>Inspection </a:t>
            </a:r>
            <a:r>
              <a:rPr lang="en-US" altLang="ja-JP" sz="2800" dirty="0">
                <a:latin typeface="Impact" pitchFamily="34" charset="0"/>
              </a:rPr>
              <a:t>Team consisting of international members </a:t>
            </a:r>
            <a:r>
              <a:rPr lang="en-US" altLang="ja-JP" sz="2800" dirty="0" smtClean="0">
                <a:latin typeface="Impact" pitchFamily="34" charset="0"/>
              </a:rPr>
              <a:t>shall </a:t>
            </a:r>
            <a:r>
              <a:rPr lang="en-US" altLang="ja-JP" sz="2800" dirty="0">
                <a:latin typeface="Impact" pitchFamily="34" charset="0"/>
              </a:rPr>
              <a:t>be </a:t>
            </a:r>
            <a:r>
              <a:rPr lang="en-US" altLang="ja-JP" sz="2800" dirty="0" smtClean="0">
                <a:latin typeface="Impact" pitchFamily="34" charset="0"/>
              </a:rPr>
              <a:t>formed</a:t>
            </a:r>
            <a:endParaRPr lang="ja-JP" altLang="ja-JP" sz="2800" dirty="0">
              <a:latin typeface="Impact" pitchFamily="34" charset="0"/>
            </a:endParaRPr>
          </a:p>
        </p:txBody>
      </p:sp>
      <p:sp>
        <p:nvSpPr>
          <p:cNvPr id="13" name="正方形/長方形 12"/>
          <p:cNvSpPr/>
          <p:nvPr/>
        </p:nvSpPr>
        <p:spPr>
          <a:xfrm>
            <a:off x="269777" y="1772816"/>
            <a:ext cx="8676455" cy="151216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400" dirty="0">
                <a:solidFill>
                  <a:schemeClr val="tx1"/>
                </a:solidFill>
                <a:latin typeface="Arial Black" pitchFamily="34" charset="0"/>
              </a:rPr>
              <a:t>Independent Inspection Team shall be free to check safety, progress, etc. to minimize risk of accident and minimize the cost and </a:t>
            </a:r>
            <a:r>
              <a:rPr lang="en-US" altLang="ja-JP" sz="2400" dirty="0" smtClean="0">
                <a:solidFill>
                  <a:schemeClr val="tx1"/>
                </a:solidFill>
                <a:latin typeface="Arial Black" pitchFamily="34" charset="0"/>
              </a:rPr>
              <a:t>time</a:t>
            </a:r>
            <a:endParaRPr lang="ja-JP" altLang="ja-JP" sz="2400" dirty="0">
              <a:solidFill>
                <a:schemeClr val="tx1"/>
              </a:solidFill>
              <a:latin typeface="Arial Black" pitchFamily="34" charset="0"/>
            </a:endParaRPr>
          </a:p>
        </p:txBody>
      </p:sp>
      <p:sp>
        <p:nvSpPr>
          <p:cNvPr id="14" name="正方形/長方形 13"/>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17</a:t>
            </a:r>
            <a:endParaRPr kumimoji="1" lang="ja-JP" altLang="en-US" sz="105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2658517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4" name="テキスト ボックス 4"/>
          <p:cNvSpPr txBox="1">
            <a:spLocks noChangeArrowheads="1"/>
          </p:cNvSpPr>
          <p:nvPr/>
        </p:nvSpPr>
        <p:spPr bwMode="auto">
          <a:xfrm>
            <a:off x="467543" y="-27384"/>
            <a:ext cx="44644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Proposal For National Project</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 y="6577606"/>
            <a:ext cx="8748463" cy="28039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35496" y="6577607"/>
            <a:ext cx="3096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International Inspection Team</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5" name="正方形/長方形 4"/>
          <p:cNvSpPr/>
          <p:nvPr/>
        </p:nvSpPr>
        <p:spPr>
          <a:xfrm>
            <a:off x="251520" y="738570"/>
            <a:ext cx="8568952" cy="1631216"/>
          </a:xfrm>
          <a:prstGeom prst="rect">
            <a:avLst/>
          </a:prstGeom>
        </p:spPr>
        <p:txBody>
          <a:bodyPr wrap="square">
            <a:spAutoFit/>
          </a:bodyPr>
          <a:lstStyle/>
          <a:p>
            <a:r>
              <a:rPr lang="en-US" altLang="ja-JP" sz="3200" dirty="0" smtClean="0">
                <a:latin typeface="Impact" pitchFamily="34" charset="0"/>
              </a:rPr>
              <a:t>SVCF appeals you:</a:t>
            </a:r>
          </a:p>
          <a:p>
            <a:pPr marL="450850" indent="-450850"/>
            <a:r>
              <a:rPr lang="ja-JP" altLang="en-US" sz="3600" dirty="0">
                <a:latin typeface="Impact" pitchFamily="34" charset="0"/>
              </a:rPr>
              <a:t> </a:t>
            </a:r>
            <a:r>
              <a:rPr lang="ja-JP" altLang="en-US" sz="3600" dirty="0" smtClean="0">
                <a:latin typeface="Impact" pitchFamily="34" charset="0"/>
              </a:rPr>
              <a:t>     </a:t>
            </a:r>
            <a:r>
              <a:rPr lang="en-US" altLang="ja-JP" sz="3600" dirty="0" smtClean="0">
                <a:latin typeface="Impact" pitchFamily="34" charset="0"/>
              </a:rPr>
              <a:t>to speak up and to ask </a:t>
            </a:r>
            <a:r>
              <a:rPr lang="en-US" altLang="ja-JP" sz="3200" dirty="0" smtClean="0">
                <a:latin typeface="Impact" pitchFamily="34" charset="0"/>
              </a:rPr>
              <a:t>your </a:t>
            </a:r>
            <a:r>
              <a:rPr lang="en-US" altLang="ja-JP" sz="3200" dirty="0">
                <a:latin typeface="Impact" pitchFamily="34" charset="0"/>
              </a:rPr>
              <a:t>Government to </a:t>
            </a:r>
            <a:r>
              <a:rPr lang="en-US" altLang="ja-JP" sz="3200" dirty="0" smtClean="0">
                <a:latin typeface="Impact" pitchFamily="34" charset="0"/>
              </a:rPr>
              <a:t>request Japan Government that:</a:t>
            </a:r>
            <a:endParaRPr lang="ja-JP" altLang="ja-JP" sz="3200" dirty="0">
              <a:latin typeface="Impact" pitchFamily="34" charset="0"/>
            </a:endParaRPr>
          </a:p>
        </p:txBody>
      </p:sp>
      <p:sp>
        <p:nvSpPr>
          <p:cNvPr id="11" name="正方形/長方形 10"/>
          <p:cNvSpPr/>
          <p:nvPr/>
        </p:nvSpPr>
        <p:spPr>
          <a:xfrm>
            <a:off x="8748464" y="6577606"/>
            <a:ext cx="395536" cy="28039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i="1" dirty="0" smtClean="0">
                <a:latin typeface="Arial Black" pitchFamily="34" charset="0"/>
                <a:ea typeface="HGP創英角ｺﾞｼｯｸUB" pitchFamily="50" charset="-128"/>
              </a:rPr>
              <a:t>18</a:t>
            </a:r>
            <a:endParaRPr kumimoji="1" lang="ja-JP" altLang="en-US" sz="1050" b="1" i="1" dirty="0">
              <a:latin typeface="Arial Black" pitchFamily="34" charset="0"/>
              <a:ea typeface="HGP創英角ｺﾞｼｯｸUB" pitchFamily="50" charset="-128"/>
            </a:endParaRPr>
          </a:p>
        </p:txBody>
      </p:sp>
      <p:sp>
        <p:nvSpPr>
          <p:cNvPr id="4" name="テキスト ボックス 3"/>
          <p:cNvSpPr txBox="1"/>
          <p:nvPr/>
        </p:nvSpPr>
        <p:spPr>
          <a:xfrm>
            <a:off x="135367" y="2468789"/>
            <a:ext cx="8640960" cy="3739485"/>
          </a:xfrm>
          <a:prstGeom prst="rect">
            <a:avLst/>
          </a:prstGeom>
          <a:noFill/>
        </p:spPr>
        <p:txBody>
          <a:bodyPr wrap="square" rtlCol="0">
            <a:spAutoFit/>
          </a:bodyPr>
          <a:lstStyle/>
          <a:p>
            <a:pPr marL="342900" lvl="0" indent="-342900">
              <a:spcAft>
                <a:spcPts val="1800"/>
              </a:spcAft>
              <a:buFont typeface="+mj-lt"/>
              <a:buAutoNum type="arabicPeriod"/>
            </a:pPr>
            <a:r>
              <a:rPr lang="en-US" altLang="ja-JP" sz="2400" dirty="0">
                <a:latin typeface="Arial Black" pitchFamily="34" charset="0"/>
              </a:rPr>
              <a:t>Form a National </a:t>
            </a:r>
            <a:r>
              <a:rPr lang="en-US" altLang="ja-JP" sz="2400" dirty="0" smtClean="0">
                <a:latin typeface="Arial Black" pitchFamily="34" charset="0"/>
              </a:rPr>
              <a:t>Project Team </a:t>
            </a:r>
            <a:r>
              <a:rPr lang="en-US" altLang="ja-JP" sz="2400" dirty="0">
                <a:latin typeface="Arial Black" pitchFamily="34" charset="0"/>
              </a:rPr>
              <a:t>for </a:t>
            </a:r>
            <a:r>
              <a:rPr lang="en-US" altLang="ja-JP" sz="2400" dirty="0" smtClean="0">
                <a:latin typeface="Arial Black" pitchFamily="34" charset="0"/>
              </a:rPr>
              <a:t>Containment and Cleanup </a:t>
            </a:r>
            <a:r>
              <a:rPr lang="en-US" altLang="ja-JP" sz="2400" dirty="0">
                <a:latin typeface="Arial Black" pitchFamily="34" charset="0"/>
              </a:rPr>
              <a:t>of </a:t>
            </a:r>
            <a:r>
              <a:rPr lang="en-US" altLang="ja-JP" sz="2400" dirty="0" smtClean="0">
                <a:latin typeface="Arial Black" pitchFamily="34" charset="0"/>
              </a:rPr>
              <a:t>Fukushima Daiichi, which is independent from TEPCO</a:t>
            </a:r>
            <a:endParaRPr lang="ja-JP" altLang="ja-JP" sz="2400" dirty="0">
              <a:latin typeface="Arial Black" pitchFamily="34" charset="0"/>
            </a:endParaRPr>
          </a:p>
          <a:p>
            <a:pPr marL="342900" lvl="0" indent="-342900">
              <a:spcAft>
                <a:spcPts val="1800"/>
              </a:spcAft>
              <a:buFont typeface="+mj-lt"/>
              <a:buAutoNum type="arabicPeriod" startAt="2"/>
            </a:pPr>
            <a:r>
              <a:rPr lang="en-US" altLang="ja-JP" sz="2400" dirty="0" smtClean="0">
                <a:latin typeface="Arial Black" pitchFamily="34" charset="0"/>
              </a:rPr>
              <a:t>Utilize </a:t>
            </a:r>
            <a:r>
              <a:rPr lang="en-US" altLang="ja-JP" sz="2400" dirty="0">
                <a:latin typeface="Arial Black" pitchFamily="34" charset="0"/>
              </a:rPr>
              <a:t>all </a:t>
            </a:r>
            <a:r>
              <a:rPr lang="en-US" altLang="ja-JP" sz="2400" dirty="0" smtClean="0">
                <a:latin typeface="Arial Black" pitchFamily="34" charset="0"/>
              </a:rPr>
              <a:t>of </a:t>
            </a:r>
            <a:r>
              <a:rPr lang="en-US" altLang="ja-JP" sz="2400" dirty="0">
                <a:latin typeface="Arial Black" pitchFamily="34" charset="0"/>
              </a:rPr>
              <a:t>the assets in the </a:t>
            </a:r>
            <a:r>
              <a:rPr lang="en-US" altLang="ja-JP" sz="2400" dirty="0" smtClean="0">
                <a:latin typeface="Arial Black" pitchFamily="34" charset="0"/>
              </a:rPr>
              <a:t>world</a:t>
            </a:r>
            <a:endParaRPr lang="ja-JP" altLang="ja-JP" sz="2400" dirty="0">
              <a:latin typeface="Arial Black" pitchFamily="34" charset="0"/>
            </a:endParaRPr>
          </a:p>
          <a:p>
            <a:pPr marL="342900" indent="-342900">
              <a:spcAft>
                <a:spcPts val="1800"/>
              </a:spcAft>
              <a:buFont typeface="+mj-lt"/>
              <a:buAutoNum type="arabicPeriod" startAt="3"/>
            </a:pPr>
            <a:r>
              <a:rPr lang="en-US" altLang="ja-JP" sz="2400" dirty="0" smtClean="0">
                <a:latin typeface="Arial Black" pitchFamily="34" charset="0"/>
              </a:rPr>
              <a:t>Integrated Project </a:t>
            </a:r>
            <a:r>
              <a:rPr lang="en-US" altLang="ja-JP" sz="2400" dirty="0">
                <a:latin typeface="Arial Black" pitchFamily="34" charset="0"/>
              </a:rPr>
              <a:t>Management shall be the key </a:t>
            </a:r>
            <a:r>
              <a:rPr lang="en-US" altLang="ja-JP" sz="2400" dirty="0" smtClean="0">
                <a:latin typeface="Arial Black" pitchFamily="34" charset="0"/>
              </a:rPr>
              <a:t>replacing </a:t>
            </a:r>
            <a:r>
              <a:rPr lang="en-US" altLang="ja-JP" sz="2400" dirty="0">
                <a:latin typeface="Arial Black" pitchFamily="34" charset="0"/>
              </a:rPr>
              <a:t>traditional </a:t>
            </a:r>
            <a:r>
              <a:rPr lang="en-US" altLang="ja-JP" sz="2400" dirty="0" smtClean="0">
                <a:latin typeface="Arial Black" pitchFamily="34" charset="0"/>
              </a:rPr>
              <a:t>multi-layered sub-contract structure</a:t>
            </a:r>
          </a:p>
          <a:p>
            <a:pPr marL="342900" indent="-342900">
              <a:spcAft>
                <a:spcPts val="600"/>
              </a:spcAft>
              <a:buFont typeface="+mj-lt"/>
              <a:buAutoNum type="arabicPeriod" startAt="4"/>
            </a:pPr>
            <a:r>
              <a:rPr lang="en-US" altLang="ja-JP" sz="2400" dirty="0">
                <a:latin typeface="Arial Black" pitchFamily="34" charset="0"/>
              </a:rPr>
              <a:t>International Inspection Team </a:t>
            </a:r>
            <a:r>
              <a:rPr lang="en-US" altLang="ja-JP" sz="2400" dirty="0" smtClean="0">
                <a:latin typeface="Arial Black" pitchFamily="34" charset="0"/>
              </a:rPr>
              <a:t>be established</a:t>
            </a:r>
            <a:endParaRPr kumimoji="1" lang="ja-JP" altLang="en-US" sz="2400" dirty="0">
              <a:latin typeface="Arial Black" pitchFamily="34" charset="0"/>
            </a:endParaRPr>
          </a:p>
        </p:txBody>
      </p:sp>
    </p:spTree>
    <p:extLst>
      <p:ext uri="{BB962C8B-B14F-4D97-AF65-F5344CB8AC3E}">
        <p14:creationId xmlns:p14="http://schemas.microsoft.com/office/powerpoint/2010/main" val="3314606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8"/>
            <a:ext cx="9144000" cy="6864476"/>
          </a:xfrm>
          <a:prstGeom prst="rect">
            <a:avLst/>
          </a:prstGeom>
        </p:spPr>
      </p:pic>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i="1" dirty="0" smtClean="0">
                <a:latin typeface="Arial Black" pitchFamily="34" charset="0"/>
                <a:ea typeface="HGP創英角ｺﾞｼｯｸUB" pitchFamily="50" charset="-128"/>
              </a:rPr>
              <a:t>1</a:t>
            </a:r>
            <a:endParaRPr kumimoji="1" lang="ja-JP" altLang="en-US" sz="1100" b="1" i="1" dirty="0">
              <a:latin typeface="Arial Black" pitchFamily="34" charset="0"/>
              <a:ea typeface="HGP創英角ｺﾞｼｯｸUB" pitchFamily="50" charset="-128"/>
            </a:endParaRPr>
          </a:p>
        </p:txBody>
      </p:sp>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108520" y="6577607"/>
            <a:ext cx="388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Building of Unit 4 at Fukushima Daiichi</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1" name="テキスト ボックス 10"/>
          <p:cNvSpPr txBox="1"/>
          <p:nvPr/>
        </p:nvSpPr>
        <p:spPr>
          <a:xfrm>
            <a:off x="8063153" y="6263734"/>
            <a:ext cx="978153"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Quote TEPCO</a:t>
            </a:r>
            <a:endParaRPr kumimoji="1" lang="ja-JP" altLang="en-US" sz="105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3" name="テキスト ボックス 4"/>
          <p:cNvSpPr txBox="1">
            <a:spLocks noChangeArrowheads="1"/>
          </p:cNvSpPr>
          <p:nvPr/>
        </p:nvSpPr>
        <p:spPr bwMode="auto">
          <a:xfrm>
            <a:off x="467543" y="20289"/>
            <a:ext cx="3942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Facts at Fukushima Daiichi</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5" name="テキスト ボックス 4"/>
          <p:cNvSpPr txBox="1"/>
          <p:nvPr/>
        </p:nvSpPr>
        <p:spPr>
          <a:xfrm>
            <a:off x="8106306" y="548679"/>
            <a:ext cx="958917" cy="461665"/>
          </a:xfrm>
          <a:prstGeom prst="rect">
            <a:avLst/>
          </a:prstGeom>
          <a:noFill/>
        </p:spPr>
        <p:txBody>
          <a:bodyPr wrap="none" rtlCol="0">
            <a:spAutoFit/>
          </a:bodyPr>
          <a:lstStyle/>
          <a:p>
            <a:r>
              <a:rPr kumimoji="1" lang="en-US" altLang="ja-JP" sz="2400" dirty="0" smtClean="0">
                <a:latin typeface="Impact" pitchFamily="34" charset="0"/>
              </a:rPr>
              <a:t>UNIT 4</a:t>
            </a:r>
            <a:endParaRPr kumimoji="1" lang="ja-JP" altLang="en-US" sz="2400" dirty="0">
              <a:latin typeface="Impact" pitchFamily="34" charset="0"/>
            </a:endParaRPr>
          </a:p>
        </p:txBody>
      </p:sp>
    </p:spTree>
    <p:extLst>
      <p:ext uri="{BB962C8B-B14F-4D97-AF65-F5344CB8AC3E}">
        <p14:creationId xmlns:p14="http://schemas.microsoft.com/office/powerpoint/2010/main" val="172866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7384"/>
            <a:ext cx="9140285" cy="6855214"/>
          </a:xfrm>
          <a:prstGeom prst="rect">
            <a:avLst/>
          </a:prstGeom>
        </p:spPr>
      </p:pic>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004306" y="6309320"/>
            <a:ext cx="978153"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Quote TEPCO</a:t>
            </a:r>
            <a:endParaRPr kumimoji="1" lang="ja-JP" altLang="en-US" sz="105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4" name="テキスト ボックス 4"/>
          <p:cNvSpPr txBox="1">
            <a:spLocks noChangeArrowheads="1"/>
          </p:cNvSpPr>
          <p:nvPr/>
        </p:nvSpPr>
        <p:spPr bwMode="auto">
          <a:xfrm>
            <a:off x="467543" y="20289"/>
            <a:ext cx="3942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Facts at Fukushima Daiichi</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5" name="テキスト ボックス 4"/>
          <p:cNvSpPr txBox="1">
            <a:spLocks noChangeArrowheads="1"/>
          </p:cNvSpPr>
          <p:nvPr/>
        </p:nvSpPr>
        <p:spPr bwMode="auto">
          <a:xfrm>
            <a:off x="-108520" y="6577607"/>
            <a:ext cx="388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Building of Unit 3 at Fukushima Daiichi</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1" name="正方形/長方形 10"/>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i="1" dirty="0" smtClean="0">
                <a:latin typeface="Arial Black" pitchFamily="34" charset="0"/>
                <a:ea typeface="HGP創英角ｺﾞｼｯｸUB" pitchFamily="50" charset="-128"/>
              </a:rPr>
              <a:t>2</a:t>
            </a:r>
            <a:endParaRPr kumimoji="1" lang="ja-JP" altLang="en-US" sz="1100" b="1" i="1" dirty="0">
              <a:latin typeface="Arial Black" pitchFamily="34" charset="0"/>
              <a:ea typeface="HGP創英角ｺﾞｼｯｸUB" pitchFamily="50" charset="-128"/>
            </a:endParaRPr>
          </a:p>
        </p:txBody>
      </p:sp>
      <p:sp>
        <p:nvSpPr>
          <p:cNvPr id="12" name="テキスト ボックス 11"/>
          <p:cNvSpPr txBox="1"/>
          <p:nvPr/>
        </p:nvSpPr>
        <p:spPr>
          <a:xfrm>
            <a:off x="8106306" y="548679"/>
            <a:ext cx="968535" cy="461665"/>
          </a:xfrm>
          <a:prstGeom prst="rect">
            <a:avLst/>
          </a:prstGeom>
          <a:noFill/>
        </p:spPr>
        <p:txBody>
          <a:bodyPr wrap="none" rtlCol="0">
            <a:spAutoFit/>
          </a:bodyPr>
          <a:lstStyle/>
          <a:p>
            <a:r>
              <a:rPr kumimoji="1" lang="en-US" altLang="ja-JP" sz="2400" dirty="0" smtClean="0">
                <a:latin typeface="Impact" pitchFamily="34" charset="0"/>
              </a:rPr>
              <a:t>UNIT 3</a:t>
            </a:r>
            <a:endParaRPr kumimoji="1" lang="ja-JP" altLang="en-US" sz="2400" dirty="0">
              <a:latin typeface="Impact" pitchFamily="34" charset="0"/>
            </a:endParaRPr>
          </a:p>
        </p:txBody>
      </p:sp>
    </p:spTree>
    <p:extLst>
      <p:ext uri="{BB962C8B-B14F-4D97-AF65-F5344CB8AC3E}">
        <p14:creationId xmlns:p14="http://schemas.microsoft.com/office/powerpoint/2010/main" val="2371999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ac\Desktop\山田資料\仮設防潮堤110701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 y="1"/>
            <a:ext cx="9139473" cy="685460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063153" y="6263734"/>
            <a:ext cx="978153"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Quote TEPCO</a:t>
            </a:r>
            <a:endParaRPr kumimoji="1" lang="ja-JP" altLang="en-US" sz="105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4" name="テキスト ボックス 4"/>
          <p:cNvSpPr txBox="1">
            <a:spLocks noChangeArrowheads="1"/>
          </p:cNvSpPr>
          <p:nvPr/>
        </p:nvSpPr>
        <p:spPr bwMode="auto">
          <a:xfrm>
            <a:off x="467543" y="4554"/>
            <a:ext cx="3942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Facts at Fukushima Daiichi</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5" name="テキスト ボックス 4"/>
          <p:cNvSpPr txBox="1">
            <a:spLocks noChangeArrowheads="1"/>
          </p:cNvSpPr>
          <p:nvPr/>
        </p:nvSpPr>
        <p:spPr bwMode="auto">
          <a:xfrm>
            <a:off x="-108520" y="6577607"/>
            <a:ext cx="388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Temporary Seawall at Fukushima Daiichi</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2" name="正方形/長方形 11"/>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i="1" dirty="0" smtClean="0">
                <a:latin typeface="Arial Black" pitchFamily="34" charset="0"/>
                <a:ea typeface="HGP創英角ｺﾞｼｯｸUB" pitchFamily="50" charset="-128"/>
              </a:rPr>
              <a:t>3</a:t>
            </a:r>
            <a:endParaRPr kumimoji="1" lang="ja-JP" altLang="en-US" sz="110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4238164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tac\Desktop\山田資料\漏水120129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867" y="307371"/>
            <a:ext cx="4679132" cy="628998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44987" y="1054044"/>
            <a:ext cx="5939627" cy="444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89183"/>
            <a:ext cx="4449653" cy="34384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a:stCxn id="10244" idx="0"/>
          </p:cNvCxnSpPr>
          <p:nvPr/>
        </p:nvCxnSpPr>
        <p:spPr>
          <a:xfrm>
            <a:off x="0" y="3278870"/>
            <a:ext cx="4449653" cy="1031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4"/>
          <p:cNvSpPr txBox="1">
            <a:spLocks noChangeArrowheads="1"/>
          </p:cNvSpPr>
          <p:nvPr/>
        </p:nvSpPr>
        <p:spPr bwMode="auto">
          <a:xfrm>
            <a:off x="467543" y="4554"/>
            <a:ext cx="3942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Facts at Fukushima Daiichi</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cxnSp>
        <p:nvCxnSpPr>
          <p:cNvPr id="14" name="直線コネクタ 13"/>
          <p:cNvCxnSpPr/>
          <p:nvPr/>
        </p:nvCxnSpPr>
        <p:spPr>
          <a:xfrm flipH="1">
            <a:off x="4449652" y="395834"/>
            <a:ext cx="5158" cy="620152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 y="6597352"/>
            <a:ext cx="8748463" cy="288032"/>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35495" y="6577607"/>
            <a:ext cx="45365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Hoses for Contaminated Cooling Water</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3" name="テキスト ボックス 12"/>
          <p:cNvSpPr txBox="1"/>
          <p:nvPr/>
        </p:nvSpPr>
        <p:spPr>
          <a:xfrm>
            <a:off x="8063153" y="6263734"/>
            <a:ext cx="978153"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Quote TEPCO</a:t>
            </a:r>
            <a:endParaRPr kumimoji="1" lang="ja-JP" altLang="en-US" sz="105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6" name="正方形/長方形 15"/>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i="1" dirty="0" smtClean="0">
                <a:latin typeface="Arial Black" pitchFamily="34" charset="0"/>
                <a:ea typeface="HGP創英角ｺﾞｼｯｸUB" pitchFamily="50" charset="-128"/>
              </a:rPr>
              <a:t>4</a:t>
            </a:r>
            <a:endParaRPr kumimoji="1" lang="ja-JP" altLang="en-US" sz="110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300002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4" name="Picture 2" descr="C:\Users\tac\Desktop\水処理フロー1201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12" r="1429"/>
          <a:stretch/>
        </p:blipFill>
        <p:spPr bwMode="auto">
          <a:xfrm>
            <a:off x="179512" y="476672"/>
            <a:ext cx="8838726" cy="600597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4"/>
          <p:cNvSpPr txBox="1">
            <a:spLocks noChangeArrowheads="1"/>
          </p:cNvSpPr>
          <p:nvPr/>
        </p:nvSpPr>
        <p:spPr bwMode="auto">
          <a:xfrm>
            <a:off x="467543" y="4554"/>
            <a:ext cx="3942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Facts at Fukushima Daiichi</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1" name="テキスト ボックス 4"/>
          <p:cNvSpPr txBox="1">
            <a:spLocks noChangeArrowheads="1"/>
          </p:cNvSpPr>
          <p:nvPr/>
        </p:nvSpPr>
        <p:spPr bwMode="auto">
          <a:xfrm>
            <a:off x="-108520" y="6577607"/>
            <a:ext cx="4104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Route of Cooling Water Hoses and Leakages</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4" name="正方形/長方形 3"/>
          <p:cNvSpPr/>
          <p:nvPr/>
        </p:nvSpPr>
        <p:spPr>
          <a:xfrm>
            <a:off x="1115616" y="476672"/>
            <a:ext cx="7848872"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168951" y="519371"/>
            <a:ext cx="867545"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Quote TEPCO</a:t>
            </a:r>
            <a:endParaRPr kumimoji="1" lang="ja-JP" altLang="en-US" sz="1050" dirty="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3" name="正方形/長方形 12"/>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i="1" dirty="0" smtClean="0">
                <a:latin typeface="Arial Black" pitchFamily="34" charset="0"/>
                <a:ea typeface="HGP創英角ｺﾞｼｯｸUB" pitchFamily="50" charset="-128"/>
              </a:rPr>
              <a:t>5</a:t>
            </a:r>
            <a:endParaRPr kumimoji="1" lang="ja-JP" altLang="en-US" sz="110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1784984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31" y="389622"/>
            <a:ext cx="6064794" cy="6187986"/>
          </a:xfrm>
          <a:prstGeom prst="rect">
            <a:avLst/>
          </a:prstGeom>
        </p:spPr>
      </p:pic>
      <p:sp>
        <p:nvSpPr>
          <p:cNvPr id="3" name="正方形/長方形 2"/>
          <p:cNvSpPr/>
          <p:nvPr/>
        </p:nvSpPr>
        <p:spPr>
          <a:xfrm>
            <a:off x="539552" y="1040"/>
            <a:ext cx="8604447" cy="388581"/>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7504" y="3717032"/>
            <a:ext cx="1590500" cy="461665"/>
          </a:xfrm>
          <a:prstGeom prst="rect">
            <a:avLst/>
          </a:prstGeom>
          <a:solidFill>
            <a:schemeClr val="bg2"/>
          </a:solidFill>
          <a:effectLst>
            <a:outerShdw blurRad="50800" dist="38100" dir="2700000" algn="tl" rotWithShape="0">
              <a:prstClr val="black">
                <a:alpha val="40000"/>
              </a:prstClr>
            </a:outerShdw>
          </a:effectLst>
        </p:spPr>
        <p:txBody>
          <a:bodyPr wrap="none" rtlCol="0">
            <a:spAutoFit/>
          </a:bodyPr>
          <a:lstStyle/>
          <a:p>
            <a:r>
              <a:rPr kumimoji="1" lang="en-US" altLang="ja-JP" sz="2400" dirty="0" smtClean="0">
                <a:solidFill>
                  <a:schemeClr val="tx2"/>
                </a:solidFill>
                <a:latin typeface="Impact" pitchFamily="34" charset="0"/>
                <a:ea typeface="HGP創英角ｺﾞｼｯｸUB" pitchFamily="50" charset="-128"/>
              </a:rPr>
              <a:t>Fuel Debris</a:t>
            </a:r>
            <a:endParaRPr kumimoji="1" lang="ja-JP" altLang="en-US" sz="2400" dirty="0">
              <a:solidFill>
                <a:schemeClr val="tx2"/>
              </a:solidFill>
              <a:latin typeface="Impact" pitchFamily="34" charset="0"/>
              <a:ea typeface="HGP創英角ｺﾞｼｯｸUB" pitchFamily="50" charset="-128"/>
            </a:endParaRPr>
          </a:p>
        </p:txBody>
      </p:sp>
      <p:cxnSp>
        <p:nvCxnSpPr>
          <p:cNvPr id="5" name="直線矢印コネクタ 4"/>
          <p:cNvCxnSpPr>
            <a:stCxn id="14" idx="3"/>
          </p:cNvCxnSpPr>
          <p:nvPr/>
        </p:nvCxnSpPr>
        <p:spPr>
          <a:xfrm flipV="1">
            <a:off x="1698004" y="3947864"/>
            <a:ext cx="1794260" cy="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4" idx="3"/>
          </p:cNvCxnSpPr>
          <p:nvPr/>
        </p:nvCxnSpPr>
        <p:spPr>
          <a:xfrm>
            <a:off x="1698004" y="3947865"/>
            <a:ext cx="1577852" cy="120932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5" cstate="print"/>
          <a:srcRect/>
          <a:stretch>
            <a:fillRect/>
          </a:stretch>
        </p:blipFill>
        <p:spPr bwMode="auto">
          <a:xfrm>
            <a:off x="6451321" y="1484784"/>
            <a:ext cx="2580064" cy="3384376"/>
          </a:xfrm>
          <a:prstGeom prst="rect">
            <a:avLst/>
          </a:prstGeom>
          <a:noFill/>
          <a:ln w="6350">
            <a:solidFill>
              <a:schemeClr val="tx1"/>
            </a:solidFill>
            <a:miter lim="800000"/>
            <a:headEnd/>
            <a:tailEnd/>
          </a:ln>
          <a:effectLst/>
        </p:spPr>
      </p:pic>
      <p:sp>
        <p:nvSpPr>
          <p:cNvPr id="17" name="テキスト ボックス 16"/>
          <p:cNvSpPr txBox="1"/>
          <p:nvPr/>
        </p:nvSpPr>
        <p:spPr>
          <a:xfrm>
            <a:off x="5580112" y="6199420"/>
            <a:ext cx="867545"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Quote TEPCO</a:t>
            </a:r>
            <a:endParaRPr kumimoji="1" lang="ja-JP" altLang="en-US" sz="1050" dirty="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8" name="テキスト ボックス 4"/>
          <p:cNvSpPr txBox="1">
            <a:spLocks noChangeArrowheads="1"/>
          </p:cNvSpPr>
          <p:nvPr/>
        </p:nvSpPr>
        <p:spPr bwMode="auto">
          <a:xfrm>
            <a:off x="467543" y="4554"/>
            <a:ext cx="3942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Facts at Fukushima Daiichi</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9" name="テキスト ボックス 4"/>
          <p:cNvSpPr txBox="1">
            <a:spLocks noChangeArrowheads="1"/>
          </p:cNvSpPr>
          <p:nvPr/>
        </p:nvSpPr>
        <p:spPr bwMode="auto">
          <a:xfrm>
            <a:off x="-108520" y="6577607"/>
            <a:ext cx="388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Present Status of Fuel Debris (Estimated)</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20" name="正方形/長方形 19"/>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i="1" dirty="0" smtClean="0">
                <a:latin typeface="Arial Black" pitchFamily="34" charset="0"/>
                <a:ea typeface="HGP創英角ｺﾞｼｯｸUB" pitchFamily="50" charset="-128"/>
              </a:rPr>
              <a:t>6</a:t>
            </a:r>
            <a:endParaRPr kumimoji="1" lang="ja-JP" altLang="en-US" sz="1100" b="1" i="1" dirty="0">
              <a:latin typeface="Arial Black" pitchFamily="34" charset="0"/>
              <a:ea typeface="HGP創英角ｺﾞｼｯｸUB" pitchFamily="50" charset="-128"/>
            </a:endParaRPr>
          </a:p>
        </p:txBody>
      </p:sp>
      <p:sp>
        <p:nvSpPr>
          <p:cNvPr id="21" name="テキスト ボックス 20"/>
          <p:cNvSpPr txBox="1"/>
          <p:nvPr/>
        </p:nvSpPr>
        <p:spPr>
          <a:xfrm>
            <a:off x="6588224" y="4437112"/>
            <a:ext cx="766557"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Quote EPRI</a:t>
            </a:r>
            <a:endParaRPr kumimoji="1" lang="ja-JP" altLang="en-US" sz="1050" dirty="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Tree>
    <p:extLst>
      <p:ext uri="{BB962C8B-B14F-4D97-AF65-F5344CB8AC3E}">
        <p14:creationId xmlns:p14="http://schemas.microsoft.com/office/powerpoint/2010/main" val="1003003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15700" t="2745" r="11882" b="2167"/>
          <a:stretch/>
        </p:blipFill>
        <p:spPr>
          <a:xfrm>
            <a:off x="2649922" y="548680"/>
            <a:ext cx="5018422" cy="5965294"/>
          </a:xfrm>
          <a:prstGeom prst="rect">
            <a:avLst/>
          </a:prstGeom>
        </p:spPr>
      </p:pic>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HGP創英角ｺﾞｼｯｸUB" pitchFamily="50" charset="-128"/>
              <a:ea typeface="HGP創英角ｺﾞｼｯｸUB" pitchFamily="50" charset="-128"/>
            </a:endParaRPr>
          </a:p>
        </p:txBody>
      </p:sp>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0" y="6577607"/>
            <a:ext cx="3096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Spent Fuel Removal</a:t>
            </a:r>
            <a:endPar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4" name="テキスト ボックス 3"/>
          <p:cNvSpPr txBox="1"/>
          <p:nvPr/>
        </p:nvSpPr>
        <p:spPr>
          <a:xfrm>
            <a:off x="305202" y="3847090"/>
            <a:ext cx="2786383" cy="461665"/>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r>
              <a:rPr kumimoji="1" lang="en-US" altLang="ja-JP" sz="2400" dirty="0" smtClean="0">
                <a:solidFill>
                  <a:schemeClr val="tx2"/>
                </a:solidFill>
                <a:latin typeface="Impact" pitchFamily="34" charset="0"/>
                <a:ea typeface="HGP創英角ｺﾞｼｯｸUB" pitchFamily="50" charset="-128"/>
              </a:rPr>
              <a:t>Spent Fuel Removal</a:t>
            </a:r>
            <a:endParaRPr kumimoji="1" lang="ja-JP" altLang="en-US" sz="2400" dirty="0">
              <a:solidFill>
                <a:schemeClr val="tx2"/>
              </a:solidFill>
              <a:latin typeface="Impact" pitchFamily="34" charset="0"/>
              <a:ea typeface="HGP創英角ｺﾞｼｯｸUB" pitchFamily="50" charset="-128"/>
            </a:endParaRPr>
          </a:p>
        </p:txBody>
      </p:sp>
      <p:sp>
        <p:nvSpPr>
          <p:cNvPr id="14" name="テキスト ボックス 13"/>
          <p:cNvSpPr txBox="1"/>
          <p:nvPr/>
        </p:nvSpPr>
        <p:spPr>
          <a:xfrm>
            <a:off x="8063153" y="6263734"/>
            <a:ext cx="867545"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Quote TEPCO</a:t>
            </a:r>
            <a:endParaRPr kumimoji="1" lang="ja-JP" altLang="en-US" sz="1050" dirty="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5" name="テキスト ボックス 4"/>
          <p:cNvSpPr txBox="1">
            <a:spLocks noChangeArrowheads="1"/>
          </p:cNvSpPr>
          <p:nvPr/>
        </p:nvSpPr>
        <p:spPr bwMode="auto">
          <a:xfrm>
            <a:off x="467543" y="20289"/>
            <a:ext cx="3942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Tasks at Fukushima Daiichi</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3" name="正方形/長方形 12"/>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i="1" dirty="0" smtClean="0">
                <a:latin typeface="Arial Black" pitchFamily="34" charset="0"/>
                <a:ea typeface="HGP創英角ｺﾞｼｯｸUB" pitchFamily="50" charset="-128"/>
              </a:rPr>
              <a:t>7</a:t>
            </a:r>
            <a:endParaRPr kumimoji="1" lang="ja-JP" altLang="en-US" sz="110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194673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7788"/>
            <a:ext cx="8604447" cy="403624"/>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39552" cy="39583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 y="6597352"/>
            <a:ext cx="8748463"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4"/>
          <p:cNvSpPr txBox="1">
            <a:spLocks noChangeArrowheads="1"/>
          </p:cNvSpPr>
          <p:nvPr/>
        </p:nvSpPr>
        <p:spPr bwMode="auto">
          <a:xfrm>
            <a:off x="35496" y="6577607"/>
            <a:ext cx="3096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Steps for Fuel Debris Removal</a:t>
            </a:r>
            <a:r>
              <a:rPr lang="ja-JP" altLang="en-US" sz="14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p>
        </p:txBody>
      </p:sp>
      <p:sp>
        <p:nvSpPr>
          <p:cNvPr id="13" name="テキスト ボックス 12"/>
          <p:cNvSpPr txBox="1"/>
          <p:nvPr/>
        </p:nvSpPr>
        <p:spPr>
          <a:xfrm>
            <a:off x="269777" y="5477506"/>
            <a:ext cx="3510136" cy="461665"/>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algn="ctr"/>
            <a:r>
              <a:rPr kumimoji="1" lang="en-US" altLang="ja-JP" sz="2400" dirty="0" smtClean="0">
                <a:solidFill>
                  <a:schemeClr val="tx2"/>
                </a:solidFill>
                <a:latin typeface="Impact" pitchFamily="34" charset="0"/>
                <a:ea typeface="HGP創英角ｺﾞｼｯｸUB" pitchFamily="50" charset="-128"/>
              </a:rPr>
              <a:t>Repair of PCV (lower)</a:t>
            </a:r>
            <a:endParaRPr kumimoji="1" lang="ja-JP" altLang="en-US" sz="2400" dirty="0">
              <a:solidFill>
                <a:schemeClr val="tx2"/>
              </a:solidFill>
              <a:latin typeface="Impact" pitchFamily="34" charset="0"/>
              <a:ea typeface="HGP創英角ｺﾞｼｯｸUB" pitchFamily="50" charset="-128"/>
            </a:endParaRPr>
          </a:p>
        </p:txBody>
      </p:sp>
      <p:sp>
        <p:nvSpPr>
          <p:cNvPr id="15" name="テキスト ボックス 14"/>
          <p:cNvSpPr txBox="1"/>
          <p:nvPr/>
        </p:nvSpPr>
        <p:spPr>
          <a:xfrm>
            <a:off x="5724128" y="5487615"/>
            <a:ext cx="3024336" cy="461665"/>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algn="ctr"/>
            <a:r>
              <a:rPr kumimoji="1" lang="en-US" altLang="ja-JP" sz="2400" dirty="0" smtClean="0">
                <a:solidFill>
                  <a:schemeClr val="tx2"/>
                </a:solidFill>
                <a:latin typeface="Impact" pitchFamily="34" charset="0"/>
                <a:ea typeface="HGP創英角ｺﾞｼｯｸUB" pitchFamily="50" charset="-128"/>
              </a:rPr>
              <a:t>Fuel Debris Removal</a:t>
            </a:r>
            <a:endParaRPr kumimoji="1" lang="ja-JP" altLang="en-US" sz="2400" dirty="0">
              <a:solidFill>
                <a:schemeClr val="tx2"/>
              </a:solidFill>
              <a:latin typeface="Impact" pitchFamily="34" charset="0"/>
              <a:ea typeface="HGP創英角ｺﾞｼｯｸUB" pitchFamily="50" charset="-128"/>
            </a:endParaRPr>
          </a:p>
        </p:txBody>
      </p:sp>
      <p:sp>
        <p:nvSpPr>
          <p:cNvPr id="17" name="テキスト ボックス 16"/>
          <p:cNvSpPr txBox="1"/>
          <p:nvPr/>
        </p:nvSpPr>
        <p:spPr>
          <a:xfrm>
            <a:off x="8822848" y="6597352"/>
            <a:ext cx="285656" cy="253916"/>
          </a:xfrm>
          <a:prstGeom prst="rect">
            <a:avLst/>
          </a:prstGeom>
          <a:noFill/>
        </p:spPr>
        <p:txBody>
          <a:bodyPr wrap="none" rtlCol="0">
            <a:spAutoFit/>
          </a:bodyPr>
          <a:lstStyle/>
          <a:p>
            <a:r>
              <a:rPr kumimoji="1" lang="ja-JP" altLang="en-US" sz="1050" b="1" i="1" dirty="0" smtClean="0">
                <a:solidFill>
                  <a:schemeClr val="bg1"/>
                </a:solidFill>
                <a:latin typeface="HGP創英角ｺﾞｼｯｸUB" pitchFamily="50" charset="-128"/>
                <a:ea typeface="HGP創英角ｺﾞｼｯｸUB" pitchFamily="50" charset="-128"/>
              </a:rPr>
              <a:t>９</a:t>
            </a:r>
            <a:endParaRPr kumimoji="1" lang="ja-JP" altLang="en-US" sz="1050" b="1" i="1" dirty="0">
              <a:solidFill>
                <a:schemeClr val="bg1"/>
              </a:solidFill>
              <a:latin typeface="HGP創英角ｺﾞｼｯｸUB" pitchFamily="50" charset="-128"/>
              <a:ea typeface="HGP創英角ｺﾞｼｯｸUB" pitchFamily="50" charset="-128"/>
            </a:endParaRPr>
          </a:p>
        </p:txBody>
      </p:sp>
      <p:sp>
        <p:nvSpPr>
          <p:cNvPr id="16" name="テキスト ボックス 15"/>
          <p:cNvSpPr txBox="1"/>
          <p:nvPr/>
        </p:nvSpPr>
        <p:spPr>
          <a:xfrm>
            <a:off x="8055967" y="6245421"/>
            <a:ext cx="867545" cy="253916"/>
          </a:xfrm>
          <a:prstGeom prst="rect">
            <a:avLst/>
          </a:prstGeom>
          <a:solidFill>
            <a:schemeClr val="tx1"/>
          </a:solidFill>
          <a:ln>
            <a:solidFill>
              <a:schemeClr val="tx1"/>
            </a:solidFill>
          </a:ln>
        </p:spPr>
        <p:txBody>
          <a:bodyPr wrap="none" rtlCol="0">
            <a:spAutoFit/>
          </a:bodyPr>
          <a:lstStyle/>
          <a:p>
            <a:r>
              <a:rPr kumimoji="1" lang="en-US" altLang="ja-JP" sz="105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Quote TEPCO</a:t>
            </a:r>
            <a:endParaRPr kumimoji="1" lang="ja-JP" altLang="en-US" sz="1050" dirty="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sp>
        <p:nvSpPr>
          <p:cNvPr id="19" name="テキスト ボックス 4"/>
          <p:cNvSpPr txBox="1">
            <a:spLocks noChangeArrowheads="1"/>
          </p:cNvSpPr>
          <p:nvPr/>
        </p:nvSpPr>
        <p:spPr bwMode="auto">
          <a:xfrm>
            <a:off x="467543" y="20289"/>
            <a:ext cx="3942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　</a:t>
            </a:r>
            <a:r>
              <a:rPr lang="en-US" altLang="ja-JP"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rPr>
              <a:t>Tasks at Fukushima Daiichi</a:t>
            </a:r>
            <a:endParaRPr lang="ja-JP" altLang="en-US" sz="2000" dirty="0" smtClean="0">
              <a:solidFill>
                <a:schemeClr val="bg1"/>
              </a:solidFill>
              <a:effectLst>
                <a:outerShdw blurRad="38100" dist="38100" dir="2700000" algn="tl">
                  <a:srgbClr val="000000">
                    <a:alpha val="43137"/>
                  </a:srgbClr>
                </a:outerShdw>
              </a:effectLst>
              <a:latin typeface="Impact" pitchFamily="34" charset="0"/>
              <a:ea typeface="HGP創英角ｺﾞｼｯｸUB" pitchFamily="50" charset="-128"/>
            </a:endParaRPr>
          </a:p>
        </p:txBody>
      </p:sp>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6486" t="8279" r="8065" b="5513"/>
          <a:stretch/>
        </p:blipFill>
        <p:spPr>
          <a:xfrm>
            <a:off x="59117" y="1524617"/>
            <a:ext cx="4297929" cy="3699880"/>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l="11025" t="3155" r="15918"/>
          <a:stretch/>
        </p:blipFill>
        <p:spPr>
          <a:xfrm>
            <a:off x="4644008" y="706604"/>
            <a:ext cx="4390112" cy="4562429"/>
          </a:xfrm>
          <a:prstGeom prst="rect">
            <a:avLst/>
          </a:prstGeom>
        </p:spPr>
      </p:pic>
      <p:sp>
        <p:nvSpPr>
          <p:cNvPr id="14" name="正方形/長方形 13"/>
          <p:cNvSpPr/>
          <p:nvPr/>
        </p:nvSpPr>
        <p:spPr>
          <a:xfrm>
            <a:off x="8748464" y="6597352"/>
            <a:ext cx="395536" cy="260648"/>
          </a:xfrm>
          <a:prstGeom prst="rect">
            <a:avLst/>
          </a:prstGeom>
          <a:solidFill>
            <a:srgbClr val="E2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i="1" dirty="0" smtClean="0">
                <a:latin typeface="Arial Black" pitchFamily="34" charset="0"/>
                <a:ea typeface="HGP創英角ｺﾞｼｯｸUB" pitchFamily="50" charset="-128"/>
              </a:rPr>
              <a:t>8</a:t>
            </a:r>
            <a:endParaRPr kumimoji="1" lang="ja-JP" altLang="en-US" sz="1100" b="1" i="1" dirty="0">
              <a:latin typeface="Arial Black" pitchFamily="34" charset="0"/>
              <a:ea typeface="HGP創英角ｺﾞｼｯｸUB" pitchFamily="50" charset="-128"/>
            </a:endParaRPr>
          </a:p>
        </p:txBody>
      </p:sp>
    </p:spTree>
    <p:extLst>
      <p:ext uri="{BB962C8B-B14F-4D97-AF65-F5344CB8AC3E}">
        <p14:creationId xmlns:p14="http://schemas.microsoft.com/office/powerpoint/2010/main" val="2721664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7369</TotalTime>
  <Words>3020</Words>
  <Application>Microsoft Office PowerPoint</Application>
  <PresentationFormat>画面に合わせる (4:3)</PresentationFormat>
  <Paragraphs>244</Paragraphs>
  <Slides>19</Slides>
  <Notes>19</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tac</dc:creator>
  <cp:lastModifiedBy>yastel</cp:lastModifiedBy>
  <cp:revision>406</cp:revision>
  <cp:lastPrinted>2012-07-29T18:06:32Z</cp:lastPrinted>
  <dcterms:created xsi:type="dcterms:W3CDTF">2012-02-09T19:29:19Z</dcterms:created>
  <dcterms:modified xsi:type="dcterms:W3CDTF">2012-08-24T21:14:45Z</dcterms:modified>
</cp:coreProperties>
</file>