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752" r:id="rId2"/>
    <p:sldId id="1057" r:id="rId3"/>
    <p:sldId id="950" r:id="rId4"/>
    <p:sldId id="718" r:id="rId5"/>
    <p:sldId id="945" r:id="rId6"/>
    <p:sldId id="1115" r:id="rId7"/>
    <p:sldId id="1090" r:id="rId8"/>
    <p:sldId id="1080" r:id="rId9"/>
    <p:sldId id="812" r:id="rId10"/>
    <p:sldId id="1081" r:id="rId11"/>
    <p:sldId id="746" r:id="rId12"/>
    <p:sldId id="751" r:id="rId13"/>
    <p:sldId id="399" r:id="rId14"/>
    <p:sldId id="1091" r:id="rId15"/>
    <p:sldId id="1092" r:id="rId16"/>
    <p:sldId id="1111" r:id="rId17"/>
    <p:sldId id="1112" r:id="rId18"/>
    <p:sldId id="1113" r:id="rId19"/>
    <p:sldId id="1114" r:id="rId20"/>
    <p:sldId id="1094" r:id="rId21"/>
    <p:sldId id="1095" r:id="rId22"/>
    <p:sldId id="1097" r:id="rId23"/>
    <p:sldId id="1098" r:id="rId24"/>
    <p:sldId id="1099" r:id="rId25"/>
    <p:sldId id="1100" r:id="rId26"/>
    <p:sldId id="1101" r:id="rId27"/>
    <p:sldId id="1102" r:id="rId28"/>
    <p:sldId id="1103" r:id="rId29"/>
    <p:sldId id="1104" r:id="rId30"/>
    <p:sldId id="1105" r:id="rId31"/>
    <p:sldId id="1106" r:id="rId32"/>
    <p:sldId id="1107" r:id="rId33"/>
    <p:sldId id="1108" r:id="rId34"/>
    <p:sldId id="1109" r:id="rId35"/>
    <p:sldId id="974" r:id="rId36"/>
    <p:sldId id="978" r:id="rId37"/>
    <p:sldId id="979" r:id="rId38"/>
    <p:sldId id="922" r:id="rId39"/>
    <p:sldId id="975" r:id="rId40"/>
    <p:sldId id="977" r:id="rId41"/>
    <p:sldId id="976" r:id="rId42"/>
    <p:sldId id="923" r:id="rId43"/>
    <p:sldId id="1110" r:id="rId44"/>
  </p:sldIdLst>
  <p:sldSz cx="9144000" cy="6858000" type="screen4x3"/>
  <p:notesSz cx="6858000" cy="9945688"/>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6600"/>
    <a:srgbClr val="FF3300"/>
    <a:srgbClr val="FF0000"/>
    <a:srgbClr val="FFFFCC"/>
    <a:srgbClr val="CCFFFF"/>
    <a:srgbClr val="EAEAEA"/>
    <a:srgbClr val="CCFF66"/>
    <a:srgbClr val="FF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5FD0D-AA10-4D36-9FFF-474335D27640}" v="98" dt="2025-11-04T01:24:22.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08" autoAdjust="0"/>
    <p:restoredTop sz="88378" autoAdjust="0"/>
  </p:normalViewPr>
  <p:slideViewPr>
    <p:cSldViewPr>
      <p:cViewPr varScale="1">
        <p:scale>
          <a:sx n="94" d="100"/>
          <a:sy n="94" d="100"/>
        </p:scale>
        <p:origin x="1608" y="84"/>
      </p:cViewPr>
      <p:guideLst>
        <p:guide orient="horz" pos="2160"/>
        <p:guide pos="2880"/>
      </p:guideLst>
    </p:cSldViewPr>
  </p:slideViewPr>
  <p:outlineViewPr>
    <p:cViewPr>
      <p:scale>
        <a:sx n="33" d="100"/>
        <a:sy n="33" d="100"/>
      </p:scale>
      <p:origin x="0" y="-1236"/>
    </p:cViewPr>
  </p:outlineViewPr>
  <p:notesTextViewPr>
    <p:cViewPr>
      <p:scale>
        <a:sx n="100" d="100"/>
        <a:sy n="100" d="100"/>
      </p:scale>
      <p:origin x="0" y="0"/>
    </p:cViewPr>
  </p:notesTextViewPr>
  <p:sorterViewPr>
    <p:cViewPr varScale="1">
      <p:scale>
        <a:sx n="1" d="1"/>
        <a:sy n="1" d="1"/>
      </p:scale>
      <p:origin x="0" y="-3776"/>
    </p:cViewPr>
  </p:sorterViewPr>
  <p:notesViewPr>
    <p:cSldViewPr showGuides="1">
      <p:cViewPr varScale="1">
        <p:scale>
          <a:sx n="46" d="100"/>
          <a:sy n="46" d="100"/>
        </p:scale>
        <p:origin x="280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pPr>
              <a:defRPr/>
            </a:pPr>
            <a:fld id="{39F8A452-9240-4B83-9DA7-E44ED6EB0EAA}" type="datetimeFigureOut">
              <a:rPr lang="ja-JP" altLang="en-US"/>
              <a:pPr>
                <a:defRPr/>
              </a:pPr>
              <a:t>2025/11/4</a:t>
            </a:fld>
            <a:endParaRPr lang="ja-JP" altLang="en-US"/>
          </a:p>
        </p:txBody>
      </p:sp>
      <p:sp>
        <p:nvSpPr>
          <p:cNvPr id="4" name="フッター プレースホルダー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pPr>
              <a:defRPr/>
            </a:pPr>
            <a:fld id="{890F9C30-B294-41D1-B2F9-D8F59E1D32A5}" type="slidenum">
              <a:rPr lang="ja-JP" altLang="en-US"/>
              <a:pPr>
                <a:defRPr/>
              </a:pPr>
              <a:t>‹#›</a:t>
            </a:fld>
            <a:endParaRPr lang="ja-JP" altLang="en-US"/>
          </a:p>
        </p:txBody>
      </p:sp>
    </p:spTree>
    <p:extLst>
      <p:ext uri="{BB962C8B-B14F-4D97-AF65-F5344CB8AC3E}">
        <p14:creationId xmlns:p14="http://schemas.microsoft.com/office/powerpoint/2010/main" val="17660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02" tIns="48001" rIns="96002" bIns="48001" numCol="1" anchor="t" anchorCtr="0" compatLnSpc="1">
            <a:prstTxWarp prst="textNoShape">
              <a:avLst/>
            </a:prstTxWarp>
          </a:bodyPr>
          <a:lstStyle>
            <a:lvl1pPr defTabSz="960288" eaLnBrk="1" hangingPunct="1">
              <a:defRPr sz="1300">
                <a:latin typeface="Arial" charset="0"/>
              </a:defRPr>
            </a:lvl1pPr>
          </a:lstStyle>
          <a:p>
            <a:pPr>
              <a:defRPr/>
            </a:pPr>
            <a:endParaRPr lang="en-US" altLang="ja-JP"/>
          </a:p>
        </p:txBody>
      </p:sp>
      <p:sp>
        <p:nvSpPr>
          <p:cNvPr id="24579"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02" tIns="48001" rIns="96002" bIns="48001" numCol="1" anchor="t" anchorCtr="0" compatLnSpc="1">
            <a:prstTxWarp prst="textNoShape">
              <a:avLst/>
            </a:prstTxWarp>
          </a:bodyPr>
          <a:lstStyle>
            <a:lvl1pPr algn="r" defTabSz="960288" eaLnBrk="1" hangingPunct="1">
              <a:defRPr sz="1300">
                <a:latin typeface="Arial" charset="0"/>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44563" y="746125"/>
            <a:ext cx="4970462"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724400"/>
            <a:ext cx="54864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02" tIns="48001" rIns="96002" bIns="480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4582" name="Rectangle 6"/>
          <p:cNvSpPr>
            <a:spLocks noGrp="1" noChangeArrowheads="1"/>
          </p:cNvSpPr>
          <p:nvPr>
            <p:ph type="ftr" sz="quarter" idx="4"/>
          </p:nvPr>
        </p:nvSpPr>
        <p:spPr bwMode="auto">
          <a:xfrm>
            <a:off x="0"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02" tIns="48001" rIns="96002" bIns="48001" numCol="1" anchor="b" anchorCtr="0" compatLnSpc="1">
            <a:prstTxWarp prst="textNoShape">
              <a:avLst/>
            </a:prstTxWarp>
          </a:bodyPr>
          <a:lstStyle>
            <a:lvl1pPr defTabSz="960288" eaLnBrk="1" hangingPunct="1">
              <a:defRPr sz="1300">
                <a:latin typeface="Arial" charset="0"/>
              </a:defRPr>
            </a:lvl1pPr>
          </a:lstStyle>
          <a:p>
            <a:pPr>
              <a:defRPr/>
            </a:pPr>
            <a:endParaRPr lang="en-US" altLang="ja-JP"/>
          </a:p>
        </p:txBody>
      </p:sp>
      <p:sp>
        <p:nvSpPr>
          <p:cNvPr id="24583" name="Rectangle 7"/>
          <p:cNvSpPr>
            <a:spLocks noGrp="1" noChangeArrowheads="1"/>
          </p:cNvSpPr>
          <p:nvPr>
            <p:ph type="sldNum" sz="quarter" idx="5"/>
          </p:nvPr>
        </p:nvSpPr>
        <p:spPr bwMode="auto">
          <a:xfrm>
            <a:off x="3884613"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02" tIns="48001" rIns="96002" bIns="48001" numCol="1" anchor="b" anchorCtr="0" compatLnSpc="1">
            <a:prstTxWarp prst="textNoShape">
              <a:avLst/>
            </a:prstTxWarp>
          </a:bodyPr>
          <a:lstStyle>
            <a:lvl1pPr algn="r" defTabSz="960288" eaLnBrk="1" hangingPunct="1">
              <a:defRPr sz="1300"/>
            </a:lvl1pPr>
          </a:lstStyle>
          <a:p>
            <a:pPr>
              <a:defRPr/>
            </a:pPr>
            <a:fld id="{47AD5B80-F5E0-42A8-A376-AB388D6E9C46}" type="slidenum">
              <a:rPr lang="en-US" altLang="ja-JP"/>
              <a:pPr>
                <a:defRPr/>
              </a:pPr>
              <a:t>‹#›</a:t>
            </a:fld>
            <a:endParaRPr lang="en-US" altLang="ja-JP"/>
          </a:p>
        </p:txBody>
      </p:sp>
    </p:spTree>
    <p:extLst>
      <p:ext uri="{BB962C8B-B14F-4D97-AF65-F5344CB8AC3E}">
        <p14:creationId xmlns:p14="http://schemas.microsoft.com/office/powerpoint/2010/main" val="746824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1</a:t>
            </a:fld>
            <a:endParaRPr lang="en-US" altLang="ja-JP"/>
          </a:p>
        </p:txBody>
      </p:sp>
    </p:spTree>
    <p:extLst>
      <p:ext uri="{BB962C8B-B14F-4D97-AF65-F5344CB8AC3E}">
        <p14:creationId xmlns:p14="http://schemas.microsoft.com/office/powerpoint/2010/main" val="344631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455DF-9BC2-0686-D4AB-4329A86F67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80DE23-2BDE-94A2-1688-41BDC492E9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9A2599-9872-BA84-598E-446A1D971DB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69C0023-0059-D642-FD65-9296FC430481}"/>
              </a:ext>
            </a:extLst>
          </p:cNvPr>
          <p:cNvSpPr>
            <a:spLocks noGrp="1"/>
          </p:cNvSpPr>
          <p:nvPr>
            <p:ph type="sldNum" sz="quarter" idx="5"/>
          </p:nvPr>
        </p:nvSpPr>
        <p:spPr/>
        <p:txBody>
          <a:bodyPr/>
          <a:lstStyle/>
          <a:p>
            <a:pPr>
              <a:defRPr/>
            </a:pPr>
            <a:fld id="{47AD5B80-F5E0-42A8-A376-AB388D6E9C46}" type="slidenum">
              <a:rPr lang="en-US" altLang="ja-JP" smtClean="0"/>
              <a:pPr>
                <a:defRPr/>
              </a:pPr>
              <a:t>14</a:t>
            </a:fld>
            <a:endParaRPr lang="en-US" altLang="ja-JP"/>
          </a:p>
        </p:txBody>
      </p:sp>
    </p:spTree>
    <p:extLst>
      <p:ext uri="{BB962C8B-B14F-4D97-AF65-F5344CB8AC3E}">
        <p14:creationId xmlns:p14="http://schemas.microsoft.com/office/powerpoint/2010/main" val="159190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AF31B-506E-DD2C-56C6-2E95CB43AC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20FD80-A381-4AC7-2B08-59765126DF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9324C6-4BA5-8265-65C1-7BD3C6DC7B9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2F96FD6-F4C3-9405-F691-B81467138ACB}"/>
              </a:ext>
            </a:extLst>
          </p:cNvPr>
          <p:cNvSpPr>
            <a:spLocks noGrp="1"/>
          </p:cNvSpPr>
          <p:nvPr>
            <p:ph type="sldNum" sz="quarter" idx="5"/>
          </p:nvPr>
        </p:nvSpPr>
        <p:spPr/>
        <p:txBody>
          <a:bodyPr/>
          <a:lstStyle/>
          <a:p>
            <a:pPr>
              <a:defRPr/>
            </a:pPr>
            <a:fld id="{47AD5B80-F5E0-42A8-A376-AB388D6E9C46}" type="slidenum">
              <a:rPr lang="en-US" altLang="ja-JP" smtClean="0"/>
              <a:pPr>
                <a:defRPr/>
              </a:pPr>
              <a:t>15</a:t>
            </a:fld>
            <a:endParaRPr lang="en-US" altLang="ja-JP"/>
          </a:p>
        </p:txBody>
      </p:sp>
    </p:spTree>
    <p:extLst>
      <p:ext uri="{BB962C8B-B14F-4D97-AF65-F5344CB8AC3E}">
        <p14:creationId xmlns:p14="http://schemas.microsoft.com/office/powerpoint/2010/main" val="130308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D7949-D3B2-D42B-04F6-1152E88AFDEE}"/>
            </a:ext>
          </a:extLst>
        </p:cNvPr>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DBB1640E-9F19-0C43-DCAA-37EA27FACD29}"/>
              </a:ext>
            </a:extLst>
          </p:cNvPr>
          <p:cNvSpPr>
            <a:spLocks noGrp="1" noRot="1" noChangeAspect="1" noTextEdit="1"/>
          </p:cNvSpPr>
          <p:nvPr>
            <p:ph type="sldImg"/>
          </p:nvPr>
        </p:nvSpPr>
        <p:spPr>
          <a:ln/>
        </p:spPr>
      </p:sp>
      <p:sp>
        <p:nvSpPr>
          <p:cNvPr id="30723" name="ノート プレースホルダー 2">
            <a:extLst>
              <a:ext uri="{FF2B5EF4-FFF2-40B4-BE49-F238E27FC236}">
                <a16:creationId xmlns:a16="http://schemas.microsoft.com/office/drawing/2014/main" id="{B02FE281-70C2-3FA8-4B10-15FAC6A919E3}"/>
              </a:ext>
            </a:extLst>
          </p:cNvPr>
          <p:cNvSpPr>
            <a:spLocks noGrp="1"/>
          </p:cNvSpPr>
          <p:nvPr>
            <p:ph type="body" idx="1"/>
          </p:nvPr>
        </p:nvSpPr>
        <p:spPr>
          <a:noFill/>
        </p:spPr>
        <p:txBody>
          <a:bodyPr/>
          <a:lstStyle/>
          <a:p>
            <a:endParaRPr lang="ja-JP" altLang="en-US" dirty="0">
              <a:latin typeface="Arial" panose="020B0604020202020204" pitchFamily="34" charset="0"/>
            </a:endParaRPr>
          </a:p>
        </p:txBody>
      </p:sp>
      <p:sp>
        <p:nvSpPr>
          <p:cNvPr id="30724" name="スライド番号プレースホルダー 3">
            <a:extLst>
              <a:ext uri="{FF2B5EF4-FFF2-40B4-BE49-F238E27FC236}">
                <a16:creationId xmlns:a16="http://schemas.microsoft.com/office/drawing/2014/main" id="{3EF49922-FEBB-3A50-CF8B-CA691610934F}"/>
              </a:ext>
            </a:extLst>
          </p:cNvPr>
          <p:cNvSpPr>
            <a:spLocks noGrp="1"/>
          </p:cNvSpPr>
          <p:nvPr>
            <p:ph type="sldNum" sz="quarter" idx="5"/>
          </p:nvPr>
        </p:nvSpPr>
        <p:spPr>
          <a:noFill/>
        </p:spPr>
        <p:txBody>
          <a:bodyPr/>
          <a:lstStyle>
            <a:lvl1pPr defTabSz="958850">
              <a:defRPr kumimoji="1" sz="2400">
                <a:solidFill>
                  <a:schemeClr val="tx1"/>
                </a:solidFill>
                <a:latin typeface="Arial" panose="020B0604020202020204" pitchFamily="34" charset="0"/>
                <a:ea typeface="ＭＳ Ｐゴシック" panose="020B0600070205080204" pitchFamily="50" charset="-128"/>
              </a:defRPr>
            </a:lvl1pPr>
            <a:lvl2pPr marL="719138" indent="-276225" defTabSz="958850">
              <a:defRPr kumimoji="1" sz="2400">
                <a:solidFill>
                  <a:schemeClr val="tx1"/>
                </a:solidFill>
                <a:latin typeface="Arial" panose="020B0604020202020204" pitchFamily="34" charset="0"/>
                <a:ea typeface="ＭＳ Ｐゴシック" panose="020B0600070205080204" pitchFamily="50" charset="-128"/>
              </a:defRPr>
            </a:lvl2pPr>
            <a:lvl3pPr marL="1106488" indent="-220663" defTabSz="958850">
              <a:defRPr kumimoji="1" sz="2400">
                <a:solidFill>
                  <a:schemeClr val="tx1"/>
                </a:solidFill>
                <a:latin typeface="Arial" panose="020B0604020202020204" pitchFamily="34" charset="0"/>
                <a:ea typeface="ＭＳ Ｐゴシック" panose="020B0600070205080204" pitchFamily="50" charset="-128"/>
              </a:defRPr>
            </a:lvl3pPr>
            <a:lvl4pPr marL="1550988" indent="-220663" defTabSz="958850">
              <a:defRPr kumimoji="1" sz="2400">
                <a:solidFill>
                  <a:schemeClr val="tx1"/>
                </a:solidFill>
                <a:latin typeface="Arial" panose="020B0604020202020204" pitchFamily="34" charset="0"/>
                <a:ea typeface="ＭＳ Ｐゴシック" panose="020B0600070205080204" pitchFamily="50" charset="-128"/>
              </a:defRPr>
            </a:lvl4pPr>
            <a:lvl5pPr marL="1993900" indent="-220663" defTabSz="958850">
              <a:defRPr kumimoji="1" sz="2400">
                <a:solidFill>
                  <a:schemeClr val="tx1"/>
                </a:solidFill>
                <a:latin typeface="Arial" panose="020B0604020202020204" pitchFamily="34" charset="0"/>
                <a:ea typeface="ＭＳ Ｐゴシック" panose="020B0600070205080204" pitchFamily="50" charset="-128"/>
              </a:defRPr>
            </a:lvl5pPr>
            <a:lvl6pPr marL="24511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083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655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227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BAD0B95-436A-4D69-B4FC-68BB0A236748}" type="slidenum">
              <a:rPr lang="ja-JP" altLang="en-US" sz="1300" smtClean="0"/>
              <a:pPr/>
              <a:t>16</a:t>
            </a:fld>
            <a:endParaRPr lang="ja-JP" altLang="en-US" sz="1300"/>
          </a:p>
        </p:txBody>
      </p:sp>
    </p:spTree>
    <p:extLst>
      <p:ext uri="{BB962C8B-B14F-4D97-AF65-F5344CB8AC3E}">
        <p14:creationId xmlns:p14="http://schemas.microsoft.com/office/powerpoint/2010/main" val="2025927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EF0C-B243-983F-33F6-490BEA7082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44B0B5-CFC0-9024-F40F-854C7830B7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6B79DA-8260-9F08-9C46-9E1E57ECB75F}"/>
              </a:ext>
            </a:extLst>
          </p:cNvPr>
          <p:cNvSpPr>
            <a:spLocks noGrp="1"/>
          </p:cNvSpPr>
          <p:nvPr>
            <p:ph type="body" idx="1"/>
          </p:nvPr>
        </p:nvSpPr>
        <p:spPr/>
        <p:txBody>
          <a:bodyPr/>
          <a:lstStyle/>
          <a:p>
            <a:r>
              <a:rPr kumimoji="1" lang="en-US" altLang="ja-JP" dirty="0"/>
              <a:t>  </a:t>
            </a:r>
            <a:endParaRPr kumimoji="1" lang="ja-JP" altLang="en-US" dirty="0"/>
          </a:p>
        </p:txBody>
      </p:sp>
      <p:sp>
        <p:nvSpPr>
          <p:cNvPr id="4" name="スライド番号プレースホルダー 3">
            <a:extLst>
              <a:ext uri="{FF2B5EF4-FFF2-40B4-BE49-F238E27FC236}">
                <a16:creationId xmlns:a16="http://schemas.microsoft.com/office/drawing/2014/main" id="{9B3A85EC-85D9-02C7-2A30-BDB6F1713A6E}"/>
              </a:ext>
            </a:extLst>
          </p:cNvPr>
          <p:cNvSpPr>
            <a:spLocks noGrp="1"/>
          </p:cNvSpPr>
          <p:nvPr>
            <p:ph type="sldNum" sz="quarter" idx="5"/>
          </p:nvPr>
        </p:nvSpPr>
        <p:spPr/>
        <p:txBody>
          <a:bodyPr/>
          <a:lstStyle/>
          <a:p>
            <a:pPr>
              <a:defRPr/>
            </a:pPr>
            <a:fld id="{47AD5B80-F5E0-42A8-A376-AB388D6E9C46}" type="slidenum">
              <a:rPr lang="en-US" altLang="ja-JP" smtClean="0"/>
              <a:pPr>
                <a:defRPr/>
              </a:pPr>
              <a:t>18</a:t>
            </a:fld>
            <a:endParaRPr lang="en-US" altLang="ja-JP"/>
          </a:p>
        </p:txBody>
      </p:sp>
    </p:spTree>
    <p:extLst>
      <p:ext uri="{BB962C8B-B14F-4D97-AF65-F5344CB8AC3E}">
        <p14:creationId xmlns:p14="http://schemas.microsoft.com/office/powerpoint/2010/main" val="149397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C8BC9-27C0-EACD-2649-ABF3106D46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A8B2B1-2100-1EF7-FA3D-4F43543C145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E2ECD9-9B1D-B6E1-4A0F-D1B8B672699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4D45907-A093-843C-E2D9-4838484D44CD}"/>
              </a:ext>
            </a:extLst>
          </p:cNvPr>
          <p:cNvSpPr>
            <a:spLocks noGrp="1"/>
          </p:cNvSpPr>
          <p:nvPr>
            <p:ph type="sldNum" sz="quarter" idx="5"/>
          </p:nvPr>
        </p:nvSpPr>
        <p:spPr/>
        <p:txBody>
          <a:bodyPr/>
          <a:lstStyle/>
          <a:p>
            <a:pPr>
              <a:defRPr/>
            </a:pPr>
            <a:fld id="{47AD5B80-F5E0-42A8-A376-AB388D6E9C46}" type="slidenum">
              <a:rPr lang="en-US" altLang="ja-JP" smtClean="0"/>
              <a:pPr>
                <a:defRPr/>
              </a:pPr>
              <a:t>19</a:t>
            </a:fld>
            <a:endParaRPr lang="en-US" altLang="ja-JP"/>
          </a:p>
        </p:txBody>
      </p:sp>
    </p:spTree>
    <p:extLst>
      <p:ext uri="{BB962C8B-B14F-4D97-AF65-F5344CB8AC3E}">
        <p14:creationId xmlns:p14="http://schemas.microsoft.com/office/powerpoint/2010/main" val="177914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20</a:t>
            </a:fld>
            <a:endParaRPr lang="en-US" altLang="ja-JP"/>
          </a:p>
        </p:txBody>
      </p:sp>
    </p:spTree>
    <p:extLst>
      <p:ext uri="{BB962C8B-B14F-4D97-AF65-F5344CB8AC3E}">
        <p14:creationId xmlns:p14="http://schemas.microsoft.com/office/powerpoint/2010/main" val="1653440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979E7-0F25-9A26-14C4-33A77F0BA4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1FB2A1-02C1-FB7D-3257-1BE349C566B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B481F7-3738-9D86-9C06-3A87FA315C5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099D375-D9DB-AB2A-08AF-E33E1E9968D0}"/>
              </a:ext>
            </a:extLst>
          </p:cNvPr>
          <p:cNvSpPr>
            <a:spLocks noGrp="1"/>
          </p:cNvSpPr>
          <p:nvPr>
            <p:ph type="sldNum" sz="quarter" idx="5"/>
          </p:nvPr>
        </p:nvSpPr>
        <p:spPr/>
        <p:txBody>
          <a:bodyPr/>
          <a:lstStyle/>
          <a:p>
            <a:pPr>
              <a:defRPr/>
            </a:pPr>
            <a:fld id="{47AD5B80-F5E0-42A8-A376-AB388D6E9C46}" type="slidenum">
              <a:rPr lang="en-US" altLang="ja-JP" smtClean="0"/>
              <a:pPr>
                <a:defRPr/>
              </a:pPr>
              <a:t>21</a:t>
            </a:fld>
            <a:endParaRPr lang="en-US" altLang="ja-JP"/>
          </a:p>
        </p:txBody>
      </p:sp>
    </p:spTree>
    <p:extLst>
      <p:ext uri="{BB962C8B-B14F-4D97-AF65-F5344CB8AC3E}">
        <p14:creationId xmlns:p14="http://schemas.microsoft.com/office/powerpoint/2010/main" val="952136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02421-D64C-1B40-44C9-B2645FFA06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335E24-EA51-DEA0-CBE6-ED0EB1AB72F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ABB3DA-5E89-C9E7-119F-781E45BF85C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1023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9E1D-084E-E652-81B8-3EECF6C149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BD434C-3713-80FD-5917-14BE41461D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F4F81AC-844C-BC24-1CB8-9C068EFCF80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D7C83F6-0ABE-5A64-8B8A-7AF858C4D629}"/>
              </a:ext>
            </a:extLst>
          </p:cNvPr>
          <p:cNvSpPr>
            <a:spLocks noGrp="1"/>
          </p:cNvSpPr>
          <p:nvPr>
            <p:ph type="sldNum" sz="quarter" idx="5"/>
          </p:nvPr>
        </p:nvSpPr>
        <p:spPr/>
        <p:txBody>
          <a:bodyPr/>
          <a:lstStyle/>
          <a:p>
            <a:pPr>
              <a:defRPr/>
            </a:pPr>
            <a:fld id="{47AD5B80-F5E0-42A8-A376-AB388D6E9C46}" type="slidenum">
              <a:rPr lang="en-US" altLang="ja-JP" smtClean="0"/>
              <a:pPr>
                <a:defRPr/>
              </a:pPr>
              <a:t>24</a:t>
            </a:fld>
            <a:endParaRPr lang="en-US" altLang="ja-JP"/>
          </a:p>
        </p:txBody>
      </p:sp>
    </p:spTree>
    <p:extLst>
      <p:ext uri="{BB962C8B-B14F-4D97-AF65-F5344CB8AC3E}">
        <p14:creationId xmlns:p14="http://schemas.microsoft.com/office/powerpoint/2010/main" val="2529225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F562-B760-5B52-021F-66F1A3E7867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F362EE-D6EE-75CB-4EFD-D0D54ED2E5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FA48B3-675A-BD3F-F24A-E8BC6490DC6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3482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2</a:t>
            </a:fld>
            <a:endParaRPr lang="en-US" altLang="ja-JP"/>
          </a:p>
        </p:txBody>
      </p:sp>
    </p:spTree>
    <p:extLst>
      <p:ext uri="{BB962C8B-B14F-4D97-AF65-F5344CB8AC3E}">
        <p14:creationId xmlns:p14="http://schemas.microsoft.com/office/powerpoint/2010/main" val="215823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4201-4F8E-0E2F-3070-071E3ADC1E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233C3B-9301-123E-7C25-1647633182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AB0B6B-1800-4EC6-EB43-76C075F7D37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2866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42CD-44A0-775B-559B-12778B65BB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0A9AAF-7B84-392F-5D2B-5B1D6B9674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C48F1C-4CFF-5964-4668-A6E0B05C58E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062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D571D-61F4-8A3B-D4C8-E0D41D3FC8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B05254-24BA-A855-3582-C507822BFF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B3FFECE-EFAD-97A4-F9B3-D80C39E044F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4510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23FE3-9DF8-134D-7D4A-87A9C3F01F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7467BD1-8CBC-7292-C13E-1C5E68C1D8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DB277B-C444-76FF-8A78-4B7A1B79DE4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1529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6103-4428-E76E-55C1-36B49FEAAF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5DC1D8-9640-3F32-011D-1EE18B9B4E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A80F6C-14F4-6D2F-6F38-E26FBEF42F9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444D158-E922-4204-DABE-CDEC5F43ABBA}"/>
              </a:ext>
            </a:extLst>
          </p:cNvPr>
          <p:cNvSpPr>
            <a:spLocks noGrp="1"/>
          </p:cNvSpPr>
          <p:nvPr>
            <p:ph type="sldNum" sz="quarter" idx="5"/>
          </p:nvPr>
        </p:nvSpPr>
        <p:spPr/>
        <p:txBody>
          <a:bodyPr/>
          <a:lstStyle/>
          <a:p>
            <a:pPr>
              <a:defRPr/>
            </a:pPr>
            <a:fld id="{47AD5B80-F5E0-42A8-A376-AB388D6E9C46}" type="slidenum">
              <a:rPr lang="en-US" altLang="ja-JP" smtClean="0"/>
              <a:pPr>
                <a:defRPr/>
              </a:pPr>
              <a:t>31</a:t>
            </a:fld>
            <a:endParaRPr lang="en-US" altLang="ja-JP"/>
          </a:p>
        </p:txBody>
      </p:sp>
    </p:spTree>
    <p:extLst>
      <p:ext uri="{BB962C8B-B14F-4D97-AF65-F5344CB8AC3E}">
        <p14:creationId xmlns:p14="http://schemas.microsoft.com/office/powerpoint/2010/main" val="1002970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2EE3-AFF5-1703-3249-FEA59A185A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91CB5DC-6D27-AB88-01B6-B8BB38E755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E33C87-EB40-2557-F3A7-25300E71707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2536D36-CCE8-202C-30FD-6EB4EB5A9638}"/>
              </a:ext>
            </a:extLst>
          </p:cNvPr>
          <p:cNvSpPr>
            <a:spLocks noGrp="1"/>
          </p:cNvSpPr>
          <p:nvPr>
            <p:ph type="sldNum" sz="quarter" idx="5"/>
          </p:nvPr>
        </p:nvSpPr>
        <p:spPr/>
        <p:txBody>
          <a:bodyPr/>
          <a:lstStyle/>
          <a:p>
            <a:pPr>
              <a:defRPr/>
            </a:pPr>
            <a:fld id="{47AD5B80-F5E0-42A8-A376-AB388D6E9C46}" type="slidenum">
              <a:rPr lang="en-US" altLang="ja-JP" smtClean="0"/>
              <a:pPr>
                <a:defRPr/>
              </a:pPr>
              <a:t>32</a:t>
            </a:fld>
            <a:endParaRPr lang="en-US" altLang="ja-JP"/>
          </a:p>
        </p:txBody>
      </p:sp>
    </p:spTree>
    <p:extLst>
      <p:ext uri="{BB962C8B-B14F-4D97-AF65-F5344CB8AC3E}">
        <p14:creationId xmlns:p14="http://schemas.microsoft.com/office/powerpoint/2010/main" val="1165478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3B032-ADD5-5BE0-0786-BBFB3BF3BC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D5E046-754F-BEBB-473E-5EA4C2F8FE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3892B8-B906-DE2F-2B06-CE6A7F32B0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F11A4D-9305-6A5E-9FDC-2F05B49FFE89}"/>
              </a:ext>
            </a:extLst>
          </p:cNvPr>
          <p:cNvSpPr>
            <a:spLocks noGrp="1"/>
          </p:cNvSpPr>
          <p:nvPr>
            <p:ph type="sldNum" sz="quarter" idx="5"/>
          </p:nvPr>
        </p:nvSpPr>
        <p:spPr/>
        <p:txBody>
          <a:bodyPr/>
          <a:lstStyle/>
          <a:p>
            <a:pPr>
              <a:defRPr/>
            </a:pPr>
            <a:fld id="{47AD5B80-F5E0-42A8-A376-AB388D6E9C46}" type="slidenum">
              <a:rPr lang="en-US" altLang="ja-JP" smtClean="0"/>
              <a:pPr>
                <a:defRPr/>
              </a:pPr>
              <a:t>33</a:t>
            </a:fld>
            <a:endParaRPr lang="en-US" altLang="ja-JP"/>
          </a:p>
        </p:txBody>
      </p:sp>
    </p:spTree>
    <p:extLst>
      <p:ext uri="{BB962C8B-B14F-4D97-AF65-F5344CB8AC3E}">
        <p14:creationId xmlns:p14="http://schemas.microsoft.com/office/powerpoint/2010/main" val="2357501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3A64C-0942-D87D-C928-26CD11F29E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91D74F-896C-6DE0-8672-CA92D38555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F7789E-9356-B72E-DDEB-B881B0956A6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6EA28CB-9E04-B706-3C38-C06B0D61CBE5}"/>
              </a:ext>
            </a:extLst>
          </p:cNvPr>
          <p:cNvSpPr>
            <a:spLocks noGrp="1"/>
          </p:cNvSpPr>
          <p:nvPr>
            <p:ph type="sldNum" sz="quarter" idx="5"/>
          </p:nvPr>
        </p:nvSpPr>
        <p:spPr/>
        <p:txBody>
          <a:bodyPr/>
          <a:lstStyle/>
          <a:p>
            <a:pPr>
              <a:defRPr/>
            </a:pPr>
            <a:fld id="{47AD5B80-F5E0-42A8-A376-AB388D6E9C46}" type="slidenum">
              <a:rPr lang="en-US" altLang="ja-JP" smtClean="0"/>
              <a:pPr>
                <a:defRPr/>
              </a:pPr>
              <a:t>34</a:t>
            </a:fld>
            <a:endParaRPr lang="en-US" altLang="ja-JP"/>
          </a:p>
        </p:txBody>
      </p:sp>
    </p:spTree>
    <p:extLst>
      <p:ext uri="{BB962C8B-B14F-4D97-AF65-F5344CB8AC3E}">
        <p14:creationId xmlns:p14="http://schemas.microsoft.com/office/powerpoint/2010/main" val="4005979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35</a:t>
            </a:fld>
            <a:endParaRPr lang="en-US" altLang="ja-JP"/>
          </a:p>
        </p:txBody>
      </p:sp>
    </p:spTree>
    <p:extLst>
      <p:ext uri="{BB962C8B-B14F-4D97-AF65-F5344CB8AC3E}">
        <p14:creationId xmlns:p14="http://schemas.microsoft.com/office/powerpoint/2010/main" val="2110200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36</a:t>
            </a:fld>
            <a:endParaRPr lang="en-US" altLang="ja-JP"/>
          </a:p>
        </p:txBody>
      </p:sp>
    </p:spTree>
    <p:extLst>
      <p:ext uri="{BB962C8B-B14F-4D97-AF65-F5344CB8AC3E}">
        <p14:creationId xmlns:p14="http://schemas.microsoft.com/office/powerpoint/2010/main" val="366875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3</a:t>
            </a:fld>
            <a:endParaRPr lang="en-US" altLang="ja-JP"/>
          </a:p>
        </p:txBody>
      </p:sp>
    </p:spTree>
    <p:extLst>
      <p:ext uri="{BB962C8B-B14F-4D97-AF65-F5344CB8AC3E}">
        <p14:creationId xmlns:p14="http://schemas.microsoft.com/office/powerpoint/2010/main" val="1774225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37</a:t>
            </a:fld>
            <a:endParaRPr lang="en-US" altLang="ja-JP"/>
          </a:p>
        </p:txBody>
      </p:sp>
    </p:spTree>
    <p:extLst>
      <p:ext uri="{BB962C8B-B14F-4D97-AF65-F5344CB8AC3E}">
        <p14:creationId xmlns:p14="http://schemas.microsoft.com/office/powerpoint/2010/main" val="238240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38</a:t>
            </a:fld>
            <a:endParaRPr lang="en-US" altLang="ja-JP"/>
          </a:p>
        </p:txBody>
      </p:sp>
    </p:spTree>
    <p:extLst>
      <p:ext uri="{BB962C8B-B14F-4D97-AF65-F5344CB8AC3E}">
        <p14:creationId xmlns:p14="http://schemas.microsoft.com/office/powerpoint/2010/main" val="2686851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40</a:t>
            </a:fld>
            <a:endParaRPr lang="en-US" altLang="ja-JP"/>
          </a:p>
        </p:txBody>
      </p:sp>
    </p:spTree>
    <p:extLst>
      <p:ext uri="{BB962C8B-B14F-4D97-AF65-F5344CB8AC3E}">
        <p14:creationId xmlns:p14="http://schemas.microsoft.com/office/powerpoint/2010/main" val="1083127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7AD5B80-F5E0-42A8-A376-AB388D6E9C46}" type="slidenum">
              <a:rPr lang="en-US" altLang="ja-JP" smtClean="0"/>
              <a:pPr>
                <a:defRPr/>
              </a:pPr>
              <a:t>41</a:t>
            </a:fld>
            <a:endParaRPr lang="en-US" altLang="ja-JP"/>
          </a:p>
        </p:txBody>
      </p:sp>
    </p:spTree>
    <p:extLst>
      <p:ext uri="{BB962C8B-B14F-4D97-AF65-F5344CB8AC3E}">
        <p14:creationId xmlns:p14="http://schemas.microsoft.com/office/powerpoint/2010/main" val="416453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E9EB5ED6-A72C-4ECF-8DFB-B7E8936315CD}"/>
              </a:ext>
            </a:extLst>
          </p:cNvPr>
          <p:cNvSpPr>
            <a:spLocks noGrp="1" noRot="1" noChangeAspect="1" noChangeArrowheads="1" noTextEdit="1"/>
          </p:cNvSpPr>
          <p:nvPr>
            <p:ph type="sldImg"/>
          </p:nvPr>
        </p:nvSpPr>
        <p:spPr>
          <a:ln/>
        </p:spPr>
      </p:sp>
      <p:sp>
        <p:nvSpPr>
          <p:cNvPr id="9219" name="ノート プレースホルダー 2">
            <a:extLst>
              <a:ext uri="{FF2B5EF4-FFF2-40B4-BE49-F238E27FC236}">
                <a16:creationId xmlns:a16="http://schemas.microsoft.com/office/drawing/2014/main" id="{191C33EB-D4C8-4409-A43A-DC1044C5967C}"/>
              </a:ext>
            </a:extLst>
          </p:cNvPr>
          <p:cNvSpPr>
            <a:spLocks noGrp="1" noChangeArrowheads="1"/>
          </p:cNvSpPr>
          <p:nvPr>
            <p:ph type="body" idx="1"/>
          </p:nvPr>
        </p:nvSpPr>
        <p:spPr>
          <a:noFill/>
        </p:spPr>
        <p:txBody>
          <a:bodyPr/>
          <a:lstStyle/>
          <a:p>
            <a:endParaRPr lang="ja-JP" altLang="en-US">
              <a:latin typeface="Arial" panose="020B0604020202020204" pitchFamily="34" charset="0"/>
            </a:endParaRPr>
          </a:p>
        </p:txBody>
      </p:sp>
      <p:sp>
        <p:nvSpPr>
          <p:cNvPr id="9220" name="スライド番号プレースホルダー 3">
            <a:extLst>
              <a:ext uri="{FF2B5EF4-FFF2-40B4-BE49-F238E27FC236}">
                <a16:creationId xmlns:a16="http://schemas.microsoft.com/office/drawing/2014/main" id="{4ABBFB11-B29F-4F25-85F5-F6C52505A3AB}"/>
              </a:ext>
            </a:extLst>
          </p:cNvPr>
          <p:cNvSpPr>
            <a:spLocks noGrp="1"/>
          </p:cNvSpPr>
          <p:nvPr>
            <p:ph type="sldNum" sz="quarter" idx="5"/>
          </p:nvPr>
        </p:nvSpPr>
        <p:spPr>
          <a:noFill/>
        </p:spPr>
        <p:txBody>
          <a:bodyPr/>
          <a:lstStyle>
            <a:lvl1pPr defTabSz="958850">
              <a:defRPr kumimoji="1" sz="2400">
                <a:solidFill>
                  <a:schemeClr val="tx1"/>
                </a:solidFill>
                <a:latin typeface="Arial" panose="020B0604020202020204" pitchFamily="34" charset="0"/>
                <a:ea typeface="ＭＳ Ｐゴシック" panose="020B0600070205080204" pitchFamily="50" charset="-128"/>
              </a:defRPr>
            </a:lvl1pPr>
            <a:lvl2pPr marL="719138" indent="-276225" defTabSz="958850">
              <a:defRPr kumimoji="1" sz="2400">
                <a:solidFill>
                  <a:schemeClr val="tx1"/>
                </a:solidFill>
                <a:latin typeface="Arial" panose="020B0604020202020204" pitchFamily="34" charset="0"/>
                <a:ea typeface="ＭＳ Ｐゴシック" panose="020B0600070205080204" pitchFamily="50" charset="-128"/>
              </a:defRPr>
            </a:lvl2pPr>
            <a:lvl3pPr marL="1106488" indent="-220663" defTabSz="958850">
              <a:defRPr kumimoji="1" sz="2400">
                <a:solidFill>
                  <a:schemeClr val="tx1"/>
                </a:solidFill>
                <a:latin typeface="Arial" panose="020B0604020202020204" pitchFamily="34" charset="0"/>
                <a:ea typeface="ＭＳ Ｐゴシック" panose="020B0600070205080204" pitchFamily="50" charset="-128"/>
              </a:defRPr>
            </a:lvl3pPr>
            <a:lvl4pPr marL="1550988" indent="-220663" defTabSz="958850">
              <a:defRPr kumimoji="1" sz="2400">
                <a:solidFill>
                  <a:schemeClr val="tx1"/>
                </a:solidFill>
                <a:latin typeface="Arial" panose="020B0604020202020204" pitchFamily="34" charset="0"/>
                <a:ea typeface="ＭＳ Ｐゴシック" panose="020B0600070205080204" pitchFamily="50" charset="-128"/>
              </a:defRPr>
            </a:lvl4pPr>
            <a:lvl5pPr marL="1993900" indent="-220663" defTabSz="958850">
              <a:defRPr kumimoji="1" sz="2400">
                <a:solidFill>
                  <a:schemeClr val="tx1"/>
                </a:solidFill>
                <a:latin typeface="Arial" panose="020B0604020202020204" pitchFamily="34" charset="0"/>
                <a:ea typeface="ＭＳ Ｐゴシック" panose="020B0600070205080204" pitchFamily="50" charset="-128"/>
              </a:defRPr>
            </a:lvl5pPr>
            <a:lvl6pPr marL="24511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083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655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22700" indent="-220663" defTabSz="95885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61F0712-E77F-486C-ABFF-77280CB9BA87}" type="slidenum">
              <a:rPr lang="en-US" altLang="ja-JP" sz="1300"/>
              <a:pPr/>
              <a:t>4</a:t>
            </a:fld>
            <a:endParaRPr lang="en-US" altLang="ja-JP"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0E4E2-837A-E12D-7797-CD6FEA3003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C43EA5-8A35-C665-DE4D-1DFCDBFC571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308DE1-0441-4D0B-5F23-29267F916B7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56064C-70FD-374A-5D56-C06D2B20306B}"/>
              </a:ext>
            </a:extLst>
          </p:cNvPr>
          <p:cNvSpPr>
            <a:spLocks noGrp="1"/>
          </p:cNvSpPr>
          <p:nvPr>
            <p:ph type="sldNum" sz="quarter" idx="5"/>
          </p:nvPr>
        </p:nvSpPr>
        <p:spPr/>
        <p:txBody>
          <a:bodyPr/>
          <a:lstStyle/>
          <a:p>
            <a:pPr>
              <a:defRPr/>
            </a:pPr>
            <a:fld id="{47AD5B80-F5E0-42A8-A376-AB388D6E9C46}" type="slidenum">
              <a:rPr lang="en-US" altLang="ja-JP" smtClean="0"/>
              <a:pPr>
                <a:defRPr/>
              </a:pPr>
              <a:t>7</a:t>
            </a:fld>
            <a:endParaRPr lang="en-US" altLang="ja-JP"/>
          </a:p>
        </p:txBody>
      </p:sp>
    </p:spTree>
    <p:extLst>
      <p:ext uri="{BB962C8B-B14F-4D97-AF65-F5344CB8AC3E}">
        <p14:creationId xmlns:p14="http://schemas.microsoft.com/office/powerpoint/2010/main" val="143326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27101-01EC-B0CC-4781-D21A9E85E458}"/>
            </a:ext>
          </a:extLst>
        </p:cNvPr>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564E0C13-5117-9E13-91B6-372509C168AE}"/>
              </a:ext>
            </a:extLst>
          </p:cNvPr>
          <p:cNvSpPr>
            <a:spLocks noGrp="1" noRot="1" noChangeAspect="1" noChangeArrowheads="1" noTextEdit="1"/>
          </p:cNvSpPr>
          <p:nvPr>
            <p:ph type="sldImg"/>
          </p:nvPr>
        </p:nvSpPr>
        <p:spPr>
          <a:ln/>
        </p:spPr>
      </p:sp>
      <p:sp>
        <p:nvSpPr>
          <p:cNvPr id="17411" name="ノート プレースホルダー 2">
            <a:extLst>
              <a:ext uri="{FF2B5EF4-FFF2-40B4-BE49-F238E27FC236}">
                <a16:creationId xmlns:a16="http://schemas.microsoft.com/office/drawing/2014/main" id="{F5BD0DEE-2CFB-B435-3136-F0A257DE46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268817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A4019-0390-DAD8-2B48-257B0F515970}"/>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3702F32-80E6-C0EA-CF45-D67D6AFB6831}"/>
              </a:ext>
            </a:extLst>
          </p:cNvPr>
          <p:cNvSpPr>
            <a:spLocks noGrp="1" noRot="1" noChangeAspect="1" noChangeArrowheads="1" noTextEdit="1"/>
          </p:cNvSpPr>
          <p:nvPr>
            <p:ph type="sldImg"/>
          </p:nvPr>
        </p:nvSpPr>
        <p:spPr>
          <a:ln/>
        </p:spPr>
      </p:sp>
      <p:sp>
        <p:nvSpPr>
          <p:cNvPr id="19459" name="ノート プレースホルダー 2">
            <a:extLst>
              <a:ext uri="{FF2B5EF4-FFF2-40B4-BE49-F238E27FC236}">
                <a16:creationId xmlns:a16="http://schemas.microsoft.com/office/drawing/2014/main" id="{98DB1CD7-681D-F20C-4289-A04BD435FA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38291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3CAC8-B8A1-7537-8FF8-17B975886DA0}"/>
            </a:ext>
          </a:extLst>
        </p:cNvPr>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03EAD8AA-3C01-F094-7528-53845FFD63B4}"/>
              </a:ext>
            </a:extLst>
          </p:cNvPr>
          <p:cNvSpPr>
            <a:spLocks noGrp="1" noRot="1" noChangeAspect="1" noTextEdit="1"/>
          </p:cNvSpPr>
          <p:nvPr>
            <p:ph type="sldImg"/>
          </p:nvPr>
        </p:nvSpPr>
        <p:spPr>
          <a:ln/>
        </p:spPr>
      </p:sp>
      <p:sp>
        <p:nvSpPr>
          <p:cNvPr id="23555" name="ノート プレースホルダー 2">
            <a:extLst>
              <a:ext uri="{FF2B5EF4-FFF2-40B4-BE49-F238E27FC236}">
                <a16:creationId xmlns:a16="http://schemas.microsoft.com/office/drawing/2014/main" id="{857CD734-D9C5-A29F-BFEA-D6A2A3C93DF6}"/>
              </a:ext>
            </a:extLst>
          </p:cNvPr>
          <p:cNvSpPr>
            <a:spLocks noGrp="1"/>
          </p:cNvSpPr>
          <p:nvPr>
            <p:ph type="body" idx="1"/>
          </p:nvPr>
        </p:nvSpPr>
        <p:spPr>
          <a:noFill/>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334067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267CB-2B44-D1AF-A4CA-34B8A754ED7A}"/>
            </a:ext>
          </a:extLst>
        </p:cNvPr>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281F11D8-F0E9-30D5-849E-366BFB66FC85}"/>
              </a:ext>
            </a:extLst>
          </p:cNvPr>
          <p:cNvSpPr>
            <a:spLocks noGrp="1" noRot="1" noChangeAspect="1" noTextEdit="1"/>
          </p:cNvSpPr>
          <p:nvPr>
            <p:ph type="sldImg"/>
          </p:nvPr>
        </p:nvSpPr>
        <p:spPr>
          <a:ln/>
        </p:spPr>
      </p:sp>
      <p:sp>
        <p:nvSpPr>
          <p:cNvPr id="25603" name="ノート プレースホルダー 2">
            <a:extLst>
              <a:ext uri="{FF2B5EF4-FFF2-40B4-BE49-F238E27FC236}">
                <a16:creationId xmlns:a16="http://schemas.microsoft.com/office/drawing/2014/main" id="{14DF8D44-D1A1-36C6-93C7-7148BB54C244}"/>
              </a:ext>
            </a:extLst>
          </p:cNvPr>
          <p:cNvSpPr>
            <a:spLocks noGrp="1"/>
          </p:cNvSpPr>
          <p:nvPr>
            <p:ph type="body" idx="1"/>
          </p:nvPr>
        </p:nvSpPr>
        <p:spPr>
          <a:noFill/>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201896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1E57622-09E5-4F31-A3D3-B1DB18080650}" type="slidenum">
              <a:rPr lang="en-US" altLang="ja-JP"/>
              <a:pPr>
                <a:defRPr/>
              </a:pPr>
              <a:t>‹#›</a:t>
            </a:fld>
            <a:endParaRPr lang="en-US" altLang="ja-JP"/>
          </a:p>
        </p:txBody>
      </p:sp>
    </p:spTree>
    <p:extLst>
      <p:ext uri="{BB962C8B-B14F-4D97-AF65-F5344CB8AC3E}">
        <p14:creationId xmlns:p14="http://schemas.microsoft.com/office/powerpoint/2010/main" val="230966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EB9650-C393-4B03-998D-71F5A459D420}" type="slidenum">
              <a:rPr lang="en-US" altLang="ja-JP"/>
              <a:pPr>
                <a:defRPr/>
              </a:pPr>
              <a:t>‹#›</a:t>
            </a:fld>
            <a:endParaRPr lang="en-US" altLang="ja-JP"/>
          </a:p>
        </p:txBody>
      </p:sp>
    </p:spTree>
    <p:extLst>
      <p:ext uri="{BB962C8B-B14F-4D97-AF65-F5344CB8AC3E}">
        <p14:creationId xmlns:p14="http://schemas.microsoft.com/office/powerpoint/2010/main" val="246211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9CE545B-FFA0-423C-A9AF-126ECA0097BB}" type="slidenum">
              <a:rPr lang="en-US" altLang="ja-JP"/>
              <a:pPr>
                <a:defRPr/>
              </a:pPr>
              <a:t>‹#›</a:t>
            </a:fld>
            <a:endParaRPr lang="en-US" altLang="ja-JP"/>
          </a:p>
        </p:txBody>
      </p:sp>
    </p:spTree>
    <p:extLst>
      <p:ext uri="{BB962C8B-B14F-4D97-AF65-F5344CB8AC3E}">
        <p14:creationId xmlns:p14="http://schemas.microsoft.com/office/powerpoint/2010/main" val="172452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円/楕円 6">
            <a:extLst>
              <a:ext uri="{FF2B5EF4-FFF2-40B4-BE49-F238E27FC236}">
                <a16:creationId xmlns:a16="http://schemas.microsoft.com/office/drawing/2014/main" id="{0367ECDE-DBBE-440D-8F14-E21A3BA4CB9F}"/>
              </a:ext>
            </a:extLst>
          </p:cNvPr>
          <p:cNvSpPr/>
          <p:nvPr userDrawn="1"/>
        </p:nvSpPr>
        <p:spPr>
          <a:xfrm>
            <a:off x="8172450" y="6308725"/>
            <a:ext cx="576263" cy="504825"/>
          </a:xfrm>
          <a:prstGeom prst="ellipse">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日付プレースホルダー 1">
            <a:extLst>
              <a:ext uri="{FF2B5EF4-FFF2-40B4-BE49-F238E27FC236}">
                <a16:creationId xmlns:a16="http://schemas.microsoft.com/office/drawing/2014/main" id="{20922CED-DE8C-43CB-80A4-5DFBC059D46F}"/>
              </a:ext>
            </a:extLst>
          </p:cNvPr>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2">
            <a:extLst>
              <a:ext uri="{FF2B5EF4-FFF2-40B4-BE49-F238E27FC236}">
                <a16:creationId xmlns:a16="http://schemas.microsoft.com/office/drawing/2014/main" id="{7DF3F07C-551B-4F2D-889C-46158E48C19F}"/>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4218951B-35AB-4AC4-AF5E-165E35798CB1}"/>
              </a:ext>
            </a:extLst>
          </p:cNvPr>
          <p:cNvSpPr>
            <a:spLocks noGrp="1"/>
          </p:cNvSpPr>
          <p:nvPr>
            <p:ph type="sldNum" sz="quarter" idx="12"/>
          </p:nvPr>
        </p:nvSpPr>
        <p:spPr>
          <a:xfrm>
            <a:off x="6553200" y="6356350"/>
            <a:ext cx="2133600" cy="365125"/>
          </a:xfrm>
        </p:spPr>
        <p:txBody>
          <a:bodyPr anchor="ctr"/>
          <a:lstStyle>
            <a:lvl1pPr>
              <a:defRPr sz="2000">
                <a:solidFill>
                  <a:srgbClr val="898989"/>
                </a:solidFill>
              </a:defRPr>
            </a:lvl1pPr>
          </a:lstStyle>
          <a:p>
            <a:fld id="{7687C65B-E2B8-42D9-BAC0-3E26AE791FAB}" type="slidenum">
              <a:rPr lang="ja-JP" altLang="en-US"/>
              <a:pPr/>
              <a:t>‹#›</a:t>
            </a:fld>
            <a:endParaRPr lang="ja-JP" altLang="en-US"/>
          </a:p>
        </p:txBody>
      </p:sp>
    </p:spTree>
    <p:extLst>
      <p:ext uri="{BB962C8B-B14F-4D97-AF65-F5344CB8AC3E}">
        <p14:creationId xmlns:p14="http://schemas.microsoft.com/office/powerpoint/2010/main" val="72174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9E31FAC-4CDB-436A-9312-E2594327D24A}" type="slidenum">
              <a:rPr lang="en-US" altLang="ja-JP"/>
              <a:pPr>
                <a:defRPr/>
              </a:pPr>
              <a:t>‹#›</a:t>
            </a:fld>
            <a:endParaRPr lang="en-US" altLang="ja-JP"/>
          </a:p>
        </p:txBody>
      </p:sp>
    </p:spTree>
    <p:extLst>
      <p:ext uri="{BB962C8B-B14F-4D97-AF65-F5344CB8AC3E}">
        <p14:creationId xmlns:p14="http://schemas.microsoft.com/office/powerpoint/2010/main" val="408028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EFC25B-2AB1-4D64-9B59-B99ED6723941}" type="slidenum">
              <a:rPr lang="en-US" altLang="ja-JP"/>
              <a:pPr>
                <a:defRPr/>
              </a:pPr>
              <a:t>‹#›</a:t>
            </a:fld>
            <a:endParaRPr lang="en-US" altLang="ja-JP"/>
          </a:p>
        </p:txBody>
      </p:sp>
    </p:spTree>
    <p:extLst>
      <p:ext uri="{BB962C8B-B14F-4D97-AF65-F5344CB8AC3E}">
        <p14:creationId xmlns:p14="http://schemas.microsoft.com/office/powerpoint/2010/main" val="166084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BE5F0D6-4991-4001-A537-6305009EFC10}" type="slidenum">
              <a:rPr lang="en-US" altLang="ja-JP"/>
              <a:pPr>
                <a:defRPr/>
              </a:pPr>
              <a:t>‹#›</a:t>
            </a:fld>
            <a:endParaRPr lang="en-US" altLang="ja-JP"/>
          </a:p>
        </p:txBody>
      </p:sp>
    </p:spTree>
    <p:extLst>
      <p:ext uri="{BB962C8B-B14F-4D97-AF65-F5344CB8AC3E}">
        <p14:creationId xmlns:p14="http://schemas.microsoft.com/office/powerpoint/2010/main" val="98845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080554-1676-4B00-9EC5-CD6331697A82}" type="slidenum">
              <a:rPr lang="en-US" altLang="ja-JP"/>
              <a:pPr>
                <a:defRPr/>
              </a:pPr>
              <a:t>‹#›</a:t>
            </a:fld>
            <a:endParaRPr lang="en-US" altLang="ja-JP"/>
          </a:p>
        </p:txBody>
      </p:sp>
    </p:spTree>
    <p:extLst>
      <p:ext uri="{BB962C8B-B14F-4D97-AF65-F5344CB8AC3E}">
        <p14:creationId xmlns:p14="http://schemas.microsoft.com/office/powerpoint/2010/main" val="319056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7C594C2-D1D7-4274-9523-FE706CA1F2AE}" type="slidenum">
              <a:rPr lang="en-US" altLang="ja-JP"/>
              <a:pPr>
                <a:defRPr/>
              </a:pPr>
              <a:t>‹#›</a:t>
            </a:fld>
            <a:endParaRPr lang="en-US" altLang="ja-JP"/>
          </a:p>
        </p:txBody>
      </p:sp>
    </p:spTree>
    <p:extLst>
      <p:ext uri="{BB962C8B-B14F-4D97-AF65-F5344CB8AC3E}">
        <p14:creationId xmlns:p14="http://schemas.microsoft.com/office/powerpoint/2010/main" val="250535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1CD2C88-E98E-45A5-BC0B-8FAC276E0A10}" type="slidenum">
              <a:rPr lang="en-US" altLang="ja-JP"/>
              <a:pPr>
                <a:defRPr/>
              </a:pPr>
              <a:t>‹#›</a:t>
            </a:fld>
            <a:endParaRPr lang="en-US" altLang="ja-JP"/>
          </a:p>
        </p:txBody>
      </p:sp>
    </p:spTree>
    <p:extLst>
      <p:ext uri="{BB962C8B-B14F-4D97-AF65-F5344CB8AC3E}">
        <p14:creationId xmlns:p14="http://schemas.microsoft.com/office/powerpoint/2010/main" val="137037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B6CDEA3-0A08-4041-BA0F-9FCE13267983}" type="slidenum">
              <a:rPr lang="en-US" altLang="ja-JP"/>
              <a:pPr>
                <a:defRPr/>
              </a:pPr>
              <a:t>‹#›</a:t>
            </a:fld>
            <a:endParaRPr lang="en-US" altLang="ja-JP"/>
          </a:p>
        </p:txBody>
      </p:sp>
    </p:spTree>
    <p:extLst>
      <p:ext uri="{BB962C8B-B14F-4D97-AF65-F5344CB8AC3E}">
        <p14:creationId xmlns:p14="http://schemas.microsoft.com/office/powerpoint/2010/main" val="143548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DE212A1-B210-4CC6-A7EC-FC3164DB019C}" type="slidenum">
              <a:rPr lang="en-US" altLang="ja-JP"/>
              <a:pPr>
                <a:defRPr/>
              </a:pPr>
              <a:t>‹#›</a:t>
            </a:fld>
            <a:endParaRPr lang="en-US" altLang="ja-JP"/>
          </a:p>
        </p:txBody>
      </p:sp>
    </p:spTree>
    <p:extLst>
      <p:ext uri="{BB962C8B-B14F-4D97-AF65-F5344CB8AC3E}">
        <p14:creationId xmlns:p14="http://schemas.microsoft.com/office/powerpoint/2010/main" val="67519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B9BE438-25AE-430F-9015-E0265234778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5E599-646F-44A5-913E-41BE3E9222F6}"/>
              </a:ext>
            </a:extLst>
          </p:cNvPr>
          <p:cNvSpPr>
            <a:spLocks noGrp="1"/>
          </p:cNvSpPr>
          <p:nvPr>
            <p:ph type="title"/>
          </p:nvPr>
        </p:nvSpPr>
        <p:spPr>
          <a:xfrm>
            <a:off x="395536" y="1626058"/>
            <a:ext cx="8291264" cy="1820943"/>
          </a:xfrm>
          <a:solidFill>
            <a:schemeClr val="bg1">
              <a:lumMod val="95000"/>
            </a:schemeClr>
          </a:solidFill>
          <a:ln w="19050">
            <a:noFill/>
          </a:ln>
        </p:spPr>
        <p:txBody>
          <a:bodyPr/>
          <a:lstStyle/>
          <a:p>
            <a:r>
              <a:rPr lang="ja-JP" altLang="ja-JP" sz="3200" b="1" dirty="0"/>
              <a:t>原子力</a:t>
            </a:r>
            <a:r>
              <a:rPr lang="ja-JP" altLang="en-US" sz="3200" b="1" dirty="0"/>
              <a:t>発電の利用</a:t>
            </a:r>
            <a:r>
              <a:rPr lang="en-US" altLang="ja-JP" sz="3200" b="1" dirty="0"/>
              <a:t>‐</a:t>
            </a:r>
            <a:r>
              <a:rPr lang="ja-JP" altLang="en-US" sz="3200" b="1" dirty="0"/>
              <a:t>安全確保と規制のあり方</a:t>
            </a:r>
            <a:br>
              <a:rPr lang="en-US" altLang="ja-JP" b="1" dirty="0"/>
            </a:br>
            <a:r>
              <a:rPr lang="ja-JP" altLang="ja-JP" sz="3200" b="1" dirty="0"/>
              <a:t>‐</a:t>
            </a:r>
            <a:r>
              <a:rPr lang="ja-JP" altLang="ja-JP" sz="2800" b="1" dirty="0"/>
              <a:t>福島第一原発事故に学ぶ</a:t>
            </a:r>
            <a:r>
              <a:rPr lang="ja-JP" altLang="ja-JP" sz="3200" b="1" dirty="0"/>
              <a:t>‐</a:t>
            </a:r>
            <a:endParaRPr kumimoji="1" lang="ja-JP" altLang="en-US" sz="3200" b="1" dirty="0">
              <a:solidFill>
                <a:srgbClr val="002060"/>
              </a:solidFill>
            </a:endParaRPr>
          </a:p>
        </p:txBody>
      </p:sp>
      <p:sp>
        <p:nvSpPr>
          <p:cNvPr id="3" name="スライド番号プレースホルダー 2">
            <a:extLst>
              <a:ext uri="{FF2B5EF4-FFF2-40B4-BE49-F238E27FC236}">
                <a16:creationId xmlns:a16="http://schemas.microsoft.com/office/drawing/2014/main" id="{7AAF1A38-80DB-4D5B-A72A-555D909CFDDC}"/>
              </a:ext>
            </a:extLst>
          </p:cNvPr>
          <p:cNvSpPr>
            <a:spLocks noGrp="1"/>
          </p:cNvSpPr>
          <p:nvPr>
            <p:ph type="sldNum" sz="quarter" idx="12"/>
          </p:nvPr>
        </p:nvSpPr>
        <p:spPr/>
        <p:txBody>
          <a:bodyPr/>
          <a:lstStyle/>
          <a:p>
            <a:pPr>
              <a:defRPr/>
            </a:pPr>
            <a:fld id="{E7C594C2-D1D7-4274-9523-FE706CA1F2AE}" type="slidenum">
              <a:rPr lang="en-US" altLang="ja-JP" smtClean="0"/>
              <a:pPr>
                <a:defRPr/>
              </a:pPr>
              <a:t>1</a:t>
            </a:fld>
            <a:endParaRPr lang="en-US" altLang="ja-JP" dirty="0"/>
          </a:p>
        </p:txBody>
      </p:sp>
      <p:sp>
        <p:nvSpPr>
          <p:cNvPr id="4" name="テキスト ボックス 3">
            <a:extLst>
              <a:ext uri="{FF2B5EF4-FFF2-40B4-BE49-F238E27FC236}">
                <a16:creationId xmlns:a16="http://schemas.microsoft.com/office/drawing/2014/main" id="{6DF5282A-B5C6-4FB8-98F3-1859D199515F}"/>
              </a:ext>
            </a:extLst>
          </p:cNvPr>
          <p:cNvSpPr txBox="1"/>
          <p:nvPr/>
        </p:nvSpPr>
        <p:spPr>
          <a:xfrm>
            <a:off x="2636695" y="4277835"/>
            <a:ext cx="3159839" cy="954107"/>
          </a:xfrm>
          <a:prstGeom prst="rect">
            <a:avLst/>
          </a:prstGeom>
          <a:noFill/>
        </p:spPr>
        <p:txBody>
          <a:bodyPr wrap="none" rtlCol="0">
            <a:spAutoFit/>
          </a:bodyPr>
          <a:lstStyle/>
          <a:p>
            <a:pPr algn="ctr"/>
            <a:r>
              <a:rPr lang="ja-JP" altLang="en-US" dirty="0"/>
              <a:t>　元原子力規制委員長</a:t>
            </a:r>
            <a:endParaRPr lang="en-US" altLang="ja-JP" dirty="0"/>
          </a:p>
          <a:p>
            <a:pPr algn="ctr"/>
            <a:r>
              <a:rPr lang="ja-JP" altLang="en-US" sz="3200" dirty="0"/>
              <a:t>田中　俊一</a:t>
            </a:r>
            <a:endParaRPr kumimoji="1" lang="ja-JP" altLang="en-US" sz="3200" dirty="0"/>
          </a:p>
        </p:txBody>
      </p:sp>
      <p:sp>
        <p:nvSpPr>
          <p:cNvPr id="6" name="テキスト ボックス 5">
            <a:extLst>
              <a:ext uri="{FF2B5EF4-FFF2-40B4-BE49-F238E27FC236}">
                <a16:creationId xmlns:a16="http://schemas.microsoft.com/office/drawing/2014/main" id="{6A530275-3AB1-40DB-807D-143416135C6E}"/>
              </a:ext>
            </a:extLst>
          </p:cNvPr>
          <p:cNvSpPr txBox="1"/>
          <p:nvPr/>
        </p:nvSpPr>
        <p:spPr>
          <a:xfrm>
            <a:off x="6503945" y="500627"/>
            <a:ext cx="1997662" cy="707886"/>
          </a:xfrm>
          <a:prstGeom prst="rect">
            <a:avLst/>
          </a:prstGeom>
          <a:noFill/>
        </p:spPr>
        <p:txBody>
          <a:bodyPr wrap="none" rtlCol="0">
            <a:spAutoFit/>
          </a:bodyPr>
          <a:lstStyle/>
          <a:p>
            <a:pPr algn="ctr"/>
            <a:r>
              <a:rPr lang="ja-JP" altLang="en-US" sz="2000" b="1" dirty="0">
                <a:effectLst/>
                <a:latin typeface="+mn-ea"/>
                <a:ea typeface="+mn-ea"/>
                <a:cs typeface="ＭＳ Ｐゴシック" panose="020B0600070205080204" pitchFamily="50" charset="-128"/>
              </a:rPr>
              <a:t>福島原発行動隊</a:t>
            </a:r>
            <a:endParaRPr lang="en-US" altLang="ja-JP" sz="2000" b="1" dirty="0">
              <a:effectLst/>
              <a:latin typeface="+mn-ea"/>
              <a:ea typeface="+mn-ea"/>
              <a:cs typeface="ＭＳ Ｐゴシック" panose="020B0600070205080204" pitchFamily="50" charset="-128"/>
            </a:endParaRPr>
          </a:p>
          <a:p>
            <a:pPr algn="ctr"/>
            <a:r>
              <a:rPr lang="en-US" altLang="ja-JP" sz="2000" b="1" dirty="0">
                <a:effectLst/>
                <a:latin typeface="+mn-ea"/>
                <a:ea typeface="+mn-ea"/>
                <a:cs typeface="ＭＳ Ｐゴシック" panose="020B0600070205080204" pitchFamily="50" charset="-128"/>
              </a:rPr>
              <a:t>2025</a:t>
            </a:r>
            <a:r>
              <a:rPr lang="ja-JP" altLang="en-US" sz="2000" b="1" dirty="0">
                <a:effectLst/>
                <a:latin typeface="+mn-ea"/>
                <a:ea typeface="+mn-ea"/>
                <a:cs typeface="ＭＳ Ｐゴシック" panose="020B0600070205080204" pitchFamily="50" charset="-128"/>
              </a:rPr>
              <a:t>年</a:t>
            </a:r>
            <a:r>
              <a:rPr lang="en-US" altLang="ja-JP" sz="2000" b="1" dirty="0">
                <a:effectLst/>
                <a:latin typeface="+mn-ea"/>
                <a:ea typeface="+mn-ea"/>
                <a:cs typeface="ＭＳ Ｐゴシック" panose="020B0600070205080204" pitchFamily="50" charset="-128"/>
              </a:rPr>
              <a:t>11</a:t>
            </a:r>
            <a:r>
              <a:rPr lang="ja-JP" altLang="en-US" sz="2000" b="1" dirty="0">
                <a:effectLst/>
                <a:latin typeface="+mn-ea"/>
                <a:ea typeface="+mn-ea"/>
                <a:cs typeface="ＭＳ Ｐゴシック" panose="020B0600070205080204" pitchFamily="50" charset="-128"/>
              </a:rPr>
              <a:t>月</a:t>
            </a:r>
            <a:r>
              <a:rPr lang="en-US" altLang="ja-JP" sz="2000" b="1" dirty="0">
                <a:latin typeface="+mn-ea"/>
                <a:ea typeface="+mn-ea"/>
                <a:cs typeface="ＭＳ Ｐゴシック" panose="020B0600070205080204" pitchFamily="50" charset="-128"/>
              </a:rPr>
              <a:t>13</a:t>
            </a:r>
            <a:r>
              <a:rPr lang="ja-JP" altLang="en-US" sz="2000" b="1" dirty="0">
                <a:effectLst/>
                <a:latin typeface="+mn-ea"/>
                <a:ea typeface="+mn-ea"/>
                <a:cs typeface="ＭＳ Ｐゴシック" panose="020B0600070205080204" pitchFamily="50" charset="-128"/>
              </a:rPr>
              <a:t>日</a:t>
            </a:r>
            <a:endParaRPr lang="en-US" altLang="ja-JP" sz="2000" b="1" dirty="0">
              <a:effectLst/>
              <a:latin typeface="+mn-ea"/>
              <a:ea typeface="+mn-ea"/>
              <a:cs typeface="ＭＳ Ｐゴシック" panose="020B0600070205080204" pitchFamily="50" charset="-128"/>
            </a:endParaRPr>
          </a:p>
        </p:txBody>
      </p:sp>
    </p:spTree>
    <p:extLst>
      <p:ext uri="{BB962C8B-B14F-4D97-AF65-F5344CB8AC3E}">
        <p14:creationId xmlns:p14="http://schemas.microsoft.com/office/powerpoint/2010/main" val="3308855366"/>
      </p:ext>
    </p:extLst>
  </p:cSld>
  <p:clrMapOvr>
    <a:masterClrMapping/>
  </p:clrMapOvr>
  <mc:AlternateContent xmlns:mc="http://schemas.openxmlformats.org/markup-compatibility/2006" xmlns:p14="http://schemas.microsoft.com/office/powerpoint/2010/main">
    <mc:Choice Requires="p14">
      <p:transition spd="slow" p14:dur="2000" advTm="1931"/>
    </mc:Choice>
    <mc:Fallback xmlns="">
      <p:transition spd="slow" advTm="19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2FEC-4453-DB0D-F9CB-B3B0E29077B0}"/>
            </a:ext>
          </a:extLst>
        </p:cNvPr>
        <p:cNvGrpSpPr/>
        <p:nvPr/>
      </p:nvGrpSpPr>
      <p:grpSpPr>
        <a:xfrm>
          <a:off x="0" y="0"/>
          <a:ext cx="0" cy="0"/>
          <a:chOff x="0" y="0"/>
          <a:chExt cx="0" cy="0"/>
        </a:xfrm>
      </p:grpSpPr>
      <p:sp>
        <p:nvSpPr>
          <p:cNvPr id="18434" name="タイトル 1">
            <a:extLst>
              <a:ext uri="{FF2B5EF4-FFF2-40B4-BE49-F238E27FC236}">
                <a16:creationId xmlns:a16="http://schemas.microsoft.com/office/drawing/2014/main" id="{5730FBC2-CE98-6721-29A2-B60316CBBFC6}"/>
              </a:ext>
            </a:extLst>
          </p:cNvPr>
          <p:cNvSpPr>
            <a:spLocks noGrp="1"/>
          </p:cNvSpPr>
          <p:nvPr>
            <p:ph type="title"/>
          </p:nvPr>
        </p:nvSpPr>
        <p:spPr>
          <a:xfrm>
            <a:off x="539552" y="332656"/>
            <a:ext cx="6911975" cy="863600"/>
          </a:xfrm>
          <a:solidFill>
            <a:srgbClr val="CCFFFF"/>
          </a:solidFill>
          <a:ln w="19050">
            <a:solidFill>
              <a:srgbClr val="00B0F0"/>
            </a:solidFill>
            <a:miter lim="800000"/>
            <a:headEnd/>
            <a:tailEnd/>
          </a:ln>
        </p:spPr>
        <p:txBody>
          <a:bodyPr/>
          <a:lstStyle/>
          <a:p>
            <a:r>
              <a:rPr lang="ja-JP" altLang="en-US" sz="3600" b="1" dirty="0">
                <a:latin typeface="+mj-ea"/>
              </a:rPr>
              <a:t>２．新規制基準と原発の再稼働</a:t>
            </a:r>
          </a:p>
        </p:txBody>
      </p:sp>
      <p:sp>
        <p:nvSpPr>
          <p:cNvPr id="3" name="コンテンツ プレースホルダー 2">
            <a:extLst>
              <a:ext uri="{FF2B5EF4-FFF2-40B4-BE49-F238E27FC236}">
                <a16:creationId xmlns:a16="http://schemas.microsoft.com/office/drawing/2014/main" id="{DA1FC50E-4056-827C-FA42-7A5576DA7E5A}"/>
              </a:ext>
            </a:extLst>
          </p:cNvPr>
          <p:cNvSpPr>
            <a:spLocks noGrp="1"/>
          </p:cNvSpPr>
          <p:nvPr>
            <p:ph idx="1"/>
          </p:nvPr>
        </p:nvSpPr>
        <p:spPr>
          <a:xfrm>
            <a:off x="179388" y="2997200"/>
            <a:ext cx="8785100" cy="2736056"/>
          </a:xfrm>
        </p:spPr>
        <p:txBody>
          <a:bodyPr>
            <a:normAutofit fontScale="70000" lnSpcReduction="20000"/>
          </a:bodyPr>
          <a:lstStyle/>
          <a:p>
            <a:pPr marL="0" indent="0">
              <a:buFontTx/>
              <a:buNone/>
              <a:tabLst>
                <a:tab pos="630238" algn="l"/>
              </a:tabLst>
              <a:defRPr/>
            </a:pPr>
            <a:r>
              <a:rPr lang="ja-JP" altLang="en-US" sz="3800" u="sng" dirty="0">
                <a:solidFill>
                  <a:srgbClr val="FF0000"/>
                </a:solidFill>
                <a:latin typeface="HG創英角ﾎﾟｯﾌﾟ体" panose="040B0A09000000000000" pitchFamily="49" charset="-128"/>
                <a:ea typeface="HG創英角ﾎﾟｯﾌﾟ体" panose="040B0A09000000000000" pitchFamily="49" charset="-128"/>
              </a:rPr>
              <a:t>１</a:t>
            </a:r>
            <a:r>
              <a:rPr lang="en-US" altLang="ja-JP" sz="3800" u="sng" dirty="0">
                <a:solidFill>
                  <a:srgbClr val="FF0000"/>
                </a:solidFill>
                <a:latin typeface="HG創英角ﾎﾟｯﾌﾟ体" panose="040B0A09000000000000" pitchFamily="49" charset="-128"/>
                <a:ea typeface="HG創英角ﾎﾟｯﾌﾟ体" panose="040B0A09000000000000" pitchFamily="49" charset="-128"/>
              </a:rPr>
              <a:t>F</a:t>
            </a:r>
            <a:r>
              <a:rPr lang="ja-JP" altLang="en-US" sz="3800" u="sng" dirty="0">
                <a:solidFill>
                  <a:srgbClr val="FF0000"/>
                </a:solidFill>
                <a:latin typeface="HG創英角ﾎﾟｯﾌﾟ体" panose="040B0A09000000000000" pitchFamily="49" charset="-128"/>
                <a:ea typeface="HG創英角ﾎﾟｯﾌﾟ体" panose="040B0A09000000000000" pitchFamily="49" charset="-128"/>
              </a:rPr>
              <a:t>事故の教訓</a:t>
            </a:r>
            <a:endParaRPr lang="en-US" altLang="ja-JP" sz="3800" u="sng" dirty="0">
              <a:solidFill>
                <a:srgbClr val="FF000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　原発サイトの内外を含めて放射線被ばくによる確定的な健康</a:t>
            </a: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　　影響は認められていない。</a:t>
            </a: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　避難に伴い多数の犠牲者が出た。</a:t>
            </a: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　半減期の長い放射性物質が環境に大量に放出されたことによっ</a:t>
            </a: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　　て、放射線被ばくによる健康影響についての誤った認識が大</a:t>
            </a: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　　規模な除染を余儀なくし、かつ避難の長期化をもたらした。</a:t>
            </a: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r>
              <a:rPr lang="ja-JP" altLang="en-US" sz="2800" dirty="0">
                <a:solidFill>
                  <a:srgbClr val="002060"/>
                </a:solidFill>
                <a:latin typeface="HG創英角ﾎﾟｯﾌﾟ体" panose="040B0A09000000000000" pitchFamily="49" charset="-128"/>
                <a:ea typeface="HG創英角ﾎﾟｯﾌﾟ体" panose="040B0A09000000000000" pitchFamily="49" charset="-128"/>
              </a:rPr>
              <a:t>☞　広範な環境の汚染と避難の長期化により、深刻な社会問題が生じた。</a:t>
            </a: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a:p>
            <a:pPr marL="0" indent="0">
              <a:buFontTx/>
              <a:buNone/>
              <a:tabLst>
                <a:tab pos="630238" algn="l"/>
              </a:tabLst>
              <a:defRPr/>
            </a:pPr>
            <a:endParaRPr lang="en-US" altLang="ja-JP" sz="2800" dirty="0">
              <a:solidFill>
                <a:srgbClr val="002060"/>
              </a:solidFill>
              <a:latin typeface="HG創英角ﾎﾟｯﾌﾟ体" panose="040B0A09000000000000" pitchFamily="49" charset="-128"/>
              <a:ea typeface="HG創英角ﾎﾟｯﾌﾟ体" panose="040B0A09000000000000" pitchFamily="49" charset="-128"/>
            </a:endParaRPr>
          </a:p>
        </p:txBody>
      </p:sp>
      <p:sp>
        <p:nvSpPr>
          <p:cNvPr id="18436" name="スライド番号プレースホルダー 3">
            <a:extLst>
              <a:ext uri="{FF2B5EF4-FFF2-40B4-BE49-F238E27FC236}">
                <a16:creationId xmlns:a16="http://schemas.microsoft.com/office/drawing/2014/main" id="{17B25067-2C5D-FC32-5A0C-703361BEACF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8AC27FA-DB68-4844-9033-A83411DB1FE6}" type="slidenum">
              <a:rPr lang="ja-JP" altLang="en-US" sz="1400"/>
              <a:pPr>
                <a:spcBef>
                  <a:spcPct val="0"/>
                </a:spcBef>
                <a:buFontTx/>
                <a:buNone/>
              </a:pPr>
              <a:t>10</a:t>
            </a:fld>
            <a:endParaRPr lang="ja-JP" altLang="en-US" sz="1400" dirty="0"/>
          </a:p>
        </p:txBody>
      </p:sp>
      <p:sp>
        <p:nvSpPr>
          <p:cNvPr id="18437" name="テキスト ボックス 4">
            <a:extLst>
              <a:ext uri="{FF2B5EF4-FFF2-40B4-BE49-F238E27FC236}">
                <a16:creationId xmlns:a16="http://schemas.microsoft.com/office/drawing/2014/main" id="{4B2B0133-9033-B4FC-33C5-5F7DC8E7CD94}"/>
              </a:ext>
            </a:extLst>
          </p:cNvPr>
          <p:cNvSpPr txBox="1">
            <a:spLocks noChangeArrowheads="1"/>
          </p:cNvSpPr>
          <p:nvPr/>
        </p:nvSpPr>
        <p:spPr bwMode="auto">
          <a:xfrm>
            <a:off x="333375" y="1704975"/>
            <a:ext cx="8353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a:latin typeface="HGP創英角ﾎﾟｯﾌﾟ体" panose="040B0A00000000000000" pitchFamily="50" charset="-128"/>
                <a:ea typeface="HGP創英角ﾎﾟｯﾌﾟ体" panose="040B0A00000000000000" pitchFamily="50" charset="-128"/>
              </a:rPr>
              <a:t>東京電力福島第一原発事故を再び起こさないことを基本にした上で、事故の</a:t>
            </a:r>
            <a:r>
              <a:rPr lang="ja-JP" altLang="en-US" sz="2800" b="1">
                <a:solidFill>
                  <a:srgbClr val="FF0000"/>
                </a:solidFill>
                <a:latin typeface="HGP創英角ﾎﾟｯﾌﾟ体" panose="040B0A00000000000000" pitchFamily="50" charset="-128"/>
                <a:ea typeface="HGP創英角ﾎﾟｯﾌﾟ体" panose="040B0A00000000000000" pitchFamily="50" charset="-128"/>
              </a:rPr>
              <a:t>教訓</a:t>
            </a:r>
            <a:r>
              <a:rPr lang="ja-JP" altLang="en-US" sz="2800" b="1">
                <a:latin typeface="HGP創英角ﾎﾟｯﾌﾟ体" panose="040B0A00000000000000" pitchFamily="50" charset="-128"/>
                <a:ea typeface="HGP創英角ﾎﾟｯﾌﾟ体" panose="040B0A00000000000000" pitchFamily="50" charset="-128"/>
              </a:rPr>
              <a:t>を踏まえて策定</a:t>
            </a:r>
            <a:endParaRPr lang="ja-JP" altLang="en-US" sz="280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9292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9302E-B014-5517-4624-21F6410DA5CF}"/>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44262ACF-FFC9-63A9-95DC-610777AFA588}"/>
              </a:ext>
            </a:extLst>
          </p:cNvPr>
          <p:cNvSpPr/>
          <p:nvPr/>
        </p:nvSpPr>
        <p:spPr>
          <a:xfrm>
            <a:off x="2873375" y="1247775"/>
            <a:ext cx="1698625" cy="495300"/>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大規模な自然災害への対応強化</a:t>
            </a:r>
            <a:endParaRPr lang="en-US" altLang="ja-JP" sz="1400" dirty="0">
              <a:solidFill>
                <a:schemeClr val="tx1"/>
              </a:solidFill>
            </a:endParaRPr>
          </a:p>
        </p:txBody>
      </p:sp>
      <p:sp>
        <p:nvSpPr>
          <p:cNvPr id="18" name="正方形/長方形 17">
            <a:extLst>
              <a:ext uri="{FF2B5EF4-FFF2-40B4-BE49-F238E27FC236}">
                <a16:creationId xmlns:a16="http://schemas.microsoft.com/office/drawing/2014/main" id="{1C414E8D-DD78-CE70-9CBA-163160CEB6EE}"/>
              </a:ext>
            </a:extLst>
          </p:cNvPr>
          <p:cNvSpPr/>
          <p:nvPr/>
        </p:nvSpPr>
        <p:spPr>
          <a:xfrm>
            <a:off x="2863850" y="1817688"/>
            <a:ext cx="1706563" cy="747712"/>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火災・内部溢水・停電などへの耐久力向上</a:t>
            </a:r>
          </a:p>
        </p:txBody>
      </p:sp>
      <p:sp>
        <p:nvSpPr>
          <p:cNvPr id="19" name="正方形/長方形 18">
            <a:extLst>
              <a:ext uri="{FF2B5EF4-FFF2-40B4-BE49-F238E27FC236}">
                <a16:creationId xmlns:a16="http://schemas.microsoft.com/office/drawing/2014/main" id="{0A45C6A3-F459-DCB6-09EF-21A388CB0B9F}"/>
              </a:ext>
            </a:extLst>
          </p:cNvPr>
          <p:cNvSpPr/>
          <p:nvPr/>
        </p:nvSpPr>
        <p:spPr>
          <a:xfrm>
            <a:off x="2863850" y="3644900"/>
            <a:ext cx="1706563" cy="506413"/>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炉心損傷の防止</a:t>
            </a:r>
          </a:p>
        </p:txBody>
      </p:sp>
      <p:sp>
        <p:nvSpPr>
          <p:cNvPr id="20" name="正方形/長方形 19">
            <a:extLst>
              <a:ext uri="{FF2B5EF4-FFF2-40B4-BE49-F238E27FC236}">
                <a16:creationId xmlns:a16="http://schemas.microsoft.com/office/drawing/2014/main" id="{D604240C-9ECA-A590-DD35-51CA29D625AF}"/>
              </a:ext>
            </a:extLst>
          </p:cNvPr>
          <p:cNvSpPr/>
          <p:nvPr/>
        </p:nvSpPr>
        <p:spPr>
          <a:xfrm>
            <a:off x="2863850" y="4264025"/>
            <a:ext cx="1706563" cy="506413"/>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格納容器の閉じ込め機能等の維持</a:t>
            </a:r>
          </a:p>
        </p:txBody>
      </p:sp>
      <p:sp>
        <p:nvSpPr>
          <p:cNvPr id="21" name="正方形/長方形 20">
            <a:extLst>
              <a:ext uri="{FF2B5EF4-FFF2-40B4-BE49-F238E27FC236}">
                <a16:creationId xmlns:a16="http://schemas.microsoft.com/office/drawing/2014/main" id="{72B8AD54-C790-3450-5ED0-68B2DC458C41}"/>
              </a:ext>
            </a:extLst>
          </p:cNvPr>
          <p:cNvSpPr/>
          <p:nvPr/>
        </p:nvSpPr>
        <p:spPr>
          <a:xfrm>
            <a:off x="2863850" y="4870450"/>
            <a:ext cx="1706563" cy="506413"/>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放射性物質の拡散抑制</a:t>
            </a:r>
          </a:p>
        </p:txBody>
      </p:sp>
      <p:sp>
        <p:nvSpPr>
          <p:cNvPr id="22" name="正方形/長方形 21">
            <a:extLst>
              <a:ext uri="{FF2B5EF4-FFF2-40B4-BE49-F238E27FC236}">
                <a16:creationId xmlns:a16="http://schemas.microsoft.com/office/drawing/2014/main" id="{B2F4CB03-E811-C563-C829-997730ED816C}"/>
              </a:ext>
            </a:extLst>
          </p:cNvPr>
          <p:cNvSpPr/>
          <p:nvPr/>
        </p:nvSpPr>
        <p:spPr>
          <a:xfrm>
            <a:off x="2863850" y="5487988"/>
            <a:ext cx="1706563" cy="506412"/>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指揮所等の支援機能の確保</a:t>
            </a:r>
          </a:p>
        </p:txBody>
      </p:sp>
      <p:sp>
        <p:nvSpPr>
          <p:cNvPr id="23" name="正方形/長方形 22">
            <a:extLst>
              <a:ext uri="{FF2B5EF4-FFF2-40B4-BE49-F238E27FC236}">
                <a16:creationId xmlns:a16="http://schemas.microsoft.com/office/drawing/2014/main" id="{B4678085-06AE-67F3-8BEA-81D994122BF3}"/>
              </a:ext>
            </a:extLst>
          </p:cNvPr>
          <p:cNvSpPr/>
          <p:nvPr/>
        </p:nvSpPr>
        <p:spPr>
          <a:xfrm>
            <a:off x="2863850" y="6053138"/>
            <a:ext cx="1706563" cy="639762"/>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原子炉建屋外設備が破損した場合等への対応</a:t>
            </a:r>
          </a:p>
        </p:txBody>
      </p:sp>
      <p:cxnSp>
        <p:nvCxnSpPr>
          <p:cNvPr id="26" name="直線矢印コネクタ 25">
            <a:extLst>
              <a:ext uri="{FF2B5EF4-FFF2-40B4-BE49-F238E27FC236}">
                <a16:creationId xmlns:a16="http://schemas.microsoft.com/office/drawing/2014/main" id="{2325C96D-B467-1950-7DD4-724516623A44}"/>
              </a:ext>
            </a:extLst>
          </p:cNvPr>
          <p:cNvCxnSpPr>
            <a:stCxn id="22583" idx="14"/>
            <a:endCxn id="17" idx="1"/>
          </p:cNvCxnSpPr>
          <p:nvPr/>
        </p:nvCxnSpPr>
        <p:spPr>
          <a:xfrm flipV="1">
            <a:off x="2057400" y="1495425"/>
            <a:ext cx="815975" cy="300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E08EE7A8-A3DA-2E23-9C23-2B3C13DBCD0C}"/>
              </a:ext>
            </a:extLst>
          </p:cNvPr>
          <p:cNvCxnSpPr>
            <a:stCxn id="6" idx="3"/>
            <a:endCxn id="18" idx="1"/>
          </p:cNvCxnSpPr>
          <p:nvPr/>
        </p:nvCxnSpPr>
        <p:spPr>
          <a:xfrm>
            <a:off x="2046288" y="1703388"/>
            <a:ext cx="817562" cy="488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D44E549-A354-6011-2602-8BD619D1B035}"/>
              </a:ext>
            </a:extLst>
          </p:cNvPr>
          <p:cNvCxnSpPr>
            <a:stCxn id="22585" idx="14"/>
            <a:endCxn id="19" idx="1"/>
          </p:cNvCxnSpPr>
          <p:nvPr/>
        </p:nvCxnSpPr>
        <p:spPr>
          <a:xfrm flipV="1">
            <a:off x="2098675" y="3897313"/>
            <a:ext cx="765175" cy="355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C49178F9-41E3-8C40-0720-29657F9FBF34}"/>
              </a:ext>
            </a:extLst>
          </p:cNvPr>
          <p:cNvCxnSpPr>
            <a:stCxn id="22585" idx="14"/>
            <a:endCxn id="20" idx="1"/>
          </p:cNvCxnSpPr>
          <p:nvPr/>
        </p:nvCxnSpPr>
        <p:spPr>
          <a:xfrm>
            <a:off x="2098675" y="4252913"/>
            <a:ext cx="765175" cy="263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220E5CDF-17E2-7014-A5EC-CDE83A10CD8D}"/>
              </a:ext>
            </a:extLst>
          </p:cNvPr>
          <p:cNvCxnSpPr>
            <a:stCxn id="22585" idx="14"/>
            <a:endCxn id="21" idx="1"/>
          </p:cNvCxnSpPr>
          <p:nvPr/>
        </p:nvCxnSpPr>
        <p:spPr>
          <a:xfrm>
            <a:off x="2098675" y="4252913"/>
            <a:ext cx="765175" cy="871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BA990DAC-C35A-0930-2D3D-1DF75B6BDB8D}"/>
              </a:ext>
            </a:extLst>
          </p:cNvPr>
          <p:cNvCxnSpPr>
            <a:stCxn id="22585" idx="14"/>
            <a:endCxn id="22" idx="1"/>
          </p:cNvCxnSpPr>
          <p:nvPr/>
        </p:nvCxnSpPr>
        <p:spPr>
          <a:xfrm>
            <a:off x="2098675" y="4252913"/>
            <a:ext cx="765175" cy="14874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D6AF0A8-9551-A56A-AEDD-4416F445A402}"/>
              </a:ext>
            </a:extLst>
          </p:cNvPr>
          <p:cNvCxnSpPr>
            <a:stCxn id="22587" idx="14"/>
            <a:endCxn id="23" idx="1"/>
          </p:cNvCxnSpPr>
          <p:nvPr/>
        </p:nvCxnSpPr>
        <p:spPr>
          <a:xfrm>
            <a:off x="1782763" y="5967413"/>
            <a:ext cx="1081087" cy="404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7CCEB66B-8D5A-0B86-0C37-ECD9DFC370A8}"/>
              </a:ext>
            </a:extLst>
          </p:cNvPr>
          <p:cNvSpPr/>
          <p:nvPr/>
        </p:nvSpPr>
        <p:spPr>
          <a:xfrm>
            <a:off x="5724525" y="836613"/>
            <a:ext cx="3284538" cy="307975"/>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①地震・津波の想定手法を見直し</a:t>
            </a:r>
            <a:endParaRPr lang="en-US" altLang="ja-JP" sz="1400" dirty="0">
              <a:solidFill>
                <a:schemeClr val="tx1"/>
              </a:solidFill>
            </a:endParaRPr>
          </a:p>
        </p:txBody>
      </p:sp>
      <p:sp>
        <p:nvSpPr>
          <p:cNvPr id="58" name="正方形/長方形 57">
            <a:extLst>
              <a:ext uri="{FF2B5EF4-FFF2-40B4-BE49-F238E27FC236}">
                <a16:creationId xmlns:a16="http://schemas.microsoft.com/office/drawing/2014/main" id="{9BCB7749-FF22-6BA2-6CC1-8D44FA24DCB4}"/>
              </a:ext>
            </a:extLst>
          </p:cNvPr>
          <p:cNvSpPr/>
          <p:nvPr/>
        </p:nvSpPr>
        <p:spPr>
          <a:xfrm>
            <a:off x="5713413" y="1174750"/>
            <a:ext cx="3300412" cy="295275"/>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②津波浸水対策の導入</a:t>
            </a:r>
          </a:p>
        </p:txBody>
      </p:sp>
      <p:sp>
        <p:nvSpPr>
          <p:cNvPr id="59" name="正方形/長方形 58">
            <a:extLst>
              <a:ext uri="{FF2B5EF4-FFF2-40B4-BE49-F238E27FC236}">
                <a16:creationId xmlns:a16="http://schemas.microsoft.com/office/drawing/2014/main" id="{A5D83458-42F2-3932-74BE-4DE8968E09D3}"/>
              </a:ext>
            </a:extLst>
          </p:cNvPr>
          <p:cNvSpPr/>
          <p:nvPr/>
        </p:nvSpPr>
        <p:spPr>
          <a:xfrm>
            <a:off x="5713413" y="1493838"/>
            <a:ext cx="3300412" cy="325437"/>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③火山・竜巻・森林火災も想定</a:t>
            </a:r>
          </a:p>
        </p:txBody>
      </p:sp>
      <p:sp>
        <p:nvSpPr>
          <p:cNvPr id="60" name="正方形/長方形 59">
            <a:extLst>
              <a:ext uri="{FF2B5EF4-FFF2-40B4-BE49-F238E27FC236}">
                <a16:creationId xmlns:a16="http://schemas.microsoft.com/office/drawing/2014/main" id="{BBCC0D87-025D-74C9-F05A-A739BDE856F2}"/>
              </a:ext>
            </a:extLst>
          </p:cNvPr>
          <p:cNvSpPr/>
          <p:nvPr/>
        </p:nvSpPr>
        <p:spPr>
          <a:xfrm>
            <a:off x="5713413" y="2528888"/>
            <a:ext cx="3300412" cy="32385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⑥外部電源の信頼性</a:t>
            </a:r>
          </a:p>
        </p:txBody>
      </p:sp>
      <p:sp>
        <p:nvSpPr>
          <p:cNvPr id="61" name="正方形/長方形 60">
            <a:extLst>
              <a:ext uri="{FF2B5EF4-FFF2-40B4-BE49-F238E27FC236}">
                <a16:creationId xmlns:a16="http://schemas.microsoft.com/office/drawing/2014/main" id="{CE820C21-736C-E85F-89DC-37D0AE4A1BAF}"/>
              </a:ext>
            </a:extLst>
          </p:cNvPr>
          <p:cNvSpPr/>
          <p:nvPr/>
        </p:nvSpPr>
        <p:spPr>
          <a:xfrm>
            <a:off x="5713413" y="2886075"/>
            <a:ext cx="3300412" cy="319088"/>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⑦所内電源・電源盤の多重化・分散配置</a:t>
            </a:r>
          </a:p>
        </p:txBody>
      </p:sp>
      <p:sp>
        <p:nvSpPr>
          <p:cNvPr id="62" name="正方形/長方形 61">
            <a:extLst>
              <a:ext uri="{FF2B5EF4-FFF2-40B4-BE49-F238E27FC236}">
                <a16:creationId xmlns:a16="http://schemas.microsoft.com/office/drawing/2014/main" id="{EF62BF75-C4A9-9230-9F7A-3632E484533D}"/>
              </a:ext>
            </a:extLst>
          </p:cNvPr>
          <p:cNvSpPr/>
          <p:nvPr/>
        </p:nvSpPr>
        <p:spPr>
          <a:xfrm>
            <a:off x="5713413" y="1841500"/>
            <a:ext cx="3300412" cy="315913"/>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④火災対策の強化・徹底</a:t>
            </a:r>
            <a:endParaRPr lang="en-US" altLang="ja-JP" sz="1400" dirty="0">
              <a:solidFill>
                <a:schemeClr val="tx1"/>
              </a:solidFill>
            </a:endParaRPr>
          </a:p>
        </p:txBody>
      </p:sp>
      <p:sp>
        <p:nvSpPr>
          <p:cNvPr id="74" name="正方形/長方形 73">
            <a:extLst>
              <a:ext uri="{FF2B5EF4-FFF2-40B4-BE49-F238E27FC236}">
                <a16:creationId xmlns:a16="http://schemas.microsoft.com/office/drawing/2014/main" id="{F704834B-9266-D2EA-7A9B-4B9F3EC87581}"/>
              </a:ext>
            </a:extLst>
          </p:cNvPr>
          <p:cNvSpPr/>
          <p:nvPr/>
        </p:nvSpPr>
        <p:spPr>
          <a:xfrm>
            <a:off x="5713413" y="2185988"/>
            <a:ext cx="3300412" cy="320675"/>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⑤内部溢水対策の導入</a:t>
            </a:r>
            <a:endParaRPr lang="en-US" altLang="ja-JP" sz="1400" dirty="0">
              <a:solidFill>
                <a:schemeClr val="tx1"/>
              </a:solidFill>
            </a:endParaRPr>
          </a:p>
        </p:txBody>
      </p:sp>
      <p:sp>
        <p:nvSpPr>
          <p:cNvPr id="75" name="正方形/長方形 74">
            <a:extLst>
              <a:ext uri="{FF2B5EF4-FFF2-40B4-BE49-F238E27FC236}">
                <a16:creationId xmlns:a16="http://schemas.microsoft.com/office/drawing/2014/main" id="{4C63FE52-0666-C243-2BA3-326E516ABB65}"/>
              </a:ext>
            </a:extLst>
          </p:cNvPr>
          <p:cNvSpPr/>
          <p:nvPr/>
        </p:nvSpPr>
        <p:spPr>
          <a:xfrm>
            <a:off x="5724525" y="3919538"/>
            <a:ext cx="3281363" cy="325437"/>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⑩原子炉の減圧対策の強化</a:t>
            </a:r>
            <a:endParaRPr lang="en-US" altLang="ja-JP" sz="1400" dirty="0">
              <a:solidFill>
                <a:schemeClr val="tx1"/>
              </a:solidFill>
            </a:endParaRPr>
          </a:p>
        </p:txBody>
      </p:sp>
      <p:sp>
        <p:nvSpPr>
          <p:cNvPr id="76" name="正方形/長方形 75">
            <a:extLst>
              <a:ext uri="{FF2B5EF4-FFF2-40B4-BE49-F238E27FC236}">
                <a16:creationId xmlns:a16="http://schemas.microsoft.com/office/drawing/2014/main" id="{11858736-12D1-3AAE-FE0D-DCA57E866D1D}"/>
              </a:ext>
            </a:extLst>
          </p:cNvPr>
          <p:cNvSpPr/>
          <p:nvPr/>
        </p:nvSpPr>
        <p:spPr>
          <a:xfrm>
            <a:off x="5713413" y="4279900"/>
            <a:ext cx="3295650" cy="312738"/>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⑪原子炉への注水・除熱対策の強化</a:t>
            </a:r>
          </a:p>
        </p:txBody>
      </p:sp>
      <p:sp>
        <p:nvSpPr>
          <p:cNvPr id="77" name="正方形/長方形 76">
            <a:extLst>
              <a:ext uri="{FF2B5EF4-FFF2-40B4-BE49-F238E27FC236}">
                <a16:creationId xmlns:a16="http://schemas.microsoft.com/office/drawing/2014/main" id="{AD1561D0-754D-C3B2-19EA-A1964F95B12F}"/>
              </a:ext>
            </a:extLst>
          </p:cNvPr>
          <p:cNvSpPr/>
          <p:nvPr/>
        </p:nvSpPr>
        <p:spPr>
          <a:xfrm>
            <a:off x="5713413" y="4960938"/>
            <a:ext cx="3295650" cy="301625"/>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⑬格納容器の破損防止対策の強化</a:t>
            </a:r>
          </a:p>
        </p:txBody>
      </p:sp>
      <p:sp>
        <p:nvSpPr>
          <p:cNvPr id="78" name="正方形/長方形 77">
            <a:extLst>
              <a:ext uri="{FF2B5EF4-FFF2-40B4-BE49-F238E27FC236}">
                <a16:creationId xmlns:a16="http://schemas.microsoft.com/office/drawing/2014/main" id="{9983A0C5-9AF5-E6EA-71C2-9D6374C877BB}"/>
              </a:ext>
            </a:extLst>
          </p:cNvPr>
          <p:cNvSpPr/>
          <p:nvPr/>
        </p:nvSpPr>
        <p:spPr>
          <a:xfrm>
            <a:off x="5713413" y="5286375"/>
            <a:ext cx="3295650" cy="303213"/>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⑭建屋等の水素爆発防止対策の導入</a:t>
            </a:r>
          </a:p>
        </p:txBody>
      </p:sp>
      <p:sp>
        <p:nvSpPr>
          <p:cNvPr id="79" name="正方形/長方形 78">
            <a:extLst>
              <a:ext uri="{FF2B5EF4-FFF2-40B4-BE49-F238E27FC236}">
                <a16:creationId xmlns:a16="http://schemas.microsoft.com/office/drawing/2014/main" id="{D719DCEA-A506-5C15-96E6-847B260D7304}"/>
              </a:ext>
            </a:extLst>
          </p:cNvPr>
          <p:cNvSpPr/>
          <p:nvPr/>
        </p:nvSpPr>
        <p:spPr>
          <a:xfrm>
            <a:off x="5713413" y="4625975"/>
            <a:ext cx="3300412" cy="309563"/>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350" dirty="0">
                <a:solidFill>
                  <a:schemeClr val="tx1"/>
                </a:solidFill>
              </a:rPr>
              <a:t>⑫使用済燃料プールへの注水対策の強化</a:t>
            </a:r>
          </a:p>
        </p:txBody>
      </p:sp>
      <p:sp>
        <p:nvSpPr>
          <p:cNvPr id="80" name="正方形/長方形 79">
            <a:extLst>
              <a:ext uri="{FF2B5EF4-FFF2-40B4-BE49-F238E27FC236}">
                <a16:creationId xmlns:a16="http://schemas.microsoft.com/office/drawing/2014/main" id="{451B54D7-A033-3CA0-EB71-EEB606BA350F}"/>
              </a:ext>
            </a:extLst>
          </p:cNvPr>
          <p:cNvSpPr/>
          <p:nvPr/>
        </p:nvSpPr>
        <p:spPr>
          <a:xfrm>
            <a:off x="5713413" y="5981700"/>
            <a:ext cx="3295650" cy="301625"/>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⑯緊急時対策所</a:t>
            </a:r>
            <a:endParaRPr lang="en-US" altLang="ja-JP" sz="1400" dirty="0">
              <a:solidFill>
                <a:schemeClr val="tx1"/>
              </a:solidFill>
            </a:endParaRPr>
          </a:p>
        </p:txBody>
      </p:sp>
      <p:sp>
        <p:nvSpPr>
          <p:cNvPr id="81" name="正方形/長方形 80">
            <a:extLst>
              <a:ext uri="{FF2B5EF4-FFF2-40B4-BE49-F238E27FC236}">
                <a16:creationId xmlns:a16="http://schemas.microsoft.com/office/drawing/2014/main" id="{0602FDA6-66D4-0F17-393D-EAA8A36425E4}"/>
              </a:ext>
            </a:extLst>
          </p:cNvPr>
          <p:cNvSpPr/>
          <p:nvPr/>
        </p:nvSpPr>
        <p:spPr>
          <a:xfrm>
            <a:off x="5713413" y="5622925"/>
            <a:ext cx="3295650" cy="33655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⑮放射性物質の拡散抑制対策の導入</a:t>
            </a:r>
            <a:endParaRPr lang="en-US" altLang="ja-JP" sz="1400" dirty="0">
              <a:solidFill>
                <a:schemeClr val="tx1"/>
              </a:solidFill>
            </a:endParaRPr>
          </a:p>
        </p:txBody>
      </p:sp>
      <p:sp>
        <p:nvSpPr>
          <p:cNvPr id="104" name="正方形/長方形 103">
            <a:extLst>
              <a:ext uri="{FF2B5EF4-FFF2-40B4-BE49-F238E27FC236}">
                <a16:creationId xmlns:a16="http://schemas.microsoft.com/office/drawing/2014/main" id="{87E0562F-834C-5DC7-B28A-11F067F04CD2}"/>
              </a:ext>
            </a:extLst>
          </p:cNvPr>
          <p:cNvSpPr/>
          <p:nvPr/>
        </p:nvSpPr>
        <p:spPr>
          <a:xfrm>
            <a:off x="5713413" y="6308725"/>
            <a:ext cx="3292475" cy="504825"/>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100" dirty="0">
                <a:solidFill>
                  <a:schemeClr val="tx1"/>
                </a:solidFill>
              </a:rPr>
              <a:t>⑰原子炉から</a:t>
            </a:r>
            <a:r>
              <a:rPr lang="en-US" altLang="ja-JP" sz="1100" dirty="0">
                <a:solidFill>
                  <a:schemeClr val="tx1"/>
                </a:solidFill>
              </a:rPr>
              <a:t>100m</a:t>
            </a:r>
            <a:r>
              <a:rPr lang="ja-JP" altLang="en-US" sz="1100" dirty="0">
                <a:solidFill>
                  <a:schemeClr val="tx1"/>
                </a:solidFill>
              </a:rPr>
              <a:t>離れた場所に電源車等を保管。更なる信頼性向上対策として常設化（特定重大事故等対処施設）</a:t>
            </a:r>
            <a:endParaRPr lang="en-US" altLang="ja-JP" sz="1100" dirty="0">
              <a:solidFill>
                <a:schemeClr val="tx1"/>
              </a:solidFill>
            </a:endParaRPr>
          </a:p>
        </p:txBody>
      </p:sp>
      <p:cxnSp>
        <p:nvCxnSpPr>
          <p:cNvPr id="106" name="直線矢印コネクタ 105">
            <a:extLst>
              <a:ext uri="{FF2B5EF4-FFF2-40B4-BE49-F238E27FC236}">
                <a16:creationId xmlns:a16="http://schemas.microsoft.com/office/drawing/2014/main" id="{FD1CCB47-5A01-E318-842F-3C2B7D610D0E}"/>
              </a:ext>
            </a:extLst>
          </p:cNvPr>
          <p:cNvCxnSpPr>
            <a:stCxn id="17" idx="3"/>
            <a:endCxn id="57" idx="1"/>
          </p:cNvCxnSpPr>
          <p:nvPr/>
        </p:nvCxnSpPr>
        <p:spPr>
          <a:xfrm flipV="1">
            <a:off x="4572000" y="990600"/>
            <a:ext cx="1152525" cy="504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a:extLst>
              <a:ext uri="{FF2B5EF4-FFF2-40B4-BE49-F238E27FC236}">
                <a16:creationId xmlns:a16="http://schemas.microsoft.com/office/drawing/2014/main" id="{C37F93DA-B5D0-FCF5-D020-8858A6A6537B}"/>
              </a:ext>
            </a:extLst>
          </p:cNvPr>
          <p:cNvCxnSpPr>
            <a:stCxn id="17" idx="3"/>
            <a:endCxn id="58" idx="1"/>
          </p:cNvCxnSpPr>
          <p:nvPr/>
        </p:nvCxnSpPr>
        <p:spPr>
          <a:xfrm flipV="1">
            <a:off x="4572000" y="1322388"/>
            <a:ext cx="1141413" cy="173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F373E2F4-F182-7E25-C633-7FC345675C00}"/>
              </a:ext>
            </a:extLst>
          </p:cNvPr>
          <p:cNvCxnSpPr>
            <a:stCxn id="17" idx="3"/>
            <a:endCxn id="59" idx="1"/>
          </p:cNvCxnSpPr>
          <p:nvPr/>
        </p:nvCxnSpPr>
        <p:spPr>
          <a:xfrm>
            <a:off x="4572000" y="1495425"/>
            <a:ext cx="1141413" cy="160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線矢印コネクタ 115">
            <a:extLst>
              <a:ext uri="{FF2B5EF4-FFF2-40B4-BE49-F238E27FC236}">
                <a16:creationId xmlns:a16="http://schemas.microsoft.com/office/drawing/2014/main" id="{3CDAE89B-E287-0E4D-F2A3-BE207C559F52}"/>
              </a:ext>
            </a:extLst>
          </p:cNvPr>
          <p:cNvCxnSpPr>
            <a:stCxn id="18" idx="3"/>
            <a:endCxn id="60" idx="1"/>
          </p:cNvCxnSpPr>
          <p:nvPr/>
        </p:nvCxnSpPr>
        <p:spPr>
          <a:xfrm>
            <a:off x="4570413" y="2192338"/>
            <a:ext cx="1143000" cy="4984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C070094D-859B-B897-167F-A2472BFF6DB8}"/>
              </a:ext>
            </a:extLst>
          </p:cNvPr>
          <p:cNvCxnSpPr>
            <a:stCxn id="18" idx="3"/>
            <a:endCxn id="61" idx="1"/>
          </p:cNvCxnSpPr>
          <p:nvPr/>
        </p:nvCxnSpPr>
        <p:spPr>
          <a:xfrm>
            <a:off x="4570413" y="2192338"/>
            <a:ext cx="1143000" cy="8524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DCDB706F-E367-B881-C259-B669417462ED}"/>
              </a:ext>
            </a:extLst>
          </p:cNvPr>
          <p:cNvCxnSpPr>
            <a:stCxn id="18" idx="3"/>
            <a:endCxn id="62" idx="1"/>
          </p:cNvCxnSpPr>
          <p:nvPr/>
        </p:nvCxnSpPr>
        <p:spPr>
          <a:xfrm flipV="1">
            <a:off x="4570413" y="1998663"/>
            <a:ext cx="1143000" cy="193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AC604495-BC8B-5963-ECBF-96857A1660AD}"/>
              </a:ext>
            </a:extLst>
          </p:cNvPr>
          <p:cNvCxnSpPr>
            <a:stCxn id="18" idx="3"/>
            <a:endCxn id="74" idx="1"/>
          </p:cNvCxnSpPr>
          <p:nvPr/>
        </p:nvCxnSpPr>
        <p:spPr>
          <a:xfrm>
            <a:off x="4570413" y="2192338"/>
            <a:ext cx="1143000" cy="153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a:extLst>
              <a:ext uri="{FF2B5EF4-FFF2-40B4-BE49-F238E27FC236}">
                <a16:creationId xmlns:a16="http://schemas.microsoft.com/office/drawing/2014/main" id="{AE543500-ABFC-866B-E786-7EC9CF107894}"/>
              </a:ext>
            </a:extLst>
          </p:cNvPr>
          <p:cNvCxnSpPr>
            <a:stCxn id="19" idx="3"/>
            <a:endCxn id="75" idx="1"/>
          </p:cNvCxnSpPr>
          <p:nvPr/>
        </p:nvCxnSpPr>
        <p:spPr>
          <a:xfrm>
            <a:off x="4570413" y="3897313"/>
            <a:ext cx="1154112" cy="184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414F8DCA-79F4-6CD7-429C-6D5653258D10}"/>
              </a:ext>
            </a:extLst>
          </p:cNvPr>
          <p:cNvCxnSpPr>
            <a:stCxn id="19" idx="3"/>
            <a:endCxn id="76" idx="1"/>
          </p:cNvCxnSpPr>
          <p:nvPr/>
        </p:nvCxnSpPr>
        <p:spPr>
          <a:xfrm>
            <a:off x="4570413" y="3897313"/>
            <a:ext cx="1143000" cy="5381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44218889-BB65-272C-404A-A13BEA7F9514}"/>
              </a:ext>
            </a:extLst>
          </p:cNvPr>
          <p:cNvCxnSpPr>
            <a:stCxn id="20" idx="3"/>
            <a:endCxn id="77" idx="1"/>
          </p:cNvCxnSpPr>
          <p:nvPr/>
        </p:nvCxnSpPr>
        <p:spPr>
          <a:xfrm>
            <a:off x="4570413" y="4516438"/>
            <a:ext cx="1143000" cy="595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5096D399-B5CC-2C20-2F13-6FD1DFC41BC2}"/>
              </a:ext>
            </a:extLst>
          </p:cNvPr>
          <p:cNvCxnSpPr>
            <a:stCxn id="20" idx="3"/>
            <a:endCxn id="78" idx="1"/>
          </p:cNvCxnSpPr>
          <p:nvPr/>
        </p:nvCxnSpPr>
        <p:spPr>
          <a:xfrm>
            <a:off x="4570413" y="4516438"/>
            <a:ext cx="1143000" cy="920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矢印コネクタ 134">
            <a:extLst>
              <a:ext uri="{FF2B5EF4-FFF2-40B4-BE49-F238E27FC236}">
                <a16:creationId xmlns:a16="http://schemas.microsoft.com/office/drawing/2014/main" id="{7B3769AC-967C-693F-C5CC-87DC83F69E71}"/>
              </a:ext>
            </a:extLst>
          </p:cNvPr>
          <p:cNvCxnSpPr>
            <a:stCxn id="19" idx="3"/>
            <a:endCxn id="79" idx="1"/>
          </p:cNvCxnSpPr>
          <p:nvPr/>
        </p:nvCxnSpPr>
        <p:spPr>
          <a:xfrm>
            <a:off x="4570413" y="3897313"/>
            <a:ext cx="1143000" cy="882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直線矢印コネクタ 136">
            <a:extLst>
              <a:ext uri="{FF2B5EF4-FFF2-40B4-BE49-F238E27FC236}">
                <a16:creationId xmlns:a16="http://schemas.microsoft.com/office/drawing/2014/main" id="{FAA1BFF7-3FAE-5CBA-1F86-8D36C4B388FD}"/>
              </a:ext>
            </a:extLst>
          </p:cNvPr>
          <p:cNvCxnSpPr>
            <a:stCxn id="21" idx="3"/>
            <a:endCxn id="81" idx="1"/>
          </p:cNvCxnSpPr>
          <p:nvPr/>
        </p:nvCxnSpPr>
        <p:spPr>
          <a:xfrm>
            <a:off x="4570413" y="5124450"/>
            <a:ext cx="1143000" cy="666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直線矢印コネクタ 138">
            <a:extLst>
              <a:ext uri="{FF2B5EF4-FFF2-40B4-BE49-F238E27FC236}">
                <a16:creationId xmlns:a16="http://schemas.microsoft.com/office/drawing/2014/main" id="{163FD427-79B3-A610-778D-8EABF7D86587}"/>
              </a:ext>
            </a:extLst>
          </p:cNvPr>
          <p:cNvCxnSpPr>
            <a:stCxn id="22" idx="3"/>
            <a:endCxn id="80" idx="1"/>
          </p:cNvCxnSpPr>
          <p:nvPr/>
        </p:nvCxnSpPr>
        <p:spPr>
          <a:xfrm>
            <a:off x="4570413" y="5740400"/>
            <a:ext cx="1143000" cy="392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6CA84B8C-F490-90AA-960B-A81F56F83499}"/>
              </a:ext>
            </a:extLst>
          </p:cNvPr>
          <p:cNvCxnSpPr>
            <a:stCxn id="23" idx="3"/>
            <a:endCxn id="104" idx="1"/>
          </p:cNvCxnSpPr>
          <p:nvPr/>
        </p:nvCxnSpPr>
        <p:spPr>
          <a:xfrm>
            <a:off x="4570413" y="6372225"/>
            <a:ext cx="1143000" cy="1889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74" name="テキスト ボックス 166">
            <a:extLst>
              <a:ext uri="{FF2B5EF4-FFF2-40B4-BE49-F238E27FC236}">
                <a16:creationId xmlns:a16="http://schemas.microsoft.com/office/drawing/2014/main" id="{82A6C36D-5A49-D4DE-F23E-6C9F295DC9A9}"/>
              </a:ext>
            </a:extLst>
          </p:cNvPr>
          <p:cNvSpPr txBox="1">
            <a:spLocks noChangeArrowheads="1"/>
          </p:cNvSpPr>
          <p:nvPr/>
        </p:nvSpPr>
        <p:spPr bwMode="auto">
          <a:xfrm>
            <a:off x="261938" y="2500313"/>
            <a:ext cx="2027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u="sng">
                <a:solidFill>
                  <a:srgbClr val="FF0000"/>
                </a:solidFill>
              </a:rPr>
              <a:t>（従来の対策は不十分</a:t>
            </a:r>
            <a:r>
              <a:rPr lang="ja-JP" altLang="en-US" sz="1400" u="sng"/>
              <a:t>）</a:t>
            </a:r>
            <a:endParaRPr lang="en-US" altLang="ja-JP" sz="1400" u="sng"/>
          </a:p>
        </p:txBody>
      </p:sp>
      <p:sp>
        <p:nvSpPr>
          <p:cNvPr id="22575" name="テキスト ボックス 167">
            <a:extLst>
              <a:ext uri="{FF2B5EF4-FFF2-40B4-BE49-F238E27FC236}">
                <a16:creationId xmlns:a16="http://schemas.microsoft.com/office/drawing/2014/main" id="{96177C7A-2CED-73DB-F467-BBFE4E6E8371}"/>
              </a:ext>
            </a:extLst>
          </p:cNvPr>
          <p:cNvSpPr txBox="1">
            <a:spLocks noChangeArrowheads="1"/>
          </p:cNvSpPr>
          <p:nvPr/>
        </p:nvSpPr>
        <p:spPr bwMode="auto">
          <a:xfrm>
            <a:off x="368300" y="4891088"/>
            <a:ext cx="17764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u="sng">
                <a:solidFill>
                  <a:srgbClr val="FF0000"/>
                </a:solidFill>
              </a:rPr>
              <a:t>（これまで要求せず）</a:t>
            </a:r>
            <a:endParaRPr lang="en-US" altLang="ja-JP" sz="1400" u="sng">
              <a:solidFill>
                <a:srgbClr val="FF0000"/>
              </a:solidFill>
            </a:endParaRPr>
          </a:p>
        </p:txBody>
      </p:sp>
      <p:sp>
        <p:nvSpPr>
          <p:cNvPr id="22576" name="テキスト ボックス 168">
            <a:extLst>
              <a:ext uri="{FF2B5EF4-FFF2-40B4-BE49-F238E27FC236}">
                <a16:creationId xmlns:a16="http://schemas.microsoft.com/office/drawing/2014/main" id="{161C175D-83E6-F261-8F3B-98001659440E}"/>
              </a:ext>
            </a:extLst>
          </p:cNvPr>
          <p:cNvSpPr txBox="1">
            <a:spLocks noChangeArrowheads="1"/>
          </p:cNvSpPr>
          <p:nvPr/>
        </p:nvSpPr>
        <p:spPr bwMode="auto">
          <a:xfrm>
            <a:off x="273050" y="6353175"/>
            <a:ext cx="18383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u="sng">
                <a:solidFill>
                  <a:srgbClr val="FF0000"/>
                </a:solidFill>
              </a:rPr>
              <a:t>（これまで要求せず）</a:t>
            </a:r>
            <a:endParaRPr lang="en-US" altLang="ja-JP" sz="1400" u="sng">
              <a:solidFill>
                <a:srgbClr val="FF0000"/>
              </a:solidFill>
            </a:endParaRPr>
          </a:p>
        </p:txBody>
      </p:sp>
      <p:sp>
        <p:nvSpPr>
          <p:cNvPr id="96" name="正方形/長方形 95">
            <a:extLst>
              <a:ext uri="{FF2B5EF4-FFF2-40B4-BE49-F238E27FC236}">
                <a16:creationId xmlns:a16="http://schemas.microsoft.com/office/drawing/2014/main" id="{17A9A321-90AE-53D0-F0EC-10BE9A28EEF5}"/>
              </a:ext>
            </a:extLst>
          </p:cNvPr>
          <p:cNvSpPr/>
          <p:nvPr/>
        </p:nvSpPr>
        <p:spPr>
          <a:xfrm>
            <a:off x="5718175" y="3241675"/>
            <a:ext cx="3300413" cy="319088"/>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⑧モニタリング・通信システム等の強化</a:t>
            </a:r>
          </a:p>
        </p:txBody>
      </p:sp>
      <p:cxnSp>
        <p:nvCxnSpPr>
          <p:cNvPr id="53" name="直線矢印コネクタ 52">
            <a:extLst>
              <a:ext uri="{FF2B5EF4-FFF2-40B4-BE49-F238E27FC236}">
                <a16:creationId xmlns:a16="http://schemas.microsoft.com/office/drawing/2014/main" id="{DB5B5748-85EE-1BA9-8AA6-8664F00F01ED}"/>
              </a:ext>
            </a:extLst>
          </p:cNvPr>
          <p:cNvCxnSpPr>
            <a:stCxn id="18" idx="3"/>
            <a:endCxn id="96" idx="1"/>
          </p:cNvCxnSpPr>
          <p:nvPr/>
        </p:nvCxnSpPr>
        <p:spPr>
          <a:xfrm>
            <a:off x="4570413" y="2192338"/>
            <a:ext cx="1147762" cy="1208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BA994982-200E-C810-5B3E-A3FF1831EAC5}"/>
              </a:ext>
            </a:extLst>
          </p:cNvPr>
          <p:cNvCxnSpPr>
            <a:stCxn id="22587" idx="14"/>
            <a:endCxn id="20" idx="1"/>
          </p:cNvCxnSpPr>
          <p:nvPr/>
        </p:nvCxnSpPr>
        <p:spPr>
          <a:xfrm flipV="1">
            <a:off x="1782763" y="4516438"/>
            <a:ext cx="1081087" cy="1450975"/>
          </a:xfrm>
          <a:prstGeom prst="straightConnector1">
            <a:avLst/>
          </a:prstGeom>
          <a:ln>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816C380-9958-9960-3074-C832A254A321}"/>
              </a:ext>
            </a:extLst>
          </p:cNvPr>
          <p:cNvCxnSpPr>
            <a:stCxn id="22587" idx="14"/>
            <a:endCxn id="21" idx="1"/>
          </p:cNvCxnSpPr>
          <p:nvPr/>
        </p:nvCxnSpPr>
        <p:spPr>
          <a:xfrm flipV="1">
            <a:off x="1782763" y="5124450"/>
            <a:ext cx="1081087" cy="842963"/>
          </a:xfrm>
          <a:prstGeom prst="straightConnector1">
            <a:avLst/>
          </a:prstGeom>
          <a:ln>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CD3C206D-8C9B-482A-7941-D0C39C70480D}"/>
              </a:ext>
            </a:extLst>
          </p:cNvPr>
          <p:cNvCxnSpPr>
            <a:stCxn id="22587" idx="14"/>
            <a:endCxn id="22" idx="1"/>
          </p:cNvCxnSpPr>
          <p:nvPr/>
        </p:nvCxnSpPr>
        <p:spPr>
          <a:xfrm flipV="1">
            <a:off x="1782763" y="5740400"/>
            <a:ext cx="1081087" cy="227013"/>
          </a:xfrm>
          <a:prstGeom prst="straightConnector1">
            <a:avLst/>
          </a:prstGeom>
          <a:ln>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582" name="テキスト ボックス 27">
            <a:extLst>
              <a:ext uri="{FF2B5EF4-FFF2-40B4-BE49-F238E27FC236}">
                <a16:creationId xmlns:a16="http://schemas.microsoft.com/office/drawing/2014/main" id="{EAB2BF8A-AA59-4A60-E0E2-0AC38B1DEC5C}"/>
              </a:ext>
            </a:extLst>
          </p:cNvPr>
          <p:cNvSpPr txBox="1">
            <a:spLocks noChangeArrowheads="1"/>
          </p:cNvSpPr>
          <p:nvPr/>
        </p:nvSpPr>
        <p:spPr bwMode="auto">
          <a:xfrm>
            <a:off x="1343025" y="5491163"/>
            <a:ext cx="12001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306" tIns="32653" rIns="65306" bIns="32653">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a:t>（対策に共通性）</a:t>
            </a:r>
          </a:p>
        </p:txBody>
      </p:sp>
      <p:sp>
        <p:nvSpPr>
          <p:cNvPr id="22583" name="Freeform 4">
            <a:extLst>
              <a:ext uri="{FF2B5EF4-FFF2-40B4-BE49-F238E27FC236}">
                <a16:creationId xmlns:a16="http://schemas.microsoft.com/office/drawing/2014/main" id="{D1014491-38D3-48C2-1D90-13F5EEB9B9B6}"/>
              </a:ext>
            </a:extLst>
          </p:cNvPr>
          <p:cNvSpPr>
            <a:spLocks/>
          </p:cNvSpPr>
          <p:nvPr/>
        </p:nvSpPr>
        <p:spPr bwMode="auto">
          <a:xfrm>
            <a:off x="323850" y="1071563"/>
            <a:ext cx="1735138" cy="1428750"/>
          </a:xfrm>
          <a:custGeom>
            <a:avLst/>
            <a:gdLst>
              <a:gd name="T0" fmla="*/ 2147483646 w 4120"/>
              <a:gd name="T1" fmla="*/ 2147483646 h 2982"/>
              <a:gd name="T2" fmla="*/ 2147483646 w 4120"/>
              <a:gd name="T3" fmla="*/ 2147483646 h 2982"/>
              <a:gd name="T4" fmla="*/ 2147483646 w 4120"/>
              <a:gd name="T5" fmla="*/ 2147483646 h 2982"/>
              <a:gd name="T6" fmla="*/ 2147483646 w 4120"/>
              <a:gd name="T7" fmla="*/ 2147483646 h 2982"/>
              <a:gd name="T8" fmla="*/ 2147483646 w 4120"/>
              <a:gd name="T9" fmla="*/ 2147483646 h 2982"/>
              <a:gd name="T10" fmla="*/ 2147483646 w 4120"/>
              <a:gd name="T11" fmla="*/ 2147483646 h 2982"/>
              <a:gd name="T12" fmla="*/ 2147483646 w 4120"/>
              <a:gd name="T13" fmla="*/ 2147483646 h 2982"/>
              <a:gd name="T14" fmla="*/ 2147483646 w 4120"/>
              <a:gd name="T15" fmla="*/ 2147483646 h 2982"/>
              <a:gd name="T16" fmla="*/ 2147483646 w 4120"/>
              <a:gd name="T17" fmla="*/ 2147483646 h 2982"/>
              <a:gd name="T18" fmla="*/ 2147483646 w 4120"/>
              <a:gd name="T19" fmla="*/ 2147483646 h 2982"/>
              <a:gd name="T20" fmla="*/ 2147483646 w 4120"/>
              <a:gd name="T21" fmla="*/ 2147483646 h 2982"/>
              <a:gd name="T22" fmla="*/ 2147483646 w 4120"/>
              <a:gd name="T23" fmla="*/ 2147483646 h 2982"/>
              <a:gd name="T24" fmla="*/ 2147483646 w 4120"/>
              <a:gd name="T25" fmla="*/ 2147483646 h 2982"/>
              <a:gd name="T26" fmla="*/ 2147483646 w 4120"/>
              <a:gd name="T27" fmla="*/ 2147483646 h 2982"/>
              <a:gd name="T28" fmla="*/ 2147483646 w 4120"/>
              <a:gd name="T29" fmla="*/ 2147483646 h 2982"/>
              <a:gd name="T30" fmla="*/ 2147483646 w 4120"/>
              <a:gd name="T31" fmla="*/ 2147483646 h 2982"/>
              <a:gd name="T32" fmla="*/ 2147483646 w 4120"/>
              <a:gd name="T33" fmla="*/ 2147483646 h 2982"/>
              <a:gd name="T34" fmla="*/ 2147483646 w 4120"/>
              <a:gd name="T35" fmla="*/ 2147483646 h 2982"/>
              <a:gd name="T36" fmla="*/ 2147483646 w 4120"/>
              <a:gd name="T37" fmla="*/ 2147483646 h 2982"/>
              <a:gd name="T38" fmla="*/ 2147483646 w 4120"/>
              <a:gd name="T39" fmla="*/ 2147483646 h 2982"/>
              <a:gd name="T40" fmla="*/ 2147483646 w 4120"/>
              <a:gd name="T41" fmla="*/ 2147483646 h 2982"/>
              <a:gd name="T42" fmla="*/ 2147483646 w 4120"/>
              <a:gd name="T43" fmla="*/ 2147483646 h 2982"/>
              <a:gd name="T44" fmla="*/ 2147483646 w 4120"/>
              <a:gd name="T45" fmla="*/ 2147483646 h 2982"/>
              <a:gd name="T46" fmla="*/ 2147483646 w 4120"/>
              <a:gd name="T47" fmla="*/ 2147483646 h 2982"/>
              <a:gd name="T48" fmla="*/ 2147483646 w 4120"/>
              <a:gd name="T49" fmla="*/ 2147483646 h 2982"/>
              <a:gd name="T50" fmla="*/ 2147483646 w 4120"/>
              <a:gd name="T51" fmla="*/ 2147483646 h 2982"/>
              <a:gd name="T52" fmla="*/ 2147483646 w 4120"/>
              <a:gd name="T53" fmla="*/ 2147483646 h 2982"/>
              <a:gd name="T54" fmla="*/ 2147483646 w 4120"/>
              <a:gd name="T55" fmla="*/ 2147483646 h 2982"/>
              <a:gd name="T56" fmla="*/ 2147483646 w 4120"/>
              <a:gd name="T57" fmla="*/ 2147483646 h 2982"/>
              <a:gd name="T58" fmla="*/ 2147483646 w 4120"/>
              <a:gd name="T59" fmla="*/ 2147483646 h 2982"/>
              <a:gd name="T60" fmla="*/ 2147483646 w 4120"/>
              <a:gd name="T61" fmla="*/ 2147483646 h 2982"/>
              <a:gd name="T62" fmla="*/ 2147483646 w 4120"/>
              <a:gd name="T63" fmla="*/ 2147483646 h 2982"/>
              <a:gd name="T64" fmla="*/ 2147483646 w 4120"/>
              <a:gd name="T65" fmla="*/ 2147483646 h 29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20" h="2982">
                <a:moveTo>
                  <a:pt x="171" y="2008"/>
                </a:moveTo>
                <a:cubicBezTo>
                  <a:pt x="204" y="2208"/>
                  <a:pt x="476" y="2172"/>
                  <a:pt x="488" y="2190"/>
                </a:cubicBezTo>
                <a:cubicBezTo>
                  <a:pt x="492" y="2196"/>
                  <a:pt x="434" y="2370"/>
                  <a:pt x="625" y="2507"/>
                </a:cubicBezTo>
                <a:cubicBezTo>
                  <a:pt x="799" y="2638"/>
                  <a:pt x="1009" y="2541"/>
                  <a:pt x="1033" y="2553"/>
                </a:cubicBezTo>
                <a:cubicBezTo>
                  <a:pt x="1064" y="2564"/>
                  <a:pt x="1047" y="2762"/>
                  <a:pt x="1305" y="2825"/>
                </a:cubicBezTo>
                <a:cubicBezTo>
                  <a:pt x="1527" y="2898"/>
                  <a:pt x="1632" y="2716"/>
                  <a:pt x="1668" y="2734"/>
                </a:cubicBezTo>
                <a:cubicBezTo>
                  <a:pt x="1696" y="2728"/>
                  <a:pt x="1771" y="2962"/>
                  <a:pt x="2076" y="2961"/>
                </a:cubicBezTo>
                <a:cubicBezTo>
                  <a:pt x="2327" y="2982"/>
                  <a:pt x="2408" y="2792"/>
                  <a:pt x="2439" y="2779"/>
                </a:cubicBezTo>
                <a:cubicBezTo>
                  <a:pt x="2456" y="2768"/>
                  <a:pt x="2611" y="2930"/>
                  <a:pt x="2847" y="2825"/>
                </a:cubicBezTo>
                <a:cubicBezTo>
                  <a:pt x="3055" y="2734"/>
                  <a:pt x="3068" y="2576"/>
                  <a:pt x="3074" y="2553"/>
                </a:cubicBezTo>
                <a:cubicBezTo>
                  <a:pt x="3104" y="2548"/>
                  <a:pt x="3311" y="2630"/>
                  <a:pt x="3528" y="2462"/>
                </a:cubicBezTo>
                <a:cubicBezTo>
                  <a:pt x="3671" y="2350"/>
                  <a:pt x="3608" y="2224"/>
                  <a:pt x="3618" y="2190"/>
                </a:cubicBezTo>
                <a:cubicBezTo>
                  <a:pt x="3640" y="2168"/>
                  <a:pt x="3827" y="2226"/>
                  <a:pt x="3936" y="2054"/>
                </a:cubicBezTo>
                <a:cubicBezTo>
                  <a:pt x="4019" y="1894"/>
                  <a:pt x="3884" y="1752"/>
                  <a:pt x="3890" y="1736"/>
                </a:cubicBezTo>
                <a:cubicBezTo>
                  <a:pt x="3892" y="1704"/>
                  <a:pt x="4120" y="1720"/>
                  <a:pt x="4117" y="1509"/>
                </a:cubicBezTo>
                <a:cubicBezTo>
                  <a:pt x="4112" y="1240"/>
                  <a:pt x="3895" y="1214"/>
                  <a:pt x="3890" y="1192"/>
                </a:cubicBezTo>
                <a:cubicBezTo>
                  <a:pt x="3880" y="1164"/>
                  <a:pt x="4063" y="1028"/>
                  <a:pt x="3976" y="864"/>
                </a:cubicBezTo>
                <a:cubicBezTo>
                  <a:pt x="3827" y="636"/>
                  <a:pt x="3628" y="736"/>
                  <a:pt x="3618" y="738"/>
                </a:cubicBezTo>
                <a:cubicBezTo>
                  <a:pt x="3604" y="716"/>
                  <a:pt x="3668" y="556"/>
                  <a:pt x="3482" y="421"/>
                </a:cubicBezTo>
                <a:cubicBezTo>
                  <a:pt x="3292" y="268"/>
                  <a:pt x="3104" y="380"/>
                  <a:pt x="3074" y="375"/>
                </a:cubicBezTo>
                <a:cubicBezTo>
                  <a:pt x="3040" y="360"/>
                  <a:pt x="3052" y="220"/>
                  <a:pt x="2847" y="149"/>
                </a:cubicBezTo>
                <a:cubicBezTo>
                  <a:pt x="2620" y="68"/>
                  <a:pt x="2468" y="192"/>
                  <a:pt x="2439" y="194"/>
                </a:cubicBezTo>
                <a:cubicBezTo>
                  <a:pt x="2400" y="180"/>
                  <a:pt x="2276" y="12"/>
                  <a:pt x="2076" y="13"/>
                </a:cubicBezTo>
                <a:cubicBezTo>
                  <a:pt x="1836" y="0"/>
                  <a:pt x="1732" y="204"/>
                  <a:pt x="1713" y="194"/>
                </a:cubicBezTo>
                <a:cubicBezTo>
                  <a:pt x="1676" y="204"/>
                  <a:pt x="1503" y="35"/>
                  <a:pt x="1284" y="100"/>
                </a:cubicBezTo>
                <a:cubicBezTo>
                  <a:pt x="1058" y="166"/>
                  <a:pt x="1036" y="372"/>
                  <a:pt x="1033" y="375"/>
                </a:cubicBezTo>
                <a:cubicBezTo>
                  <a:pt x="1004" y="384"/>
                  <a:pt x="819" y="235"/>
                  <a:pt x="616" y="396"/>
                </a:cubicBezTo>
                <a:cubicBezTo>
                  <a:pt x="413" y="557"/>
                  <a:pt x="522" y="750"/>
                  <a:pt x="534" y="738"/>
                </a:cubicBezTo>
                <a:cubicBezTo>
                  <a:pt x="528" y="744"/>
                  <a:pt x="332" y="664"/>
                  <a:pt x="216" y="874"/>
                </a:cubicBezTo>
                <a:cubicBezTo>
                  <a:pt x="112" y="1056"/>
                  <a:pt x="268" y="1192"/>
                  <a:pt x="262" y="1192"/>
                </a:cubicBezTo>
                <a:cubicBezTo>
                  <a:pt x="254" y="1186"/>
                  <a:pt x="75" y="1260"/>
                  <a:pt x="35" y="1464"/>
                </a:cubicBezTo>
                <a:cubicBezTo>
                  <a:pt x="0" y="1648"/>
                  <a:pt x="248" y="1712"/>
                  <a:pt x="262" y="1736"/>
                </a:cubicBezTo>
                <a:cubicBezTo>
                  <a:pt x="264" y="1748"/>
                  <a:pt x="139" y="1816"/>
                  <a:pt x="171" y="2008"/>
                </a:cubicBezTo>
                <a:close/>
              </a:path>
            </a:pathLst>
          </a:custGeom>
          <a:solidFill>
            <a:srgbClr val="F8F8F8"/>
          </a:solidFill>
          <a:ln w="9525">
            <a:solidFill>
              <a:schemeClr val="tx1"/>
            </a:solidFill>
            <a:round/>
            <a:headEnd/>
            <a:tailEnd/>
          </a:ln>
        </p:spPr>
        <p:txBody>
          <a:bodyPr lIns="65306" tIns="32653" rIns="65306" bIns="32653"/>
          <a:lstStyle/>
          <a:p>
            <a:endParaRPr lang="ja-JP" altLang="en-US"/>
          </a:p>
        </p:txBody>
      </p:sp>
      <p:sp>
        <p:nvSpPr>
          <p:cNvPr id="6" name="テキスト ボックス 5">
            <a:extLst>
              <a:ext uri="{FF2B5EF4-FFF2-40B4-BE49-F238E27FC236}">
                <a16:creationId xmlns:a16="http://schemas.microsoft.com/office/drawing/2014/main" id="{22653517-6363-9957-3C06-C19D8E323706}"/>
              </a:ext>
            </a:extLst>
          </p:cNvPr>
          <p:cNvSpPr txBox="1"/>
          <p:nvPr/>
        </p:nvSpPr>
        <p:spPr>
          <a:xfrm>
            <a:off x="436563" y="1225550"/>
            <a:ext cx="1609725" cy="954088"/>
          </a:xfrm>
          <a:prstGeom prst="rect">
            <a:avLst/>
          </a:prstGeom>
          <a:noFill/>
        </p:spPr>
        <p:txBody>
          <a:bodyPr lIns="91429" tIns="45715" rIns="91429" bIns="45715">
            <a:spAutoFit/>
          </a:bodyPr>
          <a:lstStyle/>
          <a:p>
            <a:pPr>
              <a:defRPr/>
            </a:pPr>
            <a:r>
              <a:rPr lang="ja-JP" altLang="en-US" sz="1400" dirty="0"/>
              <a:t>　共通要因による安全機能の喪失を防止</a:t>
            </a:r>
            <a:endParaRPr lang="en-US" altLang="ja-JP" sz="1400" dirty="0"/>
          </a:p>
          <a:p>
            <a:pPr marL="69162" indent="-69162">
              <a:defRPr/>
            </a:pPr>
            <a:r>
              <a:rPr lang="ja-JP" altLang="en-US" sz="1400" dirty="0"/>
              <a:t>（重大事故の防止）</a:t>
            </a:r>
            <a:endParaRPr lang="en-US" altLang="ja-JP" sz="1400" dirty="0"/>
          </a:p>
        </p:txBody>
      </p:sp>
      <p:sp>
        <p:nvSpPr>
          <p:cNvPr id="22585" name="Freeform 4">
            <a:extLst>
              <a:ext uri="{FF2B5EF4-FFF2-40B4-BE49-F238E27FC236}">
                <a16:creationId xmlns:a16="http://schemas.microsoft.com/office/drawing/2014/main" id="{C662031B-0BEF-196C-E699-B2F493714F42}"/>
              </a:ext>
            </a:extLst>
          </p:cNvPr>
          <p:cNvSpPr>
            <a:spLocks/>
          </p:cNvSpPr>
          <p:nvPr/>
        </p:nvSpPr>
        <p:spPr bwMode="auto">
          <a:xfrm>
            <a:off x="323850" y="3600450"/>
            <a:ext cx="1776413" cy="1290638"/>
          </a:xfrm>
          <a:custGeom>
            <a:avLst/>
            <a:gdLst>
              <a:gd name="T0" fmla="*/ 2147483646 w 4120"/>
              <a:gd name="T1" fmla="*/ 2147483646 h 2982"/>
              <a:gd name="T2" fmla="*/ 2147483646 w 4120"/>
              <a:gd name="T3" fmla="*/ 2147483646 h 2982"/>
              <a:gd name="T4" fmla="*/ 2147483646 w 4120"/>
              <a:gd name="T5" fmla="*/ 2147483646 h 2982"/>
              <a:gd name="T6" fmla="*/ 2147483646 w 4120"/>
              <a:gd name="T7" fmla="*/ 2147483646 h 2982"/>
              <a:gd name="T8" fmla="*/ 2147483646 w 4120"/>
              <a:gd name="T9" fmla="*/ 2147483646 h 2982"/>
              <a:gd name="T10" fmla="*/ 2147483646 w 4120"/>
              <a:gd name="T11" fmla="*/ 2147483646 h 2982"/>
              <a:gd name="T12" fmla="*/ 2147483646 w 4120"/>
              <a:gd name="T13" fmla="*/ 2147483646 h 2982"/>
              <a:gd name="T14" fmla="*/ 2147483646 w 4120"/>
              <a:gd name="T15" fmla="*/ 2147483646 h 2982"/>
              <a:gd name="T16" fmla="*/ 2147483646 w 4120"/>
              <a:gd name="T17" fmla="*/ 2147483646 h 2982"/>
              <a:gd name="T18" fmla="*/ 2147483646 w 4120"/>
              <a:gd name="T19" fmla="*/ 2147483646 h 2982"/>
              <a:gd name="T20" fmla="*/ 2147483646 w 4120"/>
              <a:gd name="T21" fmla="*/ 2147483646 h 2982"/>
              <a:gd name="T22" fmla="*/ 2147483646 w 4120"/>
              <a:gd name="T23" fmla="*/ 2147483646 h 2982"/>
              <a:gd name="T24" fmla="*/ 2147483646 w 4120"/>
              <a:gd name="T25" fmla="*/ 2147483646 h 2982"/>
              <a:gd name="T26" fmla="*/ 2147483646 w 4120"/>
              <a:gd name="T27" fmla="*/ 2147483646 h 2982"/>
              <a:gd name="T28" fmla="*/ 2147483646 w 4120"/>
              <a:gd name="T29" fmla="*/ 2147483646 h 2982"/>
              <a:gd name="T30" fmla="*/ 2147483646 w 4120"/>
              <a:gd name="T31" fmla="*/ 2147483646 h 2982"/>
              <a:gd name="T32" fmla="*/ 2147483646 w 4120"/>
              <a:gd name="T33" fmla="*/ 2147483646 h 2982"/>
              <a:gd name="T34" fmla="*/ 2147483646 w 4120"/>
              <a:gd name="T35" fmla="*/ 2147483646 h 2982"/>
              <a:gd name="T36" fmla="*/ 2147483646 w 4120"/>
              <a:gd name="T37" fmla="*/ 2147483646 h 2982"/>
              <a:gd name="T38" fmla="*/ 2147483646 w 4120"/>
              <a:gd name="T39" fmla="*/ 2147483646 h 2982"/>
              <a:gd name="T40" fmla="*/ 2147483646 w 4120"/>
              <a:gd name="T41" fmla="*/ 2147483646 h 2982"/>
              <a:gd name="T42" fmla="*/ 2147483646 w 4120"/>
              <a:gd name="T43" fmla="*/ 2147483646 h 2982"/>
              <a:gd name="T44" fmla="*/ 2147483646 w 4120"/>
              <a:gd name="T45" fmla="*/ 2147483646 h 2982"/>
              <a:gd name="T46" fmla="*/ 2147483646 w 4120"/>
              <a:gd name="T47" fmla="*/ 2147483646 h 2982"/>
              <a:gd name="T48" fmla="*/ 2147483646 w 4120"/>
              <a:gd name="T49" fmla="*/ 2147483646 h 2982"/>
              <a:gd name="T50" fmla="*/ 2147483646 w 4120"/>
              <a:gd name="T51" fmla="*/ 2147483646 h 2982"/>
              <a:gd name="T52" fmla="*/ 2147483646 w 4120"/>
              <a:gd name="T53" fmla="*/ 2147483646 h 2982"/>
              <a:gd name="T54" fmla="*/ 2147483646 w 4120"/>
              <a:gd name="T55" fmla="*/ 2147483646 h 2982"/>
              <a:gd name="T56" fmla="*/ 2147483646 w 4120"/>
              <a:gd name="T57" fmla="*/ 2147483646 h 2982"/>
              <a:gd name="T58" fmla="*/ 2147483646 w 4120"/>
              <a:gd name="T59" fmla="*/ 2147483646 h 2982"/>
              <a:gd name="T60" fmla="*/ 2147483646 w 4120"/>
              <a:gd name="T61" fmla="*/ 2147483646 h 2982"/>
              <a:gd name="T62" fmla="*/ 2147483646 w 4120"/>
              <a:gd name="T63" fmla="*/ 2147483646 h 2982"/>
              <a:gd name="T64" fmla="*/ 2147483646 w 4120"/>
              <a:gd name="T65" fmla="*/ 2147483646 h 29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20" h="2982">
                <a:moveTo>
                  <a:pt x="171" y="2008"/>
                </a:moveTo>
                <a:cubicBezTo>
                  <a:pt x="204" y="2208"/>
                  <a:pt x="476" y="2172"/>
                  <a:pt x="488" y="2190"/>
                </a:cubicBezTo>
                <a:cubicBezTo>
                  <a:pt x="492" y="2196"/>
                  <a:pt x="434" y="2370"/>
                  <a:pt x="625" y="2507"/>
                </a:cubicBezTo>
                <a:cubicBezTo>
                  <a:pt x="799" y="2638"/>
                  <a:pt x="1009" y="2541"/>
                  <a:pt x="1033" y="2553"/>
                </a:cubicBezTo>
                <a:cubicBezTo>
                  <a:pt x="1064" y="2564"/>
                  <a:pt x="1047" y="2762"/>
                  <a:pt x="1305" y="2825"/>
                </a:cubicBezTo>
                <a:cubicBezTo>
                  <a:pt x="1527" y="2898"/>
                  <a:pt x="1632" y="2716"/>
                  <a:pt x="1668" y="2734"/>
                </a:cubicBezTo>
                <a:cubicBezTo>
                  <a:pt x="1696" y="2728"/>
                  <a:pt x="1771" y="2962"/>
                  <a:pt x="2076" y="2961"/>
                </a:cubicBezTo>
                <a:cubicBezTo>
                  <a:pt x="2327" y="2982"/>
                  <a:pt x="2408" y="2792"/>
                  <a:pt x="2439" y="2779"/>
                </a:cubicBezTo>
                <a:cubicBezTo>
                  <a:pt x="2456" y="2768"/>
                  <a:pt x="2611" y="2930"/>
                  <a:pt x="2847" y="2825"/>
                </a:cubicBezTo>
                <a:cubicBezTo>
                  <a:pt x="3055" y="2734"/>
                  <a:pt x="3068" y="2576"/>
                  <a:pt x="3074" y="2553"/>
                </a:cubicBezTo>
                <a:cubicBezTo>
                  <a:pt x="3104" y="2548"/>
                  <a:pt x="3311" y="2630"/>
                  <a:pt x="3528" y="2462"/>
                </a:cubicBezTo>
                <a:cubicBezTo>
                  <a:pt x="3671" y="2350"/>
                  <a:pt x="3608" y="2224"/>
                  <a:pt x="3618" y="2190"/>
                </a:cubicBezTo>
                <a:cubicBezTo>
                  <a:pt x="3640" y="2168"/>
                  <a:pt x="3827" y="2226"/>
                  <a:pt x="3936" y="2054"/>
                </a:cubicBezTo>
                <a:cubicBezTo>
                  <a:pt x="4019" y="1894"/>
                  <a:pt x="3884" y="1752"/>
                  <a:pt x="3890" y="1736"/>
                </a:cubicBezTo>
                <a:cubicBezTo>
                  <a:pt x="3892" y="1704"/>
                  <a:pt x="4120" y="1720"/>
                  <a:pt x="4117" y="1509"/>
                </a:cubicBezTo>
                <a:cubicBezTo>
                  <a:pt x="4112" y="1240"/>
                  <a:pt x="3895" y="1214"/>
                  <a:pt x="3890" y="1192"/>
                </a:cubicBezTo>
                <a:cubicBezTo>
                  <a:pt x="3880" y="1164"/>
                  <a:pt x="4063" y="1028"/>
                  <a:pt x="3976" y="864"/>
                </a:cubicBezTo>
                <a:cubicBezTo>
                  <a:pt x="3827" y="636"/>
                  <a:pt x="3628" y="736"/>
                  <a:pt x="3618" y="738"/>
                </a:cubicBezTo>
                <a:cubicBezTo>
                  <a:pt x="3604" y="716"/>
                  <a:pt x="3668" y="556"/>
                  <a:pt x="3482" y="421"/>
                </a:cubicBezTo>
                <a:cubicBezTo>
                  <a:pt x="3292" y="268"/>
                  <a:pt x="3104" y="380"/>
                  <a:pt x="3074" y="375"/>
                </a:cubicBezTo>
                <a:cubicBezTo>
                  <a:pt x="3040" y="360"/>
                  <a:pt x="3052" y="220"/>
                  <a:pt x="2847" y="149"/>
                </a:cubicBezTo>
                <a:cubicBezTo>
                  <a:pt x="2620" y="68"/>
                  <a:pt x="2468" y="192"/>
                  <a:pt x="2439" y="194"/>
                </a:cubicBezTo>
                <a:cubicBezTo>
                  <a:pt x="2400" y="180"/>
                  <a:pt x="2276" y="12"/>
                  <a:pt x="2076" y="13"/>
                </a:cubicBezTo>
                <a:cubicBezTo>
                  <a:pt x="1836" y="0"/>
                  <a:pt x="1732" y="204"/>
                  <a:pt x="1713" y="194"/>
                </a:cubicBezTo>
                <a:cubicBezTo>
                  <a:pt x="1676" y="204"/>
                  <a:pt x="1503" y="35"/>
                  <a:pt x="1284" y="100"/>
                </a:cubicBezTo>
                <a:cubicBezTo>
                  <a:pt x="1058" y="166"/>
                  <a:pt x="1036" y="372"/>
                  <a:pt x="1033" y="375"/>
                </a:cubicBezTo>
                <a:cubicBezTo>
                  <a:pt x="1004" y="384"/>
                  <a:pt x="819" y="235"/>
                  <a:pt x="616" y="396"/>
                </a:cubicBezTo>
                <a:cubicBezTo>
                  <a:pt x="413" y="557"/>
                  <a:pt x="522" y="750"/>
                  <a:pt x="534" y="738"/>
                </a:cubicBezTo>
                <a:cubicBezTo>
                  <a:pt x="528" y="744"/>
                  <a:pt x="332" y="664"/>
                  <a:pt x="216" y="874"/>
                </a:cubicBezTo>
                <a:cubicBezTo>
                  <a:pt x="112" y="1056"/>
                  <a:pt x="268" y="1192"/>
                  <a:pt x="262" y="1192"/>
                </a:cubicBezTo>
                <a:cubicBezTo>
                  <a:pt x="254" y="1186"/>
                  <a:pt x="75" y="1260"/>
                  <a:pt x="35" y="1464"/>
                </a:cubicBezTo>
                <a:cubicBezTo>
                  <a:pt x="0" y="1648"/>
                  <a:pt x="248" y="1712"/>
                  <a:pt x="262" y="1736"/>
                </a:cubicBezTo>
                <a:cubicBezTo>
                  <a:pt x="264" y="1748"/>
                  <a:pt x="139" y="1816"/>
                  <a:pt x="171" y="2008"/>
                </a:cubicBezTo>
                <a:close/>
              </a:path>
            </a:pathLst>
          </a:custGeom>
          <a:solidFill>
            <a:srgbClr val="99CCFF"/>
          </a:solidFill>
          <a:ln w="9525">
            <a:solidFill>
              <a:schemeClr val="tx1"/>
            </a:solidFill>
            <a:round/>
            <a:headEnd/>
            <a:tailEnd/>
          </a:ln>
        </p:spPr>
        <p:txBody>
          <a:bodyPr lIns="65306" tIns="32653" rIns="65306" bIns="32653"/>
          <a:lstStyle/>
          <a:p>
            <a:endParaRPr lang="ja-JP" altLang="en-US"/>
          </a:p>
        </p:txBody>
      </p:sp>
      <p:sp>
        <p:nvSpPr>
          <p:cNvPr id="22586" name="テキスト ボックス 7">
            <a:extLst>
              <a:ext uri="{FF2B5EF4-FFF2-40B4-BE49-F238E27FC236}">
                <a16:creationId xmlns:a16="http://schemas.microsoft.com/office/drawing/2014/main" id="{4657C050-91BC-EB3C-0E6B-173AA512569F}"/>
              </a:ext>
            </a:extLst>
          </p:cNvPr>
          <p:cNvSpPr txBox="1">
            <a:spLocks noChangeArrowheads="1"/>
          </p:cNvSpPr>
          <p:nvPr/>
        </p:nvSpPr>
        <p:spPr bwMode="auto">
          <a:xfrm>
            <a:off x="458788" y="3852863"/>
            <a:ext cx="15954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t>万一重大事故が発生しても対処できる設備・手順の整備</a:t>
            </a:r>
            <a:endParaRPr lang="en-US" altLang="ja-JP" sz="1400"/>
          </a:p>
        </p:txBody>
      </p:sp>
      <p:sp>
        <p:nvSpPr>
          <p:cNvPr id="22587" name="Freeform 4">
            <a:extLst>
              <a:ext uri="{FF2B5EF4-FFF2-40B4-BE49-F238E27FC236}">
                <a16:creationId xmlns:a16="http://schemas.microsoft.com/office/drawing/2014/main" id="{919C84A4-211E-0084-8022-7DFDF3DD22F6}"/>
              </a:ext>
            </a:extLst>
          </p:cNvPr>
          <p:cNvSpPr>
            <a:spLocks/>
          </p:cNvSpPr>
          <p:nvPr/>
        </p:nvSpPr>
        <p:spPr bwMode="auto">
          <a:xfrm>
            <a:off x="282575" y="5573713"/>
            <a:ext cx="1501775" cy="779462"/>
          </a:xfrm>
          <a:custGeom>
            <a:avLst/>
            <a:gdLst>
              <a:gd name="T0" fmla="*/ 2147483646 w 4120"/>
              <a:gd name="T1" fmla="*/ 2147483646 h 2982"/>
              <a:gd name="T2" fmla="*/ 2147483646 w 4120"/>
              <a:gd name="T3" fmla="*/ 2147483646 h 2982"/>
              <a:gd name="T4" fmla="*/ 2147483646 w 4120"/>
              <a:gd name="T5" fmla="*/ 2147483646 h 2982"/>
              <a:gd name="T6" fmla="*/ 2147483646 w 4120"/>
              <a:gd name="T7" fmla="*/ 2147483646 h 2982"/>
              <a:gd name="T8" fmla="*/ 2147483646 w 4120"/>
              <a:gd name="T9" fmla="*/ 2147483646 h 2982"/>
              <a:gd name="T10" fmla="*/ 2147483646 w 4120"/>
              <a:gd name="T11" fmla="*/ 2147483646 h 2982"/>
              <a:gd name="T12" fmla="*/ 2147483646 w 4120"/>
              <a:gd name="T13" fmla="*/ 2147483646 h 2982"/>
              <a:gd name="T14" fmla="*/ 2147483646 w 4120"/>
              <a:gd name="T15" fmla="*/ 2147483646 h 2982"/>
              <a:gd name="T16" fmla="*/ 2147483646 w 4120"/>
              <a:gd name="T17" fmla="*/ 2147483646 h 2982"/>
              <a:gd name="T18" fmla="*/ 2147483646 w 4120"/>
              <a:gd name="T19" fmla="*/ 2147483646 h 2982"/>
              <a:gd name="T20" fmla="*/ 2147483646 w 4120"/>
              <a:gd name="T21" fmla="*/ 2147483646 h 2982"/>
              <a:gd name="T22" fmla="*/ 2147483646 w 4120"/>
              <a:gd name="T23" fmla="*/ 2147483646 h 2982"/>
              <a:gd name="T24" fmla="*/ 2147483646 w 4120"/>
              <a:gd name="T25" fmla="*/ 2147483646 h 2982"/>
              <a:gd name="T26" fmla="*/ 2147483646 w 4120"/>
              <a:gd name="T27" fmla="*/ 2147483646 h 2982"/>
              <a:gd name="T28" fmla="*/ 2147483646 w 4120"/>
              <a:gd name="T29" fmla="*/ 2147483646 h 2982"/>
              <a:gd name="T30" fmla="*/ 2147483646 w 4120"/>
              <a:gd name="T31" fmla="*/ 2147483646 h 2982"/>
              <a:gd name="T32" fmla="*/ 2147483646 w 4120"/>
              <a:gd name="T33" fmla="*/ 2147483646 h 2982"/>
              <a:gd name="T34" fmla="*/ 2147483646 w 4120"/>
              <a:gd name="T35" fmla="*/ 2147483646 h 2982"/>
              <a:gd name="T36" fmla="*/ 2147483646 w 4120"/>
              <a:gd name="T37" fmla="*/ 2147483646 h 2982"/>
              <a:gd name="T38" fmla="*/ 2147483646 w 4120"/>
              <a:gd name="T39" fmla="*/ 2147483646 h 2982"/>
              <a:gd name="T40" fmla="*/ 2147483646 w 4120"/>
              <a:gd name="T41" fmla="*/ 2147483646 h 2982"/>
              <a:gd name="T42" fmla="*/ 2147483646 w 4120"/>
              <a:gd name="T43" fmla="*/ 2147483646 h 2982"/>
              <a:gd name="T44" fmla="*/ 2147483646 w 4120"/>
              <a:gd name="T45" fmla="*/ 2147483646 h 2982"/>
              <a:gd name="T46" fmla="*/ 2147483646 w 4120"/>
              <a:gd name="T47" fmla="*/ 2147483646 h 2982"/>
              <a:gd name="T48" fmla="*/ 2147483646 w 4120"/>
              <a:gd name="T49" fmla="*/ 2147483646 h 2982"/>
              <a:gd name="T50" fmla="*/ 2147483646 w 4120"/>
              <a:gd name="T51" fmla="*/ 2147483646 h 2982"/>
              <a:gd name="T52" fmla="*/ 2147483646 w 4120"/>
              <a:gd name="T53" fmla="*/ 2147483646 h 2982"/>
              <a:gd name="T54" fmla="*/ 2147483646 w 4120"/>
              <a:gd name="T55" fmla="*/ 2147483646 h 2982"/>
              <a:gd name="T56" fmla="*/ 2147483646 w 4120"/>
              <a:gd name="T57" fmla="*/ 2147483646 h 2982"/>
              <a:gd name="T58" fmla="*/ 2147483646 w 4120"/>
              <a:gd name="T59" fmla="*/ 2147483646 h 2982"/>
              <a:gd name="T60" fmla="*/ 2147483646 w 4120"/>
              <a:gd name="T61" fmla="*/ 2147483646 h 2982"/>
              <a:gd name="T62" fmla="*/ 2147483646 w 4120"/>
              <a:gd name="T63" fmla="*/ 2147483646 h 2982"/>
              <a:gd name="T64" fmla="*/ 2147483646 w 4120"/>
              <a:gd name="T65" fmla="*/ 2147483646 h 29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20" h="2982">
                <a:moveTo>
                  <a:pt x="171" y="2008"/>
                </a:moveTo>
                <a:cubicBezTo>
                  <a:pt x="204" y="2208"/>
                  <a:pt x="476" y="2172"/>
                  <a:pt x="488" y="2190"/>
                </a:cubicBezTo>
                <a:cubicBezTo>
                  <a:pt x="492" y="2196"/>
                  <a:pt x="434" y="2370"/>
                  <a:pt x="625" y="2507"/>
                </a:cubicBezTo>
                <a:cubicBezTo>
                  <a:pt x="799" y="2638"/>
                  <a:pt x="1009" y="2541"/>
                  <a:pt x="1033" y="2553"/>
                </a:cubicBezTo>
                <a:cubicBezTo>
                  <a:pt x="1064" y="2564"/>
                  <a:pt x="1047" y="2762"/>
                  <a:pt x="1305" y="2825"/>
                </a:cubicBezTo>
                <a:cubicBezTo>
                  <a:pt x="1527" y="2898"/>
                  <a:pt x="1632" y="2716"/>
                  <a:pt x="1668" y="2734"/>
                </a:cubicBezTo>
                <a:cubicBezTo>
                  <a:pt x="1696" y="2728"/>
                  <a:pt x="1771" y="2962"/>
                  <a:pt x="2076" y="2961"/>
                </a:cubicBezTo>
                <a:cubicBezTo>
                  <a:pt x="2327" y="2982"/>
                  <a:pt x="2408" y="2792"/>
                  <a:pt x="2439" y="2779"/>
                </a:cubicBezTo>
                <a:cubicBezTo>
                  <a:pt x="2456" y="2768"/>
                  <a:pt x="2611" y="2930"/>
                  <a:pt x="2847" y="2825"/>
                </a:cubicBezTo>
                <a:cubicBezTo>
                  <a:pt x="3055" y="2734"/>
                  <a:pt x="3068" y="2576"/>
                  <a:pt x="3074" y="2553"/>
                </a:cubicBezTo>
                <a:cubicBezTo>
                  <a:pt x="3104" y="2548"/>
                  <a:pt x="3311" y="2630"/>
                  <a:pt x="3528" y="2462"/>
                </a:cubicBezTo>
                <a:cubicBezTo>
                  <a:pt x="3671" y="2350"/>
                  <a:pt x="3608" y="2224"/>
                  <a:pt x="3618" y="2190"/>
                </a:cubicBezTo>
                <a:cubicBezTo>
                  <a:pt x="3640" y="2168"/>
                  <a:pt x="3827" y="2226"/>
                  <a:pt x="3936" y="2054"/>
                </a:cubicBezTo>
                <a:cubicBezTo>
                  <a:pt x="4019" y="1894"/>
                  <a:pt x="3884" y="1752"/>
                  <a:pt x="3890" y="1736"/>
                </a:cubicBezTo>
                <a:cubicBezTo>
                  <a:pt x="3892" y="1704"/>
                  <a:pt x="4120" y="1720"/>
                  <a:pt x="4117" y="1509"/>
                </a:cubicBezTo>
                <a:cubicBezTo>
                  <a:pt x="4112" y="1240"/>
                  <a:pt x="3895" y="1214"/>
                  <a:pt x="3890" y="1192"/>
                </a:cubicBezTo>
                <a:cubicBezTo>
                  <a:pt x="3880" y="1164"/>
                  <a:pt x="4063" y="1028"/>
                  <a:pt x="3976" y="864"/>
                </a:cubicBezTo>
                <a:cubicBezTo>
                  <a:pt x="3827" y="636"/>
                  <a:pt x="3628" y="736"/>
                  <a:pt x="3618" y="738"/>
                </a:cubicBezTo>
                <a:cubicBezTo>
                  <a:pt x="3604" y="716"/>
                  <a:pt x="3668" y="556"/>
                  <a:pt x="3482" y="421"/>
                </a:cubicBezTo>
                <a:cubicBezTo>
                  <a:pt x="3292" y="268"/>
                  <a:pt x="3104" y="380"/>
                  <a:pt x="3074" y="375"/>
                </a:cubicBezTo>
                <a:cubicBezTo>
                  <a:pt x="3040" y="360"/>
                  <a:pt x="3052" y="220"/>
                  <a:pt x="2847" y="149"/>
                </a:cubicBezTo>
                <a:cubicBezTo>
                  <a:pt x="2620" y="68"/>
                  <a:pt x="2468" y="192"/>
                  <a:pt x="2439" y="194"/>
                </a:cubicBezTo>
                <a:cubicBezTo>
                  <a:pt x="2400" y="180"/>
                  <a:pt x="2276" y="12"/>
                  <a:pt x="2076" y="13"/>
                </a:cubicBezTo>
                <a:cubicBezTo>
                  <a:pt x="1836" y="0"/>
                  <a:pt x="1732" y="204"/>
                  <a:pt x="1713" y="194"/>
                </a:cubicBezTo>
                <a:cubicBezTo>
                  <a:pt x="1676" y="204"/>
                  <a:pt x="1503" y="35"/>
                  <a:pt x="1284" y="100"/>
                </a:cubicBezTo>
                <a:cubicBezTo>
                  <a:pt x="1058" y="166"/>
                  <a:pt x="1036" y="372"/>
                  <a:pt x="1033" y="375"/>
                </a:cubicBezTo>
                <a:cubicBezTo>
                  <a:pt x="1004" y="384"/>
                  <a:pt x="819" y="235"/>
                  <a:pt x="616" y="396"/>
                </a:cubicBezTo>
                <a:cubicBezTo>
                  <a:pt x="413" y="557"/>
                  <a:pt x="522" y="750"/>
                  <a:pt x="534" y="738"/>
                </a:cubicBezTo>
                <a:cubicBezTo>
                  <a:pt x="528" y="744"/>
                  <a:pt x="332" y="664"/>
                  <a:pt x="216" y="874"/>
                </a:cubicBezTo>
                <a:cubicBezTo>
                  <a:pt x="112" y="1056"/>
                  <a:pt x="268" y="1192"/>
                  <a:pt x="262" y="1192"/>
                </a:cubicBezTo>
                <a:cubicBezTo>
                  <a:pt x="254" y="1186"/>
                  <a:pt x="75" y="1260"/>
                  <a:pt x="35" y="1464"/>
                </a:cubicBezTo>
                <a:cubicBezTo>
                  <a:pt x="0" y="1648"/>
                  <a:pt x="248" y="1712"/>
                  <a:pt x="262" y="1736"/>
                </a:cubicBezTo>
                <a:cubicBezTo>
                  <a:pt x="264" y="1748"/>
                  <a:pt x="139" y="1816"/>
                  <a:pt x="171" y="2008"/>
                </a:cubicBezTo>
                <a:close/>
              </a:path>
            </a:pathLst>
          </a:custGeom>
          <a:solidFill>
            <a:srgbClr val="FFFF00"/>
          </a:solidFill>
          <a:ln w="9525">
            <a:solidFill>
              <a:schemeClr val="tx1"/>
            </a:solidFill>
            <a:round/>
            <a:headEnd/>
            <a:tailEnd/>
          </a:ln>
        </p:spPr>
        <p:txBody>
          <a:bodyPr lIns="65306" tIns="32653" rIns="65306" bIns="32653"/>
          <a:lstStyle/>
          <a:p>
            <a:endParaRPr lang="ja-JP" altLang="en-US"/>
          </a:p>
        </p:txBody>
      </p:sp>
      <p:sp>
        <p:nvSpPr>
          <p:cNvPr id="22588" name="テキスト ボックス 9">
            <a:extLst>
              <a:ext uri="{FF2B5EF4-FFF2-40B4-BE49-F238E27FC236}">
                <a16:creationId xmlns:a16="http://schemas.microsoft.com/office/drawing/2014/main" id="{46B36E5B-E72D-3384-EA5C-D6A6CE6B02D5}"/>
              </a:ext>
            </a:extLst>
          </p:cNvPr>
          <p:cNvSpPr txBox="1">
            <a:spLocks noChangeArrowheads="1"/>
          </p:cNvSpPr>
          <p:nvPr/>
        </p:nvSpPr>
        <p:spPr bwMode="auto">
          <a:xfrm>
            <a:off x="434975" y="5697538"/>
            <a:ext cx="134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t>テロや航空機衝突への対応</a:t>
            </a:r>
            <a:endParaRPr lang="en-US" altLang="ja-JP" sz="1400"/>
          </a:p>
        </p:txBody>
      </p:sp>
      <p:cxnSp>
        <p:nvCxnSpPr>
          <p:cNvPr id="83" name="直線矢印コネクタ 82">
            <a:extLst>
              <a:ext uri="{FF2B5EF4-FFF2-40B4-BE49-F238E27FC236}">
                <a16:creationId xmlns:a16="http://schemas.microsoft.com/office/drawing/2014/main" id="{1588581C-4054-06AF-A793-62D6FC1F2258}"/>
              </a:ext>
            </a:extLst>
          </p:cNvPr>
          <p:cNvCxnSpPr>
            <a:stCxn id="22587" idx="14"/>
            <a:endCxn id="19" idx="1"/>
          </p:cNvCxnSpPr>
          <p:nvPr/>
        </p:nvCxnSpPr>
        <p:spPr>
          <a:xfrm flipV="1">
            <a:off x="1782763" y="3897313"/>
            <a:ext cx="1081087" cy="2070100"/>
          </a:xfrm>
          <a:prstGeom prst="straightConnector1">
            <a:avLst/>
          </a:prstGeom>
          <a:ln>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280B5208-56FA-F937-8175-0DBFD5A70C96}"/>
              </a:ext>
            </a:extLst>
          </p:cNvPr>
          <p:cNvSpPr/>
          <p:nvPr/>
        </p:nvSpPr>
        <p:spPr>
          <a:xfrm>
            <a:off x="5724525" y="3586163"/>
            <a:ext cx="3295650" cy="303212"/>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defRPr/>
            </a:pPr>
            <a:r>
              <a:rPr lang="ja-JP" altLang="en-US" sz="1400" dirty="0">
                <a:solidFill>
                  <a:schemeClr val="tx1"/>
                </a:solidFill>
              </a:rPr>
              <a:t>⑨原子炉の停止対策の強化</a:t>
            </a:r>
          </a:p>
        </p:txBody>
      </p:sp>
      <p:cxnSp>
        <p:nvCxnSpPr>
          <p:cNvPr id="88" name="直線矢印コネクタ 87">
            <a:extLst>
              <a:ext uri="{FF2B5EF4-FFF2-40B4-BE49-F238E27FC236}">
                <a16:creationId xmlns:a16="http://schemas.microsoft.com/office/drawing/2014/main" id="{30067C3F-7FCC-EEBA-AF75-9C24A5909115}"/>
              </a:ext>
            </a:extLst>
          </p:cNvPr>
          <p:cNvCxnSpPr>
            <a:stCxn id="19" idx="3"/>
            <a:endCxn id="84" idx="1"/>
          </p:cNvCxnSpPr>
          <p:nvPr/>
        </p:nvCxnSpPr>
        <p:spPr>
          <a:xfrm flipV="1">
            <a:off x="4570413" y="3738563"/>
            <a:ext cx="1154112" cy="158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92" name="スライド番号プレースホルダー 1">
            <a:extLst>
              <a:ext uri="{FF2B5EF4-FFF2-40B4-BE49-F238E27FC236}">
                <a16:creationId xmlns:a16="http://schemas.microsoft.com/office/drawing/2014/main" id="{44CD7AC3-117A-F66A-4F07-980C57BC6B65}"/>
              </a:ext>
            </a:extLst>
          </p:cNvPr>
          <p:cNvSpPr>
            <a:spLocks noGrp="1"/>
          </p:cNvSpPr>
          <p:nvPr>
            <p:ph type="sldNum" sz="quarter" idx="12"/>
          </p:nvPr>
        </p:nvSpPr>
        <p:spPr>
          <a:xfrm>
            <a:off x="6542088" y="6564313"/>
            <a:ext cx="21336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9A2FADF-3BDA-4BDE-8026-F206F94FABF3}" type="slidenum">
              <a:rPr lang="ja-JP" altLang="en-US" sz="1400"/>
              <a:pPr>
                <a:spcBef>
                  <a:spcPct val="0"/>
                </a:spcBef>
                <a:buFontTx/>
                <a:buNone/>
              </a:pPr>
              <a:t>11</a:t>
            </a:fld>
            <a:endParaRPr lang="ja-JP" altLang="en-US" sz="1400"/>
          </a:p>
        </p:txBody>
      </p:sp>
      <p:sp>
        <p:nvSpPr>
          <p:cNvPr id="4" name="正方形/長方形 3">
            <a:extLst>
              <a:ext uri="{FF2B5EF4-FFF2-40B4-BE49-F238E27FC236}">
                <a16:creationId xmlns:a16="http://schemas.microsoft.com/office/drawing/2014/main" id="{6D0A22EA-FE23-5162-25DD-431F540C0D4D}"/>
              </a:ext>
            </a:extLst>
          </p:cNvPr>
          <p:cNvSpPr/>
          <p:nvPr/>
        </p:nvSpPr>
        <p:spPr>
          <a:xfrm>
            <a:off x="76200" y="69850"/>
            <a:ext cx="8240713" cy="6873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dirty="0">
                <a:solidFill>
                  <a:schemeClr val="bg1"/>
                </a:solidFill>
                <a:latin typeface="+mj-ea"/>
              </a:rPr>
              <a:t>新規制基準の基本的な考え方と主な要求事項</a:t>
            </a:r>
            <a:endParaRPr lang="en-US" altLang="ja-JP" sz="3200" b="1" dirty="0">
              <a:solidFill>
                <a:schemeClr val="bg1"/>
              </a:solidFill>
              <a:latin typeface="+mj-ea"/>
            </a:endParaRPr>
          </a:p>
        </p:txBody>
      </p:sp>
    </p:spTree>
    <p:extLst>
      <p:ext uri="{BB962C8B-B14F-4D97-AF65-F5344CB8AC3E}">
        <p14:creationId xmlns:p14="http://schemas.microsoft.com/office/powerpoint/2010/main" val="104701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E105E-D962-D52F-9AA4-7AA6287213FA}"/>
            </a:ext>
          </a:extLst>
        </p:cNvPr>
        <p:cNvGrpSpPr/>
        <p:nvPr/>
      </p:nvGrpSpPr>
      <p:grpSpPr>
        <a:xfrm>
          <a:off x="0" y="0"/>
          <a:ext cx="0" cy="0"/>
          <a:chOff x="0" y="0"/>
          <a:chExt cx="0" cy="0"/>
        </a:xfrm>
      </p:grpSpPr>
      <p:sp>
        <p:nvSpPr>
          <p:cNvPr id="6" name="雲形吹き出し 5">
            <a:extLst>
              <a:ext uri="{FF2B5EF4-FFF2-40B4-BE49-F238E27FC236}">
                <a16:creationId xmlns:a16="http://schemas.microsoft.com/office/drawing/2014/main" id="{07D63A6C-D5CA-E612-55C3-98CC0042A302}"/>
              </a:ext>
            </a:extLst>
          </p:cNvPr>
          <p:cNvSpPr/>
          <p:nvPr/>
        </p:nvSpPr>
        <p:spPr>
          <a:xfrm>
            <a:off x="6167438" y="3197225"/>
            <a:ext cx="2486025" cy="1311275"/>
          </a:xfrm>
          <a:prstGeom prst="cloudCallout">
            <a:avLst>
              <a:gd name="adj1" fmla="val -47342"/>
              <a:gd name="adj2" fmla="val 213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タイトル 1">
            <a:extLst>
              <a:ext uri="{FF2B5EF4-FFF2-40B4-BE49-F238E27FC236}">
                <a16:creationId xmlns:a16="http://schemas.microsoft.com/office/drawing/2014/main" id="{AAB8A820-A7FF-EC48-9D08-9365BFFFD13F}"/>
              </a:ext>
            </a:extLst>
          </p:cNvPr>
          <p:cNvSpPr>
            <a:spLocks noGrp="1"/>
          </p:cNvSpPr>
          <p:nvPr>
            <p:ph type="title"/>
          </p:nvPr>
        </p:nvSpPr>
        <p:spPr>
          <a:xfrm>
            <a:off x="223838" y="196850"/>
            <a:ext cx="8429625" cy="649288"/>
          </a:xfrm>
        </p:spPr>
        <p:txBody>
          <a:bodyPr>
            <a:normAutofit fontScale="90000"/>
          </a:bodyPr>
          <a:lstStyle/>
          <a:p>
            <a:pPr algn="l">
              <a:defRPr/>
            </a:pPr>
            <a:r>
              <a:rPr lang="ja-JP" altLang="en-US" sz="4000" b="1" dirty="0"/>
              <a:t>新たな</a:t>
            </a:r>
            <a:r>
              <a:rPr lang="ja-JP" altLang="en-US" sz="4000" b="1" dirty="0">
                <a:solidFill>
                  <a:srgbClr val="0070C0"/>
                </a:solidFill>
              </a:rPr>
              <a:t>原</a:t>
            </a:r>
            <a:r>
              <a:rPr lang="ja-JP" altLang="ja-JP" sz="4000" b="1" dirty="0">
                <a:solidFill>
                  <a:srgbClr val="0070C0"/>
                </a:solidFill>
              </a:rPr>
              <a:t>子力災害対策指針</a:t>
            </a:r>
            <a:r>
              <a:rPr lang="ja-JP" altLang="en-US" sz="4000" b="1" dirty="0">
                <a:solidFill>
                  <a:srgbClr val="0070C0"/>
                </a:solidFill>
              </a:rPr>
              <a:t>の意味</a:t>
            </a:r>
          </a:p>
        </p:txBody>
      </p:sp>
      <p:sp>
        <p:nvSpPr>
          <p:cNvPr id="24580" name="スライド番号プレースホルダー 3">
            <a:extLst>
              <a:ext uri="{FF2B5EF4-FFF2-40B4-BE49-F238E27FC236}">
                <a16:creationId xmlns:a16="http://schemas.microsoft.com/office/drawing/2014/main" id="{25937C5E-B903-F685-334B-DD1772224079}"/>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A50267A-F81D-4495-8408-6BB68C5E5649}" type="slidenum">
              <a:rPr lang="ja-JP" altLang="en-US" sz="1400"/>
              <a:pPr>
                <a:spcBef>
                  <a:spcPct val="0"/>
                </a:spcBef>
                <a:buFontTx/>
                <a:buNone/>
              </a:pPr>
              <a:t>12</a:t>
            </a:fld>
            <a:endParaRPr lang="ja-JP" altLang="en-US" sz="1400"/>
          </a:p>
        </p:txBody>
      </p:sp>
      <p:sp>
        <p:nvSpPr>
          <p:cNvPr id="24581" name="テキスト ボックス 4">
            <a:extLst>
              <a:ext uri="{FF2B5EF4-FFF2-40B4-BE49-F238E27FC236}">
                <a16:creationId xmlns:a16="http://schemas.microsoft.com/office/drawing/2014/main" id="{9BE73F44-6CA5-04B2-8E5E-D68CDDD7EAC8}"/>
              </a:ext>
            </a:extLst>
          </p:cNvPr>
          <p:cNvSpPr txBox="1">
            <a:spLocks noChangeArrowheads="1"/>
          </p:cNvSpPr>
          <p:nvPr/>
        </p:nvSpPr>
        <p:spPr bwMode="auto">
          <a:xfrm>
            <a:off x="90929" y="5466060"/>
            <a:ext cx="8962396"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b="1" dirty="0">
                <a:solidFill>
                  <a:srgbClr val="002060"/>
                </a:solidFill>
              </a:rPr>
              <a:t>原子力災害対策に関する国際的考え方（</a:t>
            </a:r>
            <a:r>
              <a:rPr lang="en-US" altLang="ja-JP" sz="2000" b="1" dirty="0">
                <a:solidFill>
                  <a:srgbClr val="002060"/>
                </a:solidFill>
              </a:rPr>
              <a:t>IAEA</a:t>
            </a:r>
            <a:r>
              <a:rPr lang="ja-JP" altLang="en-US" sz="2000" b="1" dirty="0">
                <a:solidFill>
                  <a:srgbClr val="002060"/>
                </a:solidFill>
              </a:rPr>
              <a:t>）　</a:t>
            </a:r>
            <a:endParaRPr lang="en-US" altLang="ja-JP" sz="2000" b="1" dirty="0">
              <a:solidFill>
                <a:srgbClr val="002060"/>
              </a:solidFill>
            </a:endParaRPr>
          </a:p>
          <a:p>
            <a:pPr>
              <a:spcBef>
                <a:spcPct val="0"/>
              </a:spcBef>
              <a:buFontTx/>
              <a:buNone/>
            </a:pPr>
            <a:r>
              <a:rPr lang="ja-JP" altLang="en-US" sz="1800" b="1" dirty="0"/>
              <a:t>①　</a:t>
            </a:r>
            <a:r>
              <a:rPr lang="ja-JP" altLang="ja-JP" sz="1800" b="1" dirty="0"/>
              <a:t>原子力災害対策</a:t>
            </a:r>
            <a:r>
              <a:rPr lang="ja-JP" altLang="en-US" sz="1800" b="1" dirty="0"/>
              <a:t>の基本</a:t>
            </a:r>
            <a:r>
              <a:rPr lang="ja-JP" altLang="ja-JP" sz="1800" b="1" dirty="0"/>
              <a:t>は、放射線被ばくによる</a:t>
            </a:r>
            <a:r>
              <a:rPr lang="ja-JP" altLang="ja-JP" sz="1800" b="1" dirty="0">
                <a:solidFill>
                  <a:srgbClr val="FF0000"/>
                </a:solidFill>
              </a:rPr>
              <a:t>確定的な</a:t>
            </a:r>
            <a:r>
              <a:rPr lang="ja-JP" altLang="en-US" sz="1800" b="1" dirty="0">
                <a:solidFill>
                  <a:srgbClr val="FF0000"/>
                </a:solidFill>
              </a:rPr>
              <a:t>健康</a:t>
            </a:r>
            <a:r>
              <a:rPr lang="ja-JP" altLang="ja-JP" sz="1800" b="1" dirty="0">
                <a:solidFill>
                  <a:srgbClr val="FF0000"/>
                </a:solidFill>
              </a:rPr>
              <a:t>影響</a:t>
            </a:r>
            <a:r>
              <a:rPr lang="ja-JP" altLang="ja-JP" sz="1800" b="1" dirty="0"/>
              <a:t>をもたらさないこと</a:t>
            </a:r>
            <a:r>
              <a:rPr lang="ja-JP" altLang="en-US" sz="1800" b="1" dirty="0"/>
              <a:t>。</a:t>
            </a:r>
            <a:endParaRPr lang="en-US" altLang="ja-JP" sz="1800" b="1" dirty="0"/>
          </a:p>
          <a:p>
            <a:pPr>
              <a:spcBef>
                <a:spcPct val="0"/>
              </a:spcBef>
              <a:buFontTx/>
              <a:buNone/>
            </a:pPr>
            <a:r>
              <a:rPr lang="ja-JP" altLang="en-US" sz="1800" b="1" dirty="0"/>
              <a:t>②　</a:t>
            </a:r>
            <a:r>
              <a:rPr lang="ja-JP" altLang="ja-JP" sz="1800" b="1" dirty="0">
                <a:solidFill>
                  <a:srgbClr val="FF0000"/>
                </a:solidFill>
              </a:rPr>
              <a:t>確率的な健康影響</a:t>
            </a:r>
            <a:r>
              <a:rPr lang="ja-JP" altLang="ja-JP" sz="1800" b="1" dirty="0"/>
              <a:t>を可能な限り少なくすること。</a:t>
            </a:r>
          </a:p>
        </p:txBody>
      </p:sp>
      <p:sp>
        <p:nvSpPr>
          <p:cNvPr id="24582" name="テキスト ボックス 6">
            <a:extLst>
              <a:ext uri="{FF2B5EF4-FFF2-40B4-BE49-F238E27FC236}">
                <a16:creationId xmlns:a16="http://schemas.microsoft.com/office/drawing/2014/main" id="{3E32BA94-D4E7-0C0E-C253-7A44A6F7AB2E}"/>
              </a:ext>
            </a:extLst>
          </p:cNvPr>
          <p:cNvSpPr txBox="1">
            <a:spLocks noChangeArrowheads="1"/>
          </p:cNvSpPr>
          <p:nvPr/>
        </p:nvSpPr>
        <p:spPr bwMode="auto">
          <a:xfrm>
            <a:off x="190500" y="930275"/>
            <a:ext cx="849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a:t>新規制基準は、</a:t>
            </a:r>
            <a:r>
              <a:rPr lang="en-US" altLang="ja-JP" sz="1800" b="1" baseline="30000"/>
              <a:t>137C</a:t>
            </a:r>
            <a:r>
              <a:rPr lang="en-US" altLang="ja-JP" sz="1800" b="1"/>
              <a:t>s</a:t>
            </a:r>
            <a:r>
              <a:rPr lang="ja-JP" altLang="en-US" sz="1800" b="1"/>
              <a:t>については、最大の想定事故時にも、</a:t>
            </a:r>
            <a:r>
              <a:rPr lang="en-US" altLang="ja-JP" sz="1800" b="1"/>
              <a:t>1F</a:t>
            </a:r>
            <a:r>
              <a:rPr lang="ja-JP" altLang="en-US" sz="1800" b="1"/>
              <a:t>事故の</a:t>
            </a:r>
            <a:r>
              <a:rPr lang="en-US" altLang="ja-JP" sz="1800" b="1"/>
              <a:t>100</a:t>
            </a:r>
            <a:r>
              <a:rPr lang="ja-JP" altLang="en-US" sz="1800" b="1"/>
              <a:t>分の</a:t>
            </a:r>
            <a:r>
              <a:rPr lang="en-US" altLang="ja-JP" sz="1800" b="1"/>
              <a:t>1</a:t>
            </a:r>
            <a:r>
              <a:rPr lang="ja-JP" altLang="en-US" sz="1800" b="1"/>
              <a:t>以下の</a:t>
            </a:r>
            <a:r>
              <a:rPr lang="en-US" altLang="ja-JP" sz="1800" b="1"/>
              <a:t>100</a:t>
            </a:r>
            <a:r>
              <a:rPr lang="ja-JP" altLang="en-US" sz="1800" b="1"/>
              <a:t>テラベクレル</a:t>
            </a:r>
            <a:r>
              <a:rPr lang="en-US" altLang="ja-JP" sz="1800" b="1"/>
              <a:t>(10</a:t>
            </a:r>
            <a:r>
              <a:rPr lang="en-US" altLang="ja-JP" sz="1800" b="1" baseline="30000"/>
              <a:t>14</a:t>
            </a:r>
            <a:r>
              <a:rPr lang="en-US" altLang="ja-JP" sz="1800" b="1"/>
              <a:t>)</a:t>
            </a:r>
            <a:r>
              <a:rPr lang="ja-JP" altLang="en-US" sz="1800" b="1"/>
              <a:t>以下となることを要求している。これまでに許可された原発は、</a:t>
            </a:r>
            <a:endParaRPr lang="en-US" altLang="ja-JP" sz="1800" b="1"/>
          </a:p>
          <a:p>
            <a:pPr>
              <a:spcBef>
                <a:spcPct val="0"/>
              </a:spcBef>
              <a:buFontTx/>
              <a:buNone/>
            </a:pPr>
            <a:r>
              <a:rPr lang="en-US" altLang="ja-JP" sz="1800" b="1"/>
              <a:t>5</a:t>
            </a:r>
            <a:r>
              <a:rPr lang="ja-JP" altLang="en-US" sz="1800" b="1"/>
              <a:t>テラベクレル程度である。</a:t>
            </a:r>
          </a:p>
        </p:txBody>
      </p:sp>
      <p:pic>
        <p:nvPicPr>
          <p:cNvPr id="24583" name="Picture 2">
            <a:extLst>
              <a:ext uri="{FF2B5EF4-FFF2-40B4-BE49-F238E27FC236}">
                <a16:creationId xmlns:a16="http://schemas.microsoft.com/office/drawing/2014/main" id="{C39AF4D7-E7F3-DE5A-2255-85BFFF278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882775"/>
            <a:ext cx="5659438"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テキスト ボックス 8">
            <a:extLst>
              <a:ext uri="{FF2B5EF4-FFF2-40B4-BE49-F238E27FC236}">
                <a16:creationId xmlns:a16="http://schemas.microsoft.com/office/drawing/2014/main" id="{63CA15C0-245E-5BD2-7FA3-2BB495BE1F9B}"/>
              </a:ext>
            </a:extLst>
          </p:cNvPr>
          <p:cNvSpPr txBox="1">
            <a:spLocks noChangeArrowheads="1"/>
          </p:cNvSpPr>
          <p:nvPr/>
        </p:nvSpPr>
        <p:spPr bwMode="auto">
          <a:xfrm>
            <a:off x="1331913" y="5072063"/>
            <a:ext cx="2816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a:t>100</a:t>
            </a:r>
            <a:r>
              <a:rPr lang="ja-JP" altLang="en-US" sz="1600"/>
              <a:t>テラベクレル放出時の評価</a:t>
            </a:r>
          </a:p>
        </p:txBody>
      </p:sp>
      <p:sp>
        <p:nvSpPr>
          <p:cNvPr id="24585" name="テキスト ボックス 9">
            <a:extLst>
              <a:ext uri="{FF2B5EF4-FFF2-40B4-BE49-F238E27FC236}">
                <a16:creationId xmlns:a16="http://schemas.microsoft.com/office/drawing/2014/main" id="{DB0423C6-E229-BE7C-D33D-264749F4B1D5}"/>
              </a:ext>
            </a:extLst>
          </p:cNvPr>
          <p:cNvSpPr txBox="1">
            <a:spLocks noChangeArrowheads="1"/>
          </p:cNvSpPr>
          <p:nvPr/>
        </p:nvSpPr>
        <p:spPr bwMode="auto">
          <a:xfrm>
            <a:off x="5895975" y="1720850"/>
            <a:ext cx="31321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t>新防災基準では、</a:t>
            </a:r>
            <a:r>
              <a:rPr lang="en-US" altLang="ja-JP" sz="1600"/>
              <a:t>5km</a:t>
            </a:r>
            <a:r>
              <a:rPr lang="ja-JP" altLang="en-US" sz="1600"/>
              <a:t>圏内（</a:t>
            </a:r>
            <a:r>
              <a:rPr lang="en-US" altLang="ja-JP" sz="1600"/>
              <a:t>PAZ)</a:t>
            </a:r>
            <a:r>
              <a:rPr lang="ja-JP" altLang="en-US" sz="1600"/>
              <a:t>については予備的に避難することとし、その外</a:t>
            </a:r>
            <a:r>
              <a:rPr lang="en-US" altLang="ja-JP" sz="1600"/>
              <a:t>30km(UPZ)</a:t>
            </a:r>
            <a:endParaRPr lang="ja-JP" altLang="en-US" sz="1600"/>
          </a:p>
          <a:p>
            <a:pPr>
              <a:spcBef>
                <a:spcPct val="0"/>
              </a:spcBef>
              <a:buFontTx/>
              <a:buNone/>
            </a:pPr>
            <a:r>
              <a:rPr lang="ja-JP" altLang="en-US" sz="1600"/>
              <a:t>までは、屋内退避することとしている。</a:t>
            </a:r>
            <a:endParaRPr lang="en-US" altLang="ja-JP" sz="1600"/>
          </a:p>
        </p:txBody>
      </p:sp>
      <p:sp>
        <p:nvSpPr>
          <p:cNvPr id="24587" name="テキスト ボックス 4">
            <a:extLst>
              <a:ext uri="{FF2B5EF4-FFF2-40B4-BE49-F238E27FC236}">
                <a16:creationId xmlns:a16="http://schemas.microsoft.com/office/drawing/2014/main" id="{B6EFDDF1-861B-B9AF-6225-DEC4DE0F9BCF}"/>
              </a:ext>
            </a:extLst>
          </p:cNvPr>
          <p:cNvSpPr txBox="1">
            <a:spLocks noChangeArrowheads="1"/>
          </p:cNvSpPr>
          <p:nvPr/>
        </p:nvSpPr>
        <p:spPr bwMode="auto">
          <a:xfrm>
            <a:off x="6313488" y="3326110"/>
            <a:ext cx="2339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0070C0"/>
                </a:solidFill>
              </a:rPr>
              <a:t>避難しても被ばく線量には影響ないことを認識すべき。</a:t>
            </a:r>
          </a:p>
        </p:txBody>
      </p:sp>
    </p:spTree>
    <p:extLst>
      <p:ext uri="{BB962C8B-B14F-4D97-AF65-F5344CB8AC3E}">
        <p14:creationId xmlns:p14="http://schemas.microsoft.com/office/powerpoint/2010/main" val="314351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F4CE-1F6A-01C8-F64C-DFBD8DD9BBD7}"/>
            </a:ext>
          </a:extLst>
        </p:cNvPr>
        <p:cNvGrpSpPr/>
        <p:nvPr/>
      </p:nvGrpSpPr>
      <p:grpSpPr>
        <a:xfrm>
          <a:off x="0" y="0"/>
          <a:ext cx="0" cy="0"/>
          <a:chOff x="0" y="0"/>
          <a:chExt cx="0" cy="0"/>
        </a:xfrm>
      </p:grpSpPr>
      <p:sp>
        <p:nvSpPr>
          <p:cNvPr id="7171" name="スライド番号プレースホルダー 2">
            <a:extLst>
              <a:ext uri="{FF2B5EF4-FFF2-40B4-BE49-F238E27FC236}">
                <a16:creationId xmlns:a16="http://schemas.microsoft.com/office/drawing/2014/main" id="{FA08D165-0B25-CF62-F369-7E7BFDC472BB}"/>
              </a:ext>
            </a:extLst>
          </p:cNvPr>
          <p:cNvSpPr>
            <a:spLocks noGrp="1"/>
          </p:cNvSpPr>
          <p:nvPr>
            <p:ph type="sldNum" sz="quarter" idx="12"/>
          </p:nvPr>
        </p:nvSpPr>
        <p:spPr>
          <a:xfrm>
            <a:off x="6426823" y="6520259"/>
            <a:ext cx="2133600" cy="365125"/>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959F15E-4AFE-4915-BAC7-DCD0C8AC0F07}" type="slidenum">
              <a:rPr lang="en-US" altLang="ja-JP" sz="1400" smtClean="0"/>
              <a:pPr>
                <a:spcBef>
                  <a:spcPct val="0"/>
                </a:spcBef>
                <a:buFontTx/>
                <a:buNone/>
              </a:pPr>
              <a:t>13</a:t>
            </a:fld>
            <a:endParaRPr lang="en-US" altLang="ja-JP" sz="1400"/>
          </a:p>
        </p:txBody>
      </p:sp>
      <p:sp>
        <p:nvSpPr>
          <p:cNvPr id="2" name="テキスト ボックス 1">
            <a:extLst>
              <a:ext uri="{FF2B5EF4-FFF2-40B4-BE49-F238E27FC236}">
                <a16:creationId xmlns:a16="http://schemas.microsoft.com/office/drawing/2014/main" id="{0C739A33-8A34-2474-23E7-44E85386A234}"/>
              </a:ext>
            </a:extLst>
          </p:cNvPr>
          <p:cNvSpPr txBox="1"/>
          <p:nvPr/>
        </p:nvSpPr>
        <p:spPr>
          <a:xfrm>
            <a:off x="1133010" y="1052736"/>
            <a:ext cx="5799604" cy="523220"/>
          </a:xfrm>
          <a:prstGeom prst="rect">
            <a:avLst/>
          </a:prstGeom>
          <a:noFill/>
          <a:ln w="19050">
            <a:solidFill>
              <a:srgbClr val="FF0000"/>
            </a:solidFill>
          </a:ln>
        </p:spPr>
        <p:txBody>
          <a:bodyPr wrap="square" rtlCol="0">
            <a:spAutoFit/>
          </a:bodyPr>
          <a:lstStyle/>
          <a:p>
            <a:pPr algn="ctr"/>
            <a:r>
              <a:rPr kumimoji="1" lang="ja-JP" altLang="en-US" sz="2800" b="1" dirty="0">
                <a:latin typeface="+mn-ea"/>
              </a:rPr>
              <a:t>新規制基準の施行（</a:t>
            </a:r>
            <a:r>
              <a:rPr kumimoji="1" lang="en-US" altLang="ja-JP" sz="2800" b="1" dirty="0">
                <a:latin typeface="+mn-ea"/>
              </a:rPr>
              <a:t>2013</a:t>
            </a:r>
            <a:r>
              <a:rPr kumimoji="1" lang="ja-JP" altLang="en-US" sz="2800" b="1" dirty="0">
                <a:latin typeface="+mn-ea"/>
              </a:rPr>
              <a:t>年）</a:t>
            </a:r>
            <a:endParaRPr kumimoji="1" lang="en-US" altLang="ja-JP" sz="2800" b="1" dirty="0">
              <a:latin typeface="+mn-ea"/>
            </a:endParaRPr>
          </a:p>
        </p:txBody>
      </p:sp>
      <p:sp>
        <p:nvSpPr>
          <p:cNvPr id="6" name="テキスト ボックス 5">
            <a:extLst>
              <a:ext uri="{FF2B5EF4-FFF2-40B4-BE49-F238E27FC236}">
                <a16:creationId xmlns:a16="http://schemas.microsoft.com/office/drawing/2014/main" id="{4C980A88-EF1F-98F5-B2A5-2BA32B0CAD91}"/>
              </a:ext>
            </a:extLst>
          </p:cNvPr>
          <p:cNvSpPr txBox="1"/>
          <p:nvPr/>
        </p:nvSpPr>
        <p:spPr>
          <a:xfrm>
            <a:off x="1403648" y="1909436"/>
            <a:ext cx="5404287" cy="584775"/>
          </a:xfrm>
          <a:prstGeom prst="rect">
            <a:avLst/>
          </a:prstGeom>
          <a:noFill/>
        </p:spPr>
        <p:txBody>
          <a:bodyPr wrap="square">
            <a:spAutoFit/>
          </a:bodyPr>
          <a:lstStyle/>
          <a:p>
            <a:r>
              <a:rPr lang="ja-JP" altLang="en-US" sz="3200" b="1" dirty="0">
                <a:latin typeface="+mn-ea"/>
              </a:rPr>
              <a:t>施行後</a:t>
            </a:r>
            <a:r>
              <a:rPr lang="en-US" altLang="ja-JP" sz="3200" b="1" dirty="0">
                <a:latin typeface="+mn-ea"/>
              </a:rPr>
              <a:t>1</a:t>
            </a:r>
            <a:r>
              <a:rPr lang="ja-JP" altLang="en-US" sz="3200" b="1" dirty="0">
                <a:latin typeface="+mn-ea"/>
              </a:rPr>
              <a:t>年で</a:t>
            </a:r>
            <a:r>
              <a:rPr lang="en-US" altLang="ja-JP" sz="3200" b="1" dirty="0">
                <a:latin typeface="+mn-ea"/>
              </a:rPr>
              <a:t>20</a:t>
            </a:r>
            <a:r>
              <a:rPr lang="ja-JP" altLang="en-US" sz="3200" b="1" dirty="0">
                <a:latin typeface="+mn-ea"/>
              </a:rPr>
              <a:t>基の変更申請</a:t>
            </a:r>
            <a:endParaRPr kumimoji="1" lang="en-US" altLang="ja-JP" sz="3200" b="1" dirty="0">
              <a:latin typeface="+mn-ea"/>
            </a:endParaRPr>
          </a:p>
        </p:txBody>
      </p:sp>
      <p:sp>
        <p:nvSpPr>
          <p:cNvPr id="5" name="テキスト ボックス 4">
            <a:extLst>
              <a:ext uri="{FF2B5EF4-FFF2-40B4-BE49-F238E27FC236}">
                <a16:creationId xmlns:a16="http://schemas.microsoft.com/office/drawing/2014/main" id="{E6B683B3-C50D-653C-83B2-AAA4817AADF7}"/>
              </a:ext>
            </a:extLst>
          </p:cNvPr>
          <p:cNvSpPr txBox="1"/>
          <p:nvPr/>
        </p:nvSpPr>
        <p:spPr>
          <a:xfrm>
            <a:off x="1272694" y="2937629"/>
            <a:ext cx="5878532" cy="523220"/>
          </a:xfrm>
          <a:prstGeom prst="rect">
            <a:avLst/>
          </a:prstGeom>
          <a:solidFill>
            <a:srgbClr val="CCFF99"/>
          </a:solidFill>
        </p:spPr>
        <p:txBody>
          <a:bodyPr wrap="none" rtlCol="0">
            <a:spAutoFit/>
          </a:bodyPr>
          <a:lstStyle/>
          <a:p>
            <a:r>
              <a:rPr lang="ja-JP" altLang="en-US" sz="2800" b="1" dirty="0"/>
              <a:t>原発（川内</a:t>
            </a:r>
            <a:r>
              <a:rPr lang="en-US" altLang="ja-JP" sz="2800" b="1" dirty="0"/>
              <a:t>1</a:t>
            </a:r>
            <a:r>
              <a:rPr lang="ja-JP" altLang="en-US" sz="2800" b="1" dirty="0"/>
              <a:t>号機）の再稼働（</a:t>
            </a:r>
            <a:r>
              <a:rPr lang="en-US" altLang="ja-JP" sz="2800" b="1" dirty="0"/>
              <a:t>2015</a:t>
            </a:r>
            <a:r>
              <a:rPr lang="ja-JP" altLang="en-US" sz="2800" b="1" dirty="0"/>
              <a:t>年）</a:t>
            </a:r>
            <a:endParaRPr kumimoji="1" lang="ja-JP" altLang="en-US" sz="2800" b="1" dirty="0"/>
          </a:p>
        </p:txBody>
      </p:sp>
      <p:sp>
        <p:nvSpPr>
          <p:cNvPr id="9" name="矢印: ストライプ 8">
            <a:extLst>
              <a:ext uri="{FF2B5EF4-FFF2-40B4-BE49-F238E27FC236}">
                <a16:creationId xmlns:a16="http://schemas.microsoft.com/office/drawing/2014/main" id="{54DD80BC-90BA-8A62-1293-3EC4F42974D0}"/>
              </a:ext>
            </a:extLst>
          </p:cNvPr>
          <p:cNvSpPr/>
          <p:nvPr/>
        </p:nvSpPr>
        <p:spPr>
          <a:xfrm rot="5400000">
            <a:off x="3527884" y="2024844"/>
            <a:ext cx="216024" cy="1152128"/>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2021234-1057-30A0-F655-D7370B1344B1}"/>
              </a:ext>
            </a:extLst>
          </p:cNvPr>
          <p:cNvSpPr txBox="1"/>
          <p:nvPr/>
        </p:nvSpPr>
        <p:spPr>
          <a:xfrm>
            <a:off x="244164" y="291311"/>
            <a:ext cx="3607756" cy="707886"/>
          </a:xfrm>
          <a:prstGeom prst="rect">
            <a:avLst/>
          </a:prstGeom>
          <a:noFill/>
        </p:spPr>
        <p:txBody>
          <a:bodyPr wrap="square" rtlCol="0">
            <a:spAutoFit/>
          </a:bodyPr>
          <a:lstStyle/>
          <a:p>
            <a:r>
              <a:rPr lang="ja-JP" altLang="en-US" sz="4000" b="1" u="sng" dirty="0">
                <a:latin typeface="+mj-ea"/>
                <a:ea typeface="+mj-ea"/>
              </a:rPr>
              <a:t>再稼働と今後</a:t>
            </a:r>
            <a:endParaRPr kumimoji="1" lang="ja-JP" altLang="en-US" sz="4000" u="sng" dirty="0">
              <a:latin typeface="+mj-ea"/>
              <a:ea typeface="+mj-ea"/>
            </a:endParaRPr>
          </a:p>
        </p:txBody>
      </p:sp>
      <p:sp>
        <p:nvSpPr>
          <p:cNvPr id="8" name="矢印: 下 7">
            <a:extLst>
              <a:ext uri="{FF2B5EF4-FFF2-40B4-BE49-F238E27FC236}">
                <a16:creationId xmlns:a16="http://schemas.microsoft.com/office/drawing/2014/main" id="{4184A331-53E3-2507-212A-9B1F67C7797E}"/>
              </a:ext>
            </a:extLst>
          </p:cNvPr>
          <p:cNvSpPr/>
          <p:nvPr/>
        </p:nvSpPr>
        <p:spPr>
          <a:xfrm>
            <a:off x="2483768" y="1653525"/>
            <a:ext cx="936104" cy="202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F069FDD-230A-B102-DF07-E6AA42F655F0}"/>
              </a:ext>
            </a:extLst>
          </p:cNvPr>
          <p:cNvSpPr txBox="1"/>
          <p:nvPr/>
        </p:nvSpPr>
        <p:spPr>
          <a:xfrm>
            <a:off x="1220059" y="4317549"/>
            <a:ext cx="6165470" cy="2123658"/>
          </a:xfrm>
          <a:prstGeom prst="rect">
            <a:avLst/>
          </a:prstGeom>
          <a:noFill/>
          <a:ln w="19050">
            <a:solidFill>
              <a:srgbClr val="002060"/>
            </a:solidFill>
          </a:ln>
        </p:spPr>
        <p:txBody>
          <a:bodyPr wrap="none" rtlCol="0">
            <a:spAutoFit/>
          </a:bodyPr>
          <a:lstStyle/>
          <a:p>
            <a:r>
              <a:rPr lang="ja-JP" altLang="en-US" sz="2000" b="1" dirty="0"/>
              <a:t>　　  </a:t>
            </a:r>
            <a:r>
              <a:rPr lang="ja-JP" altLang="en-US" sz="2800" b="1" dirty="0"/>
              <a:t>再稼働　　　</a:t>
            </a:r>
            <a:r>
              <a:rPr lang="en-US" altLang="ja-JP" sz="2800" b="1" dirty="0"/>
              <a:t>14</a:t>
            </a:r>
            <a:r>
              <a:rPr lang="ja-JP" altLang="en-US" sz="2800" b="1" dirty="0"/>
              <a:t>基　（停止中も含む）</a:t>
            </a:r>
            <a:endParaRPr lang="en-US" altLang="ja-JP" sz="2800" b="1" dirty="0"/>
          </a:p>
          <a:p>
            <a:r>
              <a:rPr lang="ja-JP" altLang="en-US" sz="2800" b="1" dirty="0"/>
              <a:t>　　許可済　　  　</a:t>
            </a:r>
            <a:r>
              <a:rPr lang="en-US" altLang="ja-JP" sz="2800" b="1" dirty="0"/>
              <a:t>3</a:t>
            </a:r>
            <a:r>
              <a:rPr lang="ja-JP" altLang="en-US" sz="2800" b="1" dirty="0"/>
              <a:t>基</a:t>
            </a:r>
            <a:endParaRPr lang="en-US" altLang="ja-JP" sz="2800" b="1" dirty="0"/>
          </a:p>
          <a:p>
            <a:r>
              <a:rPr lang="en-US" altLang="ja-JP" sz="2800" b="1" dirty="0"/>
              <a:t>    </a:t>
            </a:r>
            <a:r>
              <a:rPr lang="ja-JP" altLang="en-US" sz="2800" b="1" dirty="0"/>
              <a:t> 審査中　　　  </a:t>
            </a:r>
            <a:r>
              <a:rPr lang="en-US" altLang="ja-JP" sz="2800" b="1" dirty="0"/>
              <a:t>9</a:t>
            </a:r>
            <a:r>
              <a:rPr lang="ja-JP" altLang="en-US" sz="2800" b="1" dirty="0"/>
              <a:t>基</a:t>
            </a:r>
            <a:endParaRPr lang="en-US" altLang="ja-JP" sz="2800" b="1" dirty="0"/>
          </a:p>
          <a:p>
            <a:r>
              <a:rPr lang="ja-JP" altLang="en-US" sz="2800" b="1" dirty="0"/>
              <a:t>     未申請         </a:t>
            </a:r>
            <a:r>
              <a:rPr lang="en-US" altLang="ja-JP" sz="2800" b="1" dirty="0"/>
              <a:t>9</a:t>
            </a:r>
            <a:r>
              <a:rPr lang="ja-JP" altLang="en-US" sz="2800" b="1" dirty="0"/>
              <a:t>基</a:t>
            </a:r>
            <a:endParaRPr lang="en-US" altLang="ja-JP" sz="2800" b="1" dirty="0"/>
          </a:p>
          <a:p>
            <a:r>
              <a:rPr kumimoji="1" lang="ja-JP" altLang="en-US" sz="2000" b="1" dirty="0"/>
              <a:t>                                             </a:t>
            </a:r>
            <a:r>
              <a:rPr kumimoji="1" lang="en-US" altLang="ja-JP" sz="2000" b="1" dirty="0"/>
              <a:t>2025</a:t>
            </a:r>
            <a:r>
              <a:rPr kumimoji="1" lang="ja-JP" altLang="en-US" sz="2000" b="1" dirty="0"/>
              <a:t>年</a:t>
            </a:r>
            <a:r>
              <a:rPr kumimoji="1" lang="en-US" altLang="ja-JP" sz="2000" b="1" dirty="0"/>
              <a:t>7</a:t>
            </a:r>
            <a:r>
              <a:rPr kumimoji="1" lang="ja-JP" altLang="en-US" sz="2000" b="1" dirty="0"/>
              <a:t>月</a:t>
            </a:r>
            <a:r>
              <a:rPr kumimoji="1" lang="en-US" altLang="ja-JP" sz="2000" b="1" dirty="0"/>
              <a:t>30</a:t>
            </a:r>
            <a:r>
              <a:rPr kumimoji="1" lang="ja-JP" altLang="en-US" sz="2000" b="1" dirty="0"/>
              <a:t>日（電事連）</a:t>
            </a:r>
          </a:p>
        </p:txBody>
      </p:sp>
      <p:sp>
        <p:nvSpPr>
          <p:cNvPr id="4" name="テキスト ボックス 3">
            <a:extLst>
              <a:ext uri="{FF2B5EF4-FFF2-40B4-BE49-F238E27FC236}">
                <a16:creationId xmlns:a16="http://schemas.microsoft.com/office/drawing/2014/main" id="{A840ADD4-B9BF-9B89-877E-91634DAAFECE}"/>
              </a:ext>
            </a:extLst>
          </p:cNvPr>
          <p:cNvSpPr txBox="1"/>
          <p:nvPr/>
        </p:nvSpPr>
        <p:spPr>
          <a:xfrm>
            <a:off x="737727" y="3855884"/>
            <a:ext cx="2682145" cy="461665"/>
          </a:xfrm>
          <a:prstGeom prst="rect">
            <a:avLst/>
          </a:prstGeom>
          <a:noFill/>
        </p:spPr>
        <p:txBody>
          <a:bodyPr wrap="none" rtlCol="0">
            <a:spAutoFit/>
          </a:bodyPr>
          <a:lstStyle/>
          <a:p>
            <a:r>
              <a:rPr lang="en-US" altLang="ja-JP" dirty="0"/>
              <a:t>10</a:t>
            </a:r>
            <a:r>
              <a:rPr lang="ja-JP" altLang="en-US" dirty="0"/>
              <a:t>年経過後の現状</a:t>
            </a:r>
            <a:endParaRPr kumimoji="1" lang="ja-JP" altLang="en-US" dirty="0"/>
          </a:p>
        </p:txBody>
      </p:sp>
      <p:sp>
        <p:nvSpPr>
          <p:cNvPr id="10" name="矢印: ストライプ 9">
            <a:extLst>
              <a:ext uri="{FF2B5EF4-FFF2-40B4-BE49-F238E27FC236}">
                <a16:creationId xmlns:a16="http://schemas.microsoft.com/office/drawing/2014/main" id="{595D9C02-5C35-E74D-0C25-B4AD09BAAE10}"/>
              </a:ext>
            </a:extLst>
          </p:cNvPr>
          <p:cNvSpPr/>
          <p:nvPr/>
        </p:nvSpPr>
        <p:spPr>
          <a:xfrm rot="5400000">
            <a:off x="4162543" y="2942373"/>
            <a:ext cx="395035" cy="1431988"/>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958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DA457-8083-B6C7-3F4D-A1CAF6A07D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CB9FEF-0203-0EF1-1078-4B823E548C0A}"/>
              </a:ext>
            </a:extLst>
          </p:cNvPr>
          <p:cNvSpPr>
            <a:spLocks noGrp="1"/>
          </p:cNvSpPr>
          <p:nvPr>
            <p:ph type="title"/>
          </p:nvPr>
        </p:nvSpPr>
        <p:spPr>
          <a:xfrm>
            <a:off x="569043" y="1117953"/>
            <a:ext cx="7531349" cy="798879"/>
          </a:xfrm>
          <a:noFill/>
          <a:ln w="12700">
            <a:noFill/>
          </a:ln>
        </p:spPr>
        <p:txBody>
          <a:bodyPr/>
          <a:lstStyle/>
          <a:p>
            <a:pPr algn="l"/>
            <a:r>
              <a:rPr lang="en-US" altLang="ja-JP" sz="4000" b="1" dirty="0">
                <a:latin typeface="HGP創英角ﾎﾟｯﾌﾟ体" panose="040B0A00000000000000" pitchFamily="50" charset="-128"/>
                <a:ea typeface="HGP創英角ﾎﾟｯﾌﾟ体" panose="040B0A00000000000000" pitchFamily="50" charset="-128"/>
              </a:rPr>
              <a:t>III. </a:t>
            </a:r>
            <a:r>
              <a:rPr lang="ja-JP" altLang="en-US" sz="4000" b="1" dirty="0">
                <a:latin typeface="HGP創英角ﾎﾟｯﾌﾟ体" panose="040B0A00000000000000" pitchFamily="50" charset="-128"/>
                <a:ea typeface="HGP創英角ﾎﾟｯﾌﾟ体" panose="040B0A00000000000000" pitchFamily="50" charset="-128"/>
              </a:rPr>
              <a:t>福島第一原発の廃止措置</a:t>
            </a:r>
            <a:endParaRPr kumimoji="1" lang="ja-JP" altLang="en-US" sz="4000" b="1"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a:extLst>
              <a:ext uri="{FF2B5EF4-FFF2-40B4-BE49-F238E27FC236}">
                <a16:creationId xmlns:a16="http://schemas.microsoft.com/office/drawing/2014/main" id="{7BF9F0E3-DA15-25AF-53AB-CAB16E224119}"/>
              </a:ext>
            </a:extLst>
          </p:cNvPr>
          <p:cNvSpPr>
            <a:spLocks noGrp="1"/>
          </p:cNvSpPr>
          <p:nvPr>
            <p:ph type="sldNum" sz="quarter" idx="12"/>
          </p:nvPr>
        </p:nvSpPr>
        <p:spPr/>
        <p:txBody>
          <a:bodyPr/>
          <a:lstStyle/>
          <a:p>
            <a:pPr>
              <a:defRPr/>
            </a:pPr>
            <a:fld id="{E7C594C2-D1D7-4274-9523-FE706CA1F2AE}" type="slidenum">
              <a:rPr lang="en-US" altLang="ja-JP" smtClean="0"/>
              <a:pPr>
                <a:defRPr/>
              </a:pPr>
              <a:t>14</a:t>
            </a:fld>
            <a:endParaRPr lang="en-US" altLang="ja-JP" dirty="0"/>
          </a:p>
        </p:txBody>
      </p:sp>
      <p:sp>
        <p:nvSpPr>
          <p:cNvPr id="5" name="テキスト ボックス 4">
            <a:extLst>
              <a:ext uri="{FF2B5EF4-FFF2-40B4-BE49-F238E27FC236}">
                <a16:creationId xmlns:a16="http://schemas.microsoft.com/office/drawing/2014/main" id="{2FDF8FC2-C79E-428B-07E6-5D609C4A4776}"/>
              </a:ext>
            </a:extLst>
          </p:cNvPr>
          <p:cNvSpPr txBox="1"/>
          <p:nvPr/>
        </p:nvSpPr>
        <p:spPr>
          <a:xfrm>
            <a:off x="395536" y="2852936"/>
            <a:ext cx="7992888" cy="461665"/>
          </a:xfrm>
          <a:prstGeom prst="rect">
            <a:avLst/>
          </a:prstGeom>
          <a:noFill/>
        </p:spPr>
        <p:txBody>
          <a:bodyPr wrap="square" rtlCol="0">
            <a:spAutoFit/>
          </a:bodyPr>
          <a:lstStyle/>
          <a:p>
            <a:r>
              <a:rPr lang="ja-JP" altLang="en-US" sz="2400" b="1" dirty="0">
                <a:latin typeface="HGS創英角ﾎﾟｯﾌﾟ体" panose="040B0A00000000000000" pitchFamily="50" charset="-128"/>
                <a:ea typeface="HGS創英角ﾎﾟｯﾌﾟ体" panose="040B0A00000000000000" pitchFamily="50" charset="-128"/>
              </a:rPr>
              <a:t>   </a:t>
            </a:r>
            <a:endParaRPr lang="en-US" altLang="ja-JP" sz="2400" b="1" dirty="0">
              <a:latin typeface="HGS創英角ﾎﾟｯﾌﾟ体" panose="040B0A00000000000000" pitchFamily="50" charset="-128"/>
              <a:ea typeface="HGS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AF548417-2E1D-DA5E-D152-B0F4279B743C}"/>
              </a:ext>
            </a:extLst>
          </p:cNvPr>
          <p:cNvSpPr txBox="1"/>
          <p:nvPr/>
        </p:nvSpPr>
        <p:spPr>
          <a:xfrm>
            <a:off x="197768" y="2594699"/>
            <a:ext cx="8748464" cy="2185214"/>
          </a:xfrm>
          <a:prstGeom prst="rect">
            <a:avLst/>
          </a:prstGeom>
          <a:noFill/>
        </p:spPr>
        <p:txBody>
          <a:bodyPr wrap="square" rtlCol="0">
            <a:spAutoFit/>
          </a:bodyPr>
          <a:lstStyle/>
          <a:p>
            <a:r>
              <a:rPr lang="ja-JP" altLang="en-US" sz="2800" kern="100" dirty="0">
                <a:solidFill>
                  <a:srgbClr val="00206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ja-JP" altLang="ja-JP" sz="2800" kern="100" dirty="0">
                <a:solidFill>
                  <a:srgbClr val="00206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無残に壊れた原発は、住民の不安要因の一つで、当初の混乱した状況から改善されたものの、住民にとって心の重荷</a:t>
            </a:r>
            <a:r>
              <a:rPr lang="ja-JP" altLang="en-US" sz="2800" kern="100" dirty="0">
                <a:solidFill>
                  <a:srgbClr val="00206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endParaRPr lang="en-US" altLang="ja-JP" sz="2800" kern="100" dirty="0">
              <a:solidFill>
                <a:srgbClr val="002060"/>
              </a:solidFill>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r>
              <a:rPr lang="ja-JP" altLang="en-US" sz="2800" kern="100" dirty="0">
                <a:solidFill>
                  <a:srgbClr val="002060"/>
                </a:solidFill>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しかし、</a:t>
            </a:r>
            <a:r>
              <a:rPr lang="ja-JP" altLang="ja-JP" sz="2800" kern="100" dirty="0">
                <a:solidFill>
                  <a:srgbClr val="FF000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福島第一原発の</a:t>
            </a:r>
            <a:r>
              <a:rPr lang="ja-JP" altLang="en-US" sz="2800" kern="100" dirty="0">
                <a:solidFill>
                  <a:srgbClr val="FF000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廃止</a:t>
            </a:r>
            <a:r>
              <a:rPr lang="ja-JP" altLang="en-US" sz="2800" kern="100" dirty="0">
                <a:solidFill>
                  <a:srgbClr val="FF0000"/>
                </a:solidFill>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は</a:t>
            </a:r>
            <a:r>
              <a:rPr lang="ja-JP" altLang="ja-JP" sz="2800" kern="100" dirty="0">
                <a:solidFill>
                  <a:srgbClr val="FF000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先行きが見えない</a:t>
            </a:r>
            <a:r>
              <a:rPr lang="ja-JP" altLang="en-US" sz="2800" kern="100" dirty="0">
                <a:solidFill>
                  <a:srgbClr val="FF000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endParaRPr lang="ja-JP" altLang="ja-JP" sz="2800" kern="100" dirty="0">
              <a:solidFill>
                <a:srgbClr val="FF0000"/>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4203823412"/>
      </p:ext>
    </p:extLst>
  </p:cSld>
  <p:clrMapOvr>
    <a:masterClrMapping/>
  </p:clrMapOvr>
  <mc:AlternateContent xmlns:mc="http://schemas.openxmlformats.org/markup-compatibility/2006" xmlns:p14="http://schemas.microsoft.com/office/powerpoint/2010/main">
    <mc:Choice Requires="p14">
      <p:transition spd="slow" p14:dur="2000" advTm="1931"/>
    </mc:Choice>
    <mc:Fallback xmlns="">
      <p:transition spd="slow" advTm="19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24859-D209-D67F-B2A6-3D3174F3CC33}"/>
            </a:ext>
          </a:extLst>
        </p:cNvPr>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62E1F99-6783-F8C7-114F-A249038ACAB1}"/>
              </a:ext>
            </a:extLst>
          </p:cNvPr>
          <p:cNvSpPr>
            <a:spLocks noGrp="1"/>
          </p:cNvSpPr>
          <p:nvPr>
            <p:ph idx="1"/>
          </p:nvPr>
        </p:nvSpPr>
        <p:spPr>
          <a:xfrm>
            <a:off x="343774" y="1124744"/>
            <a:ext cx="8668009" cy="5230893"/>
          </a:xfrm>
        </p:spPr>
        <p:txBody>
          <a:bodyPr/>
          <a:lstStyle/>
          <a:p>
            <a:pPr marL="0" indent="0">
              <a:buNone/>
              <a:defRPr/>
            </a:pPr>
            <a:r>
              <a:rPr lang="ja-JP" altLang="en-US" sz="2400" b="1" u="sng" dirty="0"/>
              <a:t>燃料プールに保管されている燃料集合体の取り出しと保管</a:t>
            </a:r>
            <a:endParaRPr lang="en-US" altLang="ja-JP" sz="2400" b="1" u="sng" dirty="0"/>
          </a:p>
          <a:p>
            <a:pPr marL="0" indent="0">
              <a:buNone/>
              <a:defRPr/>
            </a:pPr>
            <a:r>
              <a:rPr lang="ja-JP" altLang="en-US" sz="2400" b="1" dirty="0"/>
              <a:t>　</a:t>
            </a:r>
            <a:r>
              <a:rPr lang="ja-JP" altLang="en-US" sz="2000" b="1" dirty="0">
                <a:solidFill>
                  <a:srgbClr val="002060"/>
                </a:solidFill>
              </a:rPr>
              <a:t>☛　</a:t>
            </a:r>
            <a:r>
              <a:rPr lang="en-US" altLang="ja-JP" sz="2000" b="1" dirty="0">
                <a:solidFill>
                  <a:srgbClr val="002060"/>
                </a:solidFill>
              </a:rPr>
              <a:t>3</a:t>
            </a:r>
            <a:r>
              <a:rPr lang="ja-JP" altLang="en-US" sz="2000" b="1" dirty="0">
                <a:solidFill>
                  <a:srgbClr val="002060"/>
                </a:solidFill>
              </a:rPr>
              <a:t>、</a:t>
            </a:r>
            <a:r>
              <a:rPr lang="en-US" altLang="ja-JP" sz="2000" b="1" dirty="0">
                <a:solidFill>
                  <a:srgbClr val="002060"/>
                </a:solidFill>
              </a:rPr>
              <a:t>4</a:t>
            </a:r>
            <a:r>
              <a:rPr lang="ja-JP" altLang="en-US" sz="2000" b="1" dirty="0">
                <a:solidFill>
                  <a:srgbClr val="002060"/>
                </a:solidFill>
              </a:rPr>
              <a:t>号機は終了。</a:t>
            </a:r>
            <a:r>
              <a:rPr lang="en-US" altLang="ja-JP" sz="2000" b="1" dirty="0">
                <a:solidFill>
                  <a:srgbClr val="002060"/>
                </a:solidFill>
              </a:rPr>
              <a:t>1</a:t>
            </a:r>
            <a:r>
              <a:rPr lang="ja-JP" altLang="en-US" sz="2000" b="1" dirty="0" err="1">
                <a:solidFill>
                  <a:srgbClr val="002060"/>
                </a:solidFill>
              </a:rPr>
              <a:t>、</a:t>
            </a:r>
            <a:r>
              <a:rPr lang="en-US" altLang="ja-JP" sz="2000" b="1" dirty="0">
                <a:solidFill>
                  <a:srgbClr val="002060"/>
                </a:solidFill>
              </a:rPr>
              <a:t>2</a:t>
            </a:r>
            <a:r>
              <a:rPr lang="ja-JP" altLang="en-US" sz="2000" b="1" dirty="0">
                <a:solidFill>
                  <a:srgbClr val="002060"/>
                </a:solidFill>
              </a:rPr>
              <a:t>号機は順次取り出し予定、その後の処理は未定。</a:t>
            </a:r>
            <a:endParaRPr lang="en-US" altLang="ja-JP" sz="2000" b="1" dirty="0">
              <a:solidFill>
                <a:srgbClr val="002060"/>
              </a:solidFill>
            </a:endParaRPr>
          </a:p>
          <a:p>
            <a:pPr marL="0" indent="0">
              <a:buNone/>
              <a:defRPr/>
            </a:pPr>
            <a:r>
              <a:rPr lang="ja-JP" altLang="en-US" sz="2400" b="1" u="sng" dirty="0"/>
              <a:t>放射性固体廃棄物の処理、保管</a:t>
            </a:r>
            <a:endParaRPr lang="en-US" altLang="ja-JP" sz="2400" b="1" u="sng" dirty="0"/>
          </a:p>
          <a:p>
            <a:pPr marL="0" indent="0">
              <a:buFontTx/>
              <a:buNone/>
              <a:defRPr/>
            </a:pPr>
            <a:r>
              <a:rPr lang="ja-JP" altLang="en-US" sz="2400" b="1" dirty="0"/>
              <a:t>　</a:t>
            </a:r>
            <a:r>
              <a:rPr lang="ja-JP" altLang="en-US" sz="2000" b="1" dirty="0">
                <a:solidFill>
                  <a:srgbClr val="002060"/>
                </a:solidFill>
              </a:rPr>
              <a:t>☛　保管施設の整備・増設</a:t>
            </a:r>
            <a:endParaRPr lang="en-US" altLang="ja-JP" sz="2000" b="1" dirty="0">
              <a:solidFill>
                <a:srgbClr val="002060"/>
              </a:solidFill>
            </a:endParaRPr>
          </a:p>
          <a:p>
            <a:pPr marL="0" indent="0">
              <a:buFontTx/>
              <a:buNone/>
              <a:defRPr/>
            </a:pPr>
            <a:r>
              <a:rPr lang="ja-JP" altLang="en-US" sz="2000" b="1" dirty="0">
                <a:solidFill>
                  <a:srgbClr val="002060"/>
                </a:solidFill>
              </a:rPr>
              <a:t>　☛　アルプス装置のカートリッジ（</a:t>
            </a:r>
            <a:r>
              <a:rPr lang="en-US" altLang="ja-JP" sz="2000" b="1" dirty="0">
                <a:solidFill>
                  <a:srgbClr val="002060"/>
                </a:solidFill>
              </a:rPr>
              <a:t>HIC)</a:t>
            </a:r>
            <a:r>
              <a:rPr lang="ja-JP" altLang="en-US" sz="2000" b="1" dirty="0">
                <a:solidFill>
                  <a:srgbClr val="002060"/>
                </a:solidFill>
              </a:rPr>
              <a:t>の処理</a:t>
            </a:r>
            <a:endParaRPr lang="en-US" altLang="ja-JP" sz="2000" b="1" dirty="0">
              <a:solidFill>
                <a:srgbClr val="002060"/>
              </a:solidFill>
            </a:endParaRPr>
          </a:p>
          <a:p>
            <a:pPr marL="0" indent="0">
              <a:buFontTx/>
              <a:buNone/>
              <a:defRPr/>
            </a:pPr>
            <a:r>
              <a:rPr lang="ja-JP" altLang="en-US" sz="2000" b="1" dirty="0">
                <a:solidFill>
                  <a:srgbClr val="002060"/>
                </a:solidFill>
              </a:rPr>
              <a:t>　☛　可燃物（伐採木など）の処理、屋外保管の解消</a:t>
            </a:r>
            <a:endParaRPr lang="en-US" altLang="ja-JP" sz="2000" b="1" dirty="0">
              <a:solidFill>
                <a:srgbClr val="002060"/>
              </a:solidFill>
            </a:endParaRPr>
          </a:p>
          <a:p>
            <a:pPr marL="0" indent="0">
              <a:buFontTx/>
              <a:buNone/>
              <a:defRPr/>
            </a:pPr>
            <a:r>
              <a:rPr lang="ja-JP" altLang="en-US" sz="2000" b="1" dirty="0">
                <a:solidFill>
                  <a:srgbClr val="002060"/>
                </a:solidFill>
              </a:rPr>
              <a:t>　☛　廃棄物処理施設の整備</a:t>
            </a:r>
            <a:endParaRPr lang="en-US" altLang="ja-JP" sz="2000" b="1" dirty="0">
              <a:solidFill>
                <a:srgbClr val="002060"/>
              </a:solidFill>
            </a:endParaRPr>
          </a:p>
          <a:p>
            <a:pPr marL="0" indent="0">
              <a:buNone/>
              <a:defRPr/>
            </a:pPr>
            <a:r>
              <a:rPr lang="ja-JP" altLang="en-US" sz="2400" b="1" u="sng" dirty="0"/>
              <a:t>液体廃棄物の処理</a:t>
            </a:r>
            <a:endParaRPr lang="en-US" altLang="ja-JP" sz="2400" b="1" u="sng" dirty="0"/>
          </a:p>
          <a:p>
            <a:pPr marL="0" indent="0">
              <a:buFontTx/>
              <a:buNone/>
              <a:defRPr/>
            </a:pPr>
            <a:r>
              <a:rPr lang="ja-JP" altLang="en-US" sz="2400" b="1" dirty="0"/>
              <a:t>　</a:t>
            </a:r>
            <a:r>
              <a:rPr lang="ja-JP" altLang="en-US" sz="2000" b="1" dirty="0">
                <a:solidFill>
                  <a:srgbClr val="002060"/>
                </a:solidFill>
              </a:rPr>
              <a:t>☛　アルプスで処理済みの液体廃棄物の処理・処分（トリチウム処理水）</a:t>
            </a:r>
            <a:endParaRPr lang="en-US" altLang="ja-JP" sz="2000" b="1" dirty="0">
              <a:solidFill>
                <a:srgbClr val="002060"/>
              </a:solidFill>
            </a:endParaRPr>
          </a:p>
          <a:p>
            <a:pPr marL="0" indent="0">
              <a:buFontTx/>
              <a:buNone/>
              <a:defRPr/>
            </a:pPr>
            <a:r>
              <a:rPr lang="ja-JP" altLang="en-US" sz="2400" b="1" u="sng" dirty="0"/>
              <a:t>地震・津波対策</a:t>
            </a:r>
            <a:endParaRPr lang="en-US" altLang="ja-JP" sz="2400" b="1" u="sng" dirty="0"/>
          </a:p>
          <a:p>
            <a:pPr marL="0" indent="0">
              <a:buFontTx/>
              <a:buNone/>
              <a:defRPr/>
            </a:pPr>
            <a:r>
              <a:rPr lang="ja-JP" altLang="en-US" sz="2400" b="1" dirty="0"/>
              <a:t>　</a:t>
            </a:r>
            <a:r>
              <a:rPr lang="ja-JP" altLang="en-US" sz="2000" b="1" dirty="0">
                <a:solidFill>
                  <a:srgbClr val="002060"/>
                </a:solidFill>
              </a:rPr>
              <a:t>☛　耐震、津波：仮設防潮堤、汚染水流失防止策</a:t>
            </a:r>
            <a:endParaRPr lang="en-US" altLang="ja-JP" sz="2000" b="1" dirty="0">
              <a:solidFill>
                <a:srgbClr val="002060"/>
              </a:solidFill>
            </a:endParaRPr>
          </a:p>
          <a:p>
            <a:pPr marL="0" indent="0">
              <a:buFontTx/>
              <a:buNone/>
              <a:defRPr/>
            </a:pPr>
            <a:r>
              <a:rPr lang="ja-JP" altLang="en-US" sz="2400" b="1" u="sng" dirty="0"/>
              <a:t>溶融燃料（デブリ）の取り出し、原子炉建屋の解体</a:t>
            </a:r>
            <a:endParaRPr lang="en-US" altLang="ja-JP" sz="2400" b="1" u="sng" dirty="0"/>
          </a:p>
          <a:p>
            <a:pPr>
              <a:defRPr/>
            </a:pPr>
            <a:endParaRPr lang="en-US" altLang="ja-JP" sz="2400" dirty="0"/>
          </a:p>
        </p:txBody>
      </p:sp>
      <p:sp>
        <p:nvSpPr>
          <p:cNvPr id="28676" name="スライド番号プレースホルダー 1">
            <a:extLst>
              <a:ext uri="{FF2B5EF4-FFF2-40B4-BE49-F238E27FC236}">
                <a16:creationId xmlns:a16="http://schemas.microsoft.com/office/drawing/2014/main" id="{388F7F62-066D-6AE3-6AE7-027DEA734524}"/>
              </a:ext>
            </a:extLst>
          </p:cNvPr>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01B2B10-2A38-4714-9320-BD3E1DD3E5E4}" type="slidenum">
              <a:rPr lang="en-US" altLang="ja-JP" sz="1400" smtClean="0"/>
              <a:pPr>
                <a:spcBef>
                  <a:spcPct val="0"/>
                </a:spcBef>
                <a:buFontTx/>
                <a:buNone/>
              </a:pPr>
              <a:t>15</a:t>
            </a:fld>
            <a:endParaRPr lang="en-US" altLang="ja-JP" sz="1400" dirty="0"/>
          </a:p>
        </p:txBody>
      </p:sp>
      <p:sp>
        <p:nvSpPr>
          <p:cNvPr id="2" name="テキスト ボックス 1">
            <a:extLst>
              <a:ext uri="{FF2B5EF4-FFF2-40B4-BE49-F238E27FC236}">
                <a16:creationId xmlns:a16="http://schemas.microsoft.com/office/drawing/2014/main" id="{36C3C001-F71F-EE7D-4ABE-5208B3F375B3}"/>
              </a:ext>
            </a:extLst>
          </p:cNvPr>
          <p:cNvSpPr txBox="1"/>
          <p:nvPr/>
        </p:nvSpPr>
        <p:spPr>
          <a:xfrm>
            <a:off x="343775" y="260649"/>
            <a:ext cx="4228225" cy="584775"/>
          </a:xfrm>
          <a:prstGeom prst="rect">
            <a:avLst/>
          </a:prstGeom>
          <a:solidFill>
            <a:srgbClr val="FFCCFF"/>
          </a:solidFill>
          <a:ln w="9525">
            <a:solidFill>
              <a:srgbClr val="C00000"/>
            </a:solidFill>
          </a:ln>
        </p:spPr>
        <p:txBody>
          <a:bodyPr wrap="square" rtlCol="0">
            <a:spAutoFit/>
          </a:bodyPr>
          <a:lstStyle/>
          <a:p>
            <a:r>
              <a:rPr lang="ja-JP" altLang="en-US" sz="3200" b="1" dirty="0">
                <a:latin typeface="+mn-ea"/>
                <a:ea typeface="+mn-ea"/>
              </a:rPr>
              <a:t>廃炉には多くの課題！</a:t>
            </a:r>
            <a:endParaRPr lang="en-US" altLang="ja-JP" sz="3200" b="1" dirty="0">
              <a:latin typeface="+mn-ea"/>
              <a:ea typeface="+mn-ea"/>
            </a:endParaRPr>
          </a:p>
        </p:txBody>
      </p:sp>
    </p:spTree>
    <p:extLst>
      <p:ext uri="{BB962C8B-B14F-4D97-AF65-F5344CB8AC3E}">
        <p14:creationId xmlns:p14="http://schemas.microsoft.com/office/powerpoint/2010/main" val="791119450"/>
      </p:ext>
    </p:extLst>
  </p:cSld>
  <p:clrMapOvr>
    <a:masterClrMapping/>
  </p:clrMapOvr>
  <mc:AlternateContent xmlns:mc="http://schemas.openxmlformats.org/markup-compatibility/2006" xmlns:p14="http://schemas.microsoft.com/office/powerpoint/2010/main">
    <mc:Choice Requires="p14">
      <p:transition spd="slow" p14:dur="2000" advTm="309"/>
    </mc:Choice>
    <mc:Fallback xmlns="">
      <p:transition spd="slow" advTm="3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6D288-A2A9-AF1C-D23E-C06DE07745AF}"/>
            </a:ext>
          </a:extLst>
        </p:cNvPr>
        <p:cNvGrpSpPr/>
        <p:nvPr/>
      </p:nvGrpSpPr>
      <p:grpSpPr>
        <a:xfrm>
          <a:off x="0" y="0"/>
          <a:ext cx="0" cy="0"/>
          <a:chOff x="0" y="0"/>
          <a:chExt cx="0" cy="0"/>
        </a:xfrm>
      </p:grpSpPr>
      <p:sp>
        <p:nvSpPr>
          <p:cNvPr id="29699" name="タイトル 1">
            <a:extLst>
              <a:ext uri="{FF2B5EF4-FFF2-40B4-BE49-F238E27FC236}">
                <a16:creationId xmlns:a16="http://schemas.microsoft.com/office/drawing/2014/main" id="{80828985-8AD4-DFA9-D787-79F6A1F08017}"/>
              </a:ext>
            </a:extLst>
          </p:cNvPr>
          <p:cNvSpPr>
            <a:spLocks noGrp="1"/>
          </p:cNvSpPr>
          <p:nvPr>
            <p:ph type="title"/>
          </p:nvPr>
        </p:nvSpPr>
        <p:spPr>
          <a:xfrm>
            <a:off x="320186" y="370801"/>
            <a:ext cx="3819766" cy="681935"/>
          </a:xfrm>
          <a:noFill/>
          <a:ln w="19050">
            <a:solidFill>
              <a:schemeClr val="tx1"/>
            </a:solidFill>
          </a:ln>
        </p:spPr>
        <p:txBody>
          <a:bodyPr/>
          <a:lstStyle/>
          <a:p>
            <a:pPr algn="l"/>
            <a:r>
              <a:rPr lang="ja-JP" altLang="en-US" sz="3200" b="1" dirty="0">
                <a:solidFill>
                  <a:schemeClr val="tx1"/>
                </a:solidFill>
                <a:latin typeface="+mn-ea"/>
                <a:ea typeface="+mn-ea"/>
              </a:rPr>
              <a:t>トリチウム水の処理</a:t>
            </a:r>
          </a:p>
        </p:txBody>
      </p:sp>
      <p:sp>
        <p:nvSpPr>
          <p:cNvPr id="3" name="テキスト ボックス 2">
            <a:extLst>
              <a:ext uri="{FF2B5EF4-FFF2-40B4-BE49-F238E27FC236}">
                <a16:creationId xmlns:a16="http://schemas.microsoft.com/office/drawing/2014/main" id="{B96230C5-4647-672D-47A8-A6B081B956AA}"/>
              </a:ext>
            </a:extLst>
          </p:cNvPr>
          <p:cNvSpPr txBox="1"/>
          <p:nvPr/>
        </p:nvSpPr>
        <p:spPr>
          <a:xfrm>
            <a:off x="102351" y="1210355"/>
            <a:ext cx="8718121" cy="2308324"/>
          </a:xfrm>
          <a:prstGeom prst="rect">
            <a:avLst/>
          </a:prstGeom>
          <a:noFill/>
          <a:ln>
            <a:noFill/>
          </a:ln>
        </p:spPr>
        <p:txBody>
          <a:bodyPr wrap="square">
            <a:spAutoFit/>
          </a:bodyPr>
          <a:lstStyle/>
          <a:p>
            <a:pPr>
              <a:defRPr/>
            </a:pPr>
            <a:r>
              <a:rPr lang="ja-JP" altLang="en-US" b="1" dirty="0">
                <a:effectLst/>
                <a:latin typeface="+mj-ea"/>
                <a:ea typeface="+mj-ea"/>
                <a:cs typeface="Times New Roman" panose="02020603050405020304" pitchFamily="18" charset="0"/>
              </a:rPr>
              <a:t>☞　</a:t>
            </a:r>
            <a:r>
              <a:rPr lang="ja-JP" altLang="ja-JP" b="1" dirty="0">
                <a:effectLst/>
                <a:latin typeface="+mj-ea"/>
                <a:ea typeface="+mj-ea"/>
                <a:cs typeface="Times New Roman" panose="02020603050405020304" pitchFamily="18" charset="0"/>
              </a:rPr>
              <a:t>トリチウムは、宇宙線によって年間約</a:t>
            </a:r>
            <a:r>
              <a:rPr lang="en-US" altLang="ja-JP" b="1" dirty="0">
                <a:effectLst/>
                <a:latin typeface="+mj-ea"/>
                <a:ea typeface="+mj-ea"/>
                <a:cs typeface="Times New Roman" panose="02020603050405020304" pitchFamily="18" charset="0"/>
              </a:rPr>
              <a:t>7x10</a:t>
            </a:r>
            <a:r>
              <a:rPr lang="en-US" altLang="ja-JP" b="1" baseline="30000" dirty="0">
                <a:effectLst/>
                <a:latin typeface="+mj-ea"/>
                <a:ea typeface="+mj-ea"/>
                <a:cs typeface="Times New Roman" panose="02020603050405020304" pitchFamily="18" charset="0"/>
              </a:rPr>
              <a:t>16</a:t>
            </a:r>
            <a:r>
              <a:rPr lang="ja-JP" altLang="ja-JP" b="1" dirty="0">
                <a:effectLst/>
                <a:latin typeface="+mj-ea"/>
                <a:ea typeface="+mj-ea"/>
                <a:cs typeface="Times New Roman" panose="02020603050405020304" pitchFamily="18" charset="0"/>
              </a:rPr>
              <a:t>（</a:t>
            </a:r>
            <a:r>
              <a:rPr lang="en-US" altLang="ja-JP" b="1" dirty="0">
                <a:effectLst/>
                <a:latin typeface="+mj-ea"/>
                <a:ea typeface="+mj-ea"/>
                <a:cs typeface="Times New Roman" panose="02020603050405020304" pitchFamily="18" charset="0"/>
              </a:rPr>
              <a:t>70000</a:t>
            </a:r>
            <a:r>
              <a:rPr lang="ja-JP" altLang="ja-JP" b="1" dirty="0">
                <a:effectLst/>
                <a:latin typeface="+mj-ea"/>
                <a:ea typeface="+mj-ea"/>
                <a:cs typeface="Times New Roman" panose="02020603050405020304" pitchFamily="18" charset="0"/>
              </a:rPr>
              <a:t>兆ベクレル）生成され、世界の原発から約</a:t>
            </a:r>
            <a:r>
              <a:rPr lang="en-US" altLang="ja-JP" b="1" dirty="0">
                <a:effectLst/>
                <a:latin typeface="+mj-ea"/>
                <a:ea typeface="+mj-ea"/>
                <a:cs typeface="Times New Roman" panose="02020603050405020304" pitchFamily="18" charset="0"/>
              </a:rPr>
              <a:t>2x10</a:t>
            </a:r>
            <a:r>
              <a:rPr lang="en-US" altLang="ja-JP" b="1" baseline="30000" dirty="0">
                <a:effectLst/>
                <a:latin typeface="+mj-ea"/>
                <a:ea typeface="+mj-ea"/>
                <a:cs typeface="Times New Roman" panose="02020603050405020304" pitchFamily="18" charset="0"/>
              </a:rPr>
              <a:t>16</a:t>
            </a:r>
            <a:r>
              <a:rPr lang="ja-JP" altLang="ja-JP" b="1" dirty="0">
                <a:effectLst/>
                <a:latin typeface="+mj-ea"/>
                <a:ea typeface="+mj-ea"/>
                <a:cs typeface="Times New Roman" panose="02020603050405020304" pitchFamily="18" charset="0"/>
              </a:rPr>
              <a:t>（</a:t>
            </a:r>
            <a:r>
              <a:rPr lang="en-US" altLang="ja-JP" b="1" dirty="0">
                <a:effectLst/>
                <a:latin typeface="+mj-ea"/>
                <a:ea typeface="+mj-ea"/>
                <a:cs typeface="Times New Roman" panose="02020603050405020304" pitchFamily="18" charset="0"/>
              </a:rPr>
              <a:t>20000</a:t>
            </a:r>
            <a:r>
              <a:rPr lang="ja-JP" altLang="ja-JP" b="1" dirty="0">
                <a:effectLst/>
                <a:latin typeface="+mj-ea"/>
                <a:ea typeface="+mj-ea"/>
                <a:cs typeface="Times New Roman" panose="02020603050405020304" pitchFamily="18" charset="0"/>
              </a:rPr>
              <a:t>兆ベクレル）放出されている。</a:t>
            </a:r>
            <a:endParaRPr lang="en-US" altLang="ja-JP" b="1" dirty="0">
              <a:effectLst/>
              <a:latin typeface="+mj-ea"/>
              <a:ea typeface="+mj-ea"/>
              <a:cs typeface="Times New Roman" panose="02020603050405020304" pitchFamily="18" charset="0"/>
            </a:endParaRPr>
          </a:p>
          <a:p>
            <a:pPr>
              <a:defRPr/>
            </a:pPr>
            <a:r>
              <a:rPr lang="ja-JP" altLang="en-US" b="1" dirty="0">
                <a:latin typeface="+mj-ea"/>
                <a:ea typeface="+mj-ea"/>
                <a:cs typeface="Times New Roman" panose="02020603050405020304" pitchFamily="18" charset="0"/>
              </a:rPr>
              <a:t>☞　</a:t>
            </a:r>
            <a:r>
              <a:rPr lang="ja-JP" altLang="ja-JP" b="1" dirty="0">
                <a:effectLst/>
                <a:latin typeface="+mj-ea"/>
                <a:ea typeface="+mj-ea"/>
                <a:cs typeface="Times New Roman" panose="02020603050405020304" pitchFamily="18" charset="0"/>
              </a:rPr>
              <a:t>トリチウム水の海洋や河川への放出は、すべての原発で半世紀以上も世界で行われてきたもので、福島第一原発でも事故前には、</a:t>
            </a:r>
            <a:r>
              <a:rPr lang="en-US" altLang="ja-JP" b="1" dirty="0">
                <a:effectLst/>
                <a:latin typeface="+mj-ea"/>
                <a:ea typeface="+mj-ea"/>
                <a:cs typeface="Times New Roman" panose="02020603050405020304" pitchFamily="18" charset="0"/>
              </a:rPr>
              <a:t>2</a:t>
            </a:r>
            <a:r>
              <a:rPr lang="ja-JP" altLang="ja-JP" b="1" dirty="0">
                <a:effectLst/>
                <a:latin typeface="+mj-ea"/>
                <a:ea typeface="+mj-ea"/>
                <a:cs typeface="Times New Roman" panose="02020603050405020304" pitchFamily="18" charset="0"/>
              </a:rPr>
              <a:t>兆ベクレルの液体と</a:t>
            </a:r>
            <a:r>
              <a:rPr lang="en-US" altLang="ja-JP" b="1" dirty="0">
                <a:effectLst/>
                <a:latin typeface="+mj-ea"/>
                <a:ea typeface="+mj-ea"/>
                <a:cs typeface="Times New Roman" panose="02020603050405020304" pitchFamily="18" charset="0"/>
              </a:rPr>
              <a:t>1.5</a:t>
            </a:r>
            <a:r>
              <a:rPr lang="ja-JP" altLang="ja-JP" b="1" dirty="0">
                <a:effectLst/>
                <a:latin typeface="+mj-ea"/>
                <a:ea typeface="+mj-ea"/>
                <a:cs typeface="Times New Roman" panose="02020603050405020304" pitchFamily="18" charset="0"/>
              </a:rPr>
              <a:t>兆ベクレルの気体が放出されてきた</a:t>
            </a:r>
            <a:r>
              <a:rPr lang="ja-JP" altLang="en-US" b="1" dirty="0">
                <a:effectLst/>
                <a:latin typeface="+mj-ea"/>
                <a:ea typeface="+mj-ea"/>
                <a:cs typeface="Times New Roman" panose="02020603050405020304" pitchFamily="18" charset="0"/>
              </a:rPr>
              <a:t>。</a:t>
            </a:r>
            <a:endParaRPr lang="en-US" altLang="ja-JP" b="1" dirty="0">
              <a:effectLst/>
              <a:latin typeface="+mj-ea"/>
              <a:ea typeface="+mj-ea"/>
              <a:cs typeface="Times New Roman" panose="02020603050405020304" pitchFamily="18" charset="0"/>
            </a:endParaRPr>
          </a:p>
        </p:txBody>
      </p:sp>
      <p:sp>
        <p:nvSpPr>
          <p:cNvPr id="29722" name="正方形/長方形 8">
            <a:extLst>
              <a:ext uri="{FF2B5EF4-FFF2-40B4-BE49-F238E27FC236}">
                <a16:creationId xmlns:a16="http://schemas.microsoft.com/office/drawing/2014/main" id="{5C6BD878-2690-8ACC-FC63-AAED57DD7A8B}"/>
              </a:ext>
            </a:extLst>
          </p:cNvPr>
          <p:cNvSpPr>
            <a:spLocks noChangeArrowheads="1"/>
          </p:cNvSpPr>
          <p:nvPr/>
        </p:nvSpPr>
        <p:spPr bwMode="auto">
          <a:xfrm>
            <a:off x="554038" y="3197731"/>
            <a:ext cx="79787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round/>
                <a:headEnd type="none" w="sm" len="sm"/>
                <a:tailEnd type="none" w="sm" len="sm"/>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400"/>
          </a:p>
        </p:txBody>
      </p:sp>
      <p:sp>
        <p:nvSpPr>
          <p:cNvPr id="29724" name="スライド番号プレースホルダー 1">
            <a:extLst>
              <a:ext uri="{FF2B5EF4-FFF2-40B4-BE49-F238E27FC236}">
                <a16:creationId xmlns:a16="http://schemas.microsoft.com/office/drawing/2014/main" id="{89409B67-24CC-C540-29ED-48B82B9D363E}"/>
              </a:ext>
            </a:extLst>
          </p:cNvPr>
          <p:cNvSpPr>
            <a:spLocks noGrp="1"/>
          </p:cNvSpPr>
          <p:nvPr>
            <p:ph type="sldNum" sz="quarter" idx="12"/>
          </p:nvPr>
        </p:nvSpPr>
        <p:spPr>
          <a:xfrm>
            <a:off x="6553200" y="6481142"/>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5F76313-8467-433B-AD4C-D9C6362D8D4E}" type="slidenum">
              <a:rPr lang="en-US" altLang="ja-JP" sz="1400" smtClean="0"/>
              <a:pPr>
                <a:spcBef>
                  <a:spcPct val="0"/>
                </a:spcBef>
                <a:buFontTx/>
                <a:buNone/>
              </a:pPr>
              <a:t>16</a:t>
            </a:fld>
            <a:endParaRPr lang="en-US" altLang="ja-JP" sz="1400" dirty="0"/>
          </a:p>
        </p:txBody>
      </p:sp>
      <p:sp>
        <p:nvSpPr>
          <p:cNvPr id="29725" name="テキスト ボックス 1">
            <a:extLst>
              <a:ext uri="{FF2B5EF4-FFF2-40B4-BE49-F238E27FC236}">
                <a16:creationId xmlns:a16="http://schemas.microsoft.com/office/drawing/2014/main" id="{03D826FB-FA3D-FA29-87A9-0FCD23E71DC1}"/>
              </a:ext>
            </a:extLst>
          </p:cNvPr>
          <p:cNvSpPr txBox="1">
            <a:spLocks noChangeArrowheads="1"/>
          </p:cNvSpPr>
          <p:nvPr/>
        </p:nvSpPr>
        <p:spPr bwMode="auto">
          <a:xfrm>
            <a:off x="124953" y="3845748"/>
            <a:ext cx="8836944" cy="2308324"/>
          </a:xfrm>
          <a:prstGeom prst="rect">
            <a:avLst/>
          </a:prstGeom>
          <a:noFill/>
          <a:ln w="12700">
            <a:solidFill>
              <a:srgbClr val="0070C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b="1" dirty="0">
                <a:solidFill>
                  <a:srgbClr val="002060"/>
                </a:solidFill>
                <a:latin typeface="+mj-ea"/>
                <a:ea typeface="+mj-ea"/>
              </a:rPr>
              <a:t>☞　排水の基準：告示濃度は</a:t>
            </a:r>
            <a:r>
              <a:rPr lang="en-US" altLang="ja-JP" sz="2400" b="1" dirty="0">
                <a:solidFill>
                  <a:srgbClr val="002060"/>
                </a:solidFill>
                <a:latin typeface="+mj-ea"/>
                <a:ea typeface="+mj-ea"/>
              </a:rPr>
              <a:t>60,000Bq/ℓ</a:t>
            </a:r>
            <a:r>
              <a:rPr lang="ja-JP" altLang="en-US" sz="2400" b="1" dirty="0">
                <a:solidFill>
                  <a:srgbClr val="002060"/>
                </a:solidFill>
                <a:latin typeface="+mj-ea"/>
                <a:ea typeface="+mj-ea"/>
              </a:rPr>
              <a:t>で、この濃度のトリチウム</a:t>
            </a:r>
            <a:endParaRPr lang="en-US" altLang="ja-JP" sz="2400" b="1" dirty="0">
              <a:solidFill>
                <a:srgbClr val="002060"/>
              </a:solidFill>
              <a:latin typeface="+mj-ea"/>
              <a:ea typeface="+mj-ea"/>
            </a:endParaRPr>
          </a:p>
          <a:p>
            <a:pPr>
              <a:spcBef>
                <a:spcPct val="0"/>
              </a:spcBef>
              <a:buFontTx/>
              <a:buNone/>
            </a:pPr>
            <a:r>
              <a:rPr lang="ja-JP" altLang="en-US" sz="2400" b="1" dirty="0">
                <a:solidFill>
                  <a:srgbClr val="002060"/>
                </a:solidFill>
                <a:latin typeface="+mj-ea"/>
                <a:ea typeface="+mj-ea"/>
              </a:rPr>
              <a:t>　　水を毎日</a:t>
            </a:r>
            <a:r>
              <a:rPr lang="en-US" altLang="ja-JP" sz="2400" b="1" dirty="0">
                <a:solidFill>
                  <a:srgbClr val="002060"/>
                </a:solidFill>
                <a:latin typeface="+mj-ea"/>
                <a:ea typeface="+mj-ea"/>
              </a:rPr>
              <a:t>2.6ℓ</a:t>
            </a:r>
            <a:r>
              <a:rPr lang="ja-JP" altLang="en-US" sz="2400" b="1" dirty="0">
                <a:solidFill>
                  <a:srgbClr val="002060"/>
                </a:solidFill>
                <a:latin typeface="+mj-ea"/>
                <a:ea typeface="+mj-ea"/>
              </a:rPr>
              <a:t>飲み続けると年間</a:t>
            </a:r>
            <a:r>
              <a:rPr lang="en-US" altLang="ja-JP" sz="2400" b="1" dirty="0">
                <a:solidFill>
                  <a:srgbClr val="002060"/>
                </a:solidFill>
                <a:latin typeface="+mj-ea"/>
                <a:ea typeface="+mj-ea"/>
              </a:rPr>
              <a:t>1mSv</a:t>
            </a:r>
            <a:r>
              <a:rPr lang="ja-JP" altLang="en-US" sz="2400" b="1" dirty="0">
                <a:solidFill>
                  <a:srgbClr val="002060"/>
                </a:solidFill>
                <a:latin typeface="+mj-ea"/>
                <a:ea typeface="+mj-ea"/>
              </a:rPr>
              <a:t>の被ばく量</a:t>
            </a:r>
            <a:endParaRPr lang="en-US" altLang="ja-JP" sz="2400" b="1" dirty="0">
              <a:solidFill>
                <a:srgbClr val="002060"/>
              </a:solidFill>
              <a:latin typeface="+mj-ea"/>
              <a:ea typeface="+mj-ea"/>
            </a:endParaRPr>
          </a:p>
          <a:p>
            <a:pPr>
              <a:spcBef>
                <a:spcPct val="0"/>
              </a:spcBef>
              <a:buNone/>
            </a:pPr>
            <a:r>
              <a:rPr kumimoji="1" lang="ja-JP" altLang="en-US" sz="2400" b="1" dirty="0">
                <a:solidFill>
                  <a:srgbClr val="002060"/>
                </a:solidFill>
                <a:latin typeface="+mj-ea"/>
                <a:ea typeface="+mj-ea"/>
              </a:rPr>
              <a:t>☞　タンク</a:t>
            </a:r>
            <a:r>
              <a:rPr kumimoji="1" lang="en-US" altLang="ja-JP" sz="2400" b="1" dirty="0">
                <a:solidFill>
                  <a:srgbClr val="002060"/>
                </a:solidFill>
                <a:latin typeface="+mj-ea"/>
                <a:ea typeface="+mj-ea"/>
              </a:rPr>
              <a:t>130</a:t>
            </a:r>
            <a:r>
              <a:rPr kumimoji="1" lang="ja-JP" altLang="en-US" sz="2400" b="1" dirty="0">
                <a:solidFill>
                  <a:srgbClr val="002060"/>
                </a:solidFill>
                <a:latin typeface="+mj-ea"/>
                <a:ea typeface="+mj-ea"/>
              </a:rPr>
              <a:t>万トンの中に含まれている</a:t>
            </a:r>
            <a:r>
              <a:rPr lang="ja-JP" altLang="en-US" sz="2400" b="1" dirty="0">
                <a:solidFill>
                  <a:srgbClr val="002060"/>
                </a:solidFill>
                <a:latin typeface="+mj-ea"/>
                <a:ea typeface="+mj-ea"/>
              </a:rPr>
              <a:t>極微量の</a:t>
            </a:r>
            <a:r>
              <a:rPr kumimoji="1" lang="ja-JP" altLang="en-US" sz="2400" b="1" dirty="0">
                <a:solidFill>
                  <a:srgbClr val="002060"/>
                </a:solidFill>
                <a:latin typeface="+mj-ea"/>
                <a:ea typeface="+mj-ea"/>
              </a:rPr>
              <a:t>トリチウム水</a:t>
            </a:r>
            <a:endParaRPr kumimoji="1" lang="en-US" altLang="ja-JP" sz="2400" b="1" dirty="0">
              <a:solidFill>
                <a:srgbClr val="002060"/>
              </a:solidFill>
              <a:latin typeface="+mj-ea"/>
              <a:ea typeface="+mj-ea"/>
            </a:endParaRPr>
          </a:p>
          <a:p>
            <a:pPr>
              <a:spcBef>
                <a:spcPct val="0"/>
              </a:spcBef>
              <a:buNone/>
            </a:pPr>
            <a:r>
              <a:rPr lang="ja-JP" altLang="en-US" sz="2400" b="1" dirty="0">
                <a:solidFill>
                  <a:srgbClr val="002060"/>
                </a:solidFill>
                <a:latin typeface="+mj-ea"/>
                <a:ea typeface="+mj-ea"/>
              </a:rPr>
              <a:t>　　</a:t>
            </a:r>
            <a:r>
              <a:rPr kumimoji="1" lang="ja-JP" altLang="en-US" sz="2400" b="1" dirty="0">
                <a:solidFill>
                  <a:srgbClr val="002060"/>
                </a:solidFill>
                <a:latin typeface="+mj-ea"/>
                <a:ea typeface="+mj-ea"/>
              </a:rPr>
              <a:t>（濃度</a:t>
            </a:r>
            <a:r>
              <a:rPr lang="ja-JP" altLang="en-US" sz="2400" b="1" dirty="0">
                <a:solidFill>
                  <a:srgbClr val="002060"/>
                </a:solidFill>
                <a:latin typeface="+mj-ea"/>
                <a:ea typeface="+mj-ea"/>
              </a:rPr>
              <a:t>：</a:t>
            </a:r>
            <a:r>
              <a:rPr kumimoji="1" lang="en-US" altLang="ja-JP" sz="2400" b="1" dirty="0">
                <a:solidFill>
                  <a:srgbClr val="002060"/>
                </a:solidFill>
                <a:latin typeface="+mj-ea"/>
                <a:ea typeface="+mj-ea"/>
              </a:rPr>
              <a:t>0.0000000014%)</a:t>
            </a:r>
            <a:r>
              <a:rPr lang="ja-JP" altLang="en-US" sz="2400" b="1" dirty="0">
                <a:solidFill>
                  <a:srgbClr val="002060"/>
                </a:solidFill>
                <a:latin typeface="+mj-ea"/>
                <a:ea typeface="+mj-ea"/>
              </a:rPr>
              <a:t>を分離できる実用的な技術はない。</a:t>
            </a:r>
            <a:endParaRPr lang="en-US" altLang="ja-JP" sz="2400" b="1" dirty="0">
              <a:solidFill>
                <a:srgbClr val="002060"/>
              </a:solidFill>
              <a:latin typeface="+mj-ea"/>
              <a:ea typeface="+mj-ea"/>
            </a:endParaRPr>
          </a:p>
          <a:p>
            <a:pPr>
              <a:spcBef>
                <a:spcPct val="0"/>
              </a:spcBef>
              <a:buNone/>
            </a:pPr>
            <a:r>
              <a:rPr lang="ja-JP" altLang="en-US" sz="2400" b="1" i="0" dirty="0">
                <a:solidFill>
                  <a:srgbClr val="002060"/>
                </a:solidFill>
                <a:effectLst/>
                <a:latin typeface="+mj-ea"/>
                <a:ea typeface="+mj-ea"/>
              </a:rPr>
              <a:t>☞　飲料水にもトリチウムが含まれて</a:t>
            </a:r>
            <a:r>
              <a:rPr lang="ja-JP" altLang="en-US" sz="2400" b="1" dirty="0">
                <a:solidFill>
                  <a:srgbClr val="002060"/>
                </a:solidFill>
                <a:latin typeface="+mj-ea"/>
                <a:ea typeface="+mj-ea"/>
              </a:rPr>
              <a:t>おり、Ｗ</a:t>
            </a:r>
            <a:r>
              <a:rPr lang="en-US" altLang="ja-JP" sz="2400" b="1" dirty="0">
                <a:solidFill>
                  <a:srgbClr val="002060"/>
                </a:solidFill>
                <a:latin typeface="+mj-ea"/>
                <a:ea typeface="+mj-ea"/>
              </a:rPr>
              <a:t>HO</a:t>
            </a:r>
            <a:r>
              <a:rPr lang="ja-JP" altLang="en-US" sz="2400" b="1" dirty="0">
                <a:solidFill>
                  <a:srgbClr val="002060"/>
                </a:solidFill>
                <a:latin typeface="+mj-ea"/>
                <a:ea typeface="+mj-ea"/>
              </a:rPr>
              <a:t>ガイドラインでは、　</a:t>
            </a:r>
            <a:endParaRPr lang="en-US" altLang="ja-JP" sz="2400" b="1" dirty="0">
              <a:solidFill>
                <a:srgbClr val="002060"/>
              </a:solidFill>
              <a:latin typeface="+mj-ea"/>
              <a:ea typeface="+mj-ea"/>
            </a:endParaRPr>
          </a:p>
          <a:p>
            <a:pPr>
              <a:spcBef>
                <a:spcPct val="0"/>
              </a:spcBef>
              <a:buNone/>
            </a:pPr>
            <a:r>
              <a:rPr lang="ja-JP" altLang="en-US" sz="2400" b="1" dirty="0">
                <a:solidFill>
                  <a:srgbClr val="002060"/>
                </a:solidFill>
                <a:latin typeface="+mj-ea"/>
                <a:ea typeface="+mj-ea"/>
              </a:rPr>
              <a:t>　　</a:t>
            </a:r>
            <a:r>
              <a:rPr lang="ja-JP" altLang="en-US" sz="2400" b="1" dirty="0">
                <a:solidFill>
                  <a:srgbClr val="FF0000"/>
                </a:solidFill>
                <a:latin typeface="+mj-ea"/>
                <a:ea typeface="+mj-ea"/>
              </a:rPr>
              <a:t>飲料水の</a:t>
            </a:r>
            <a:r>
              <a:rPr lang="ja-JP" altLang="en-US" sz="2400" b="1" i="0" dirty="0">
                <a:solidFill>
                  <a:srgbClr val="FF0000"/>
                </a:solidFill>
                <a:effectLst/>
                <a:latin typeface="+mj-ea"/>
                <a:ea typeface="+mj-ea"/>
              </a:rPr>
              <a:t>トリチウム濃度は</a:t>
            </a:r>
            <a:r>
              <a:rPr lang="en-US" altLang="ja-JP" sz="2400" b="1" i="0" dirty="0">
                <a:solidFill>
                  <a:srgbClr val="FF0000"/>
                </a:solidFill>
                <a:effectLst/>
                <a:latin typeface="+mj-ea"/>
                <a:ea typeface="+mj-ea"/>
              </a:rPr>
              <a:t>10,000Bq/L</a:t>
            </a:r>
            <a:r>
              <a:rPr lang="ja-JP" altLang="en-US" sz="2400" b="1" i="0" dirty="0">
                <a:solidFill>
                  <a:srgbClr val="002060"/>
                </a:solidFill>
                <a:effectLst/>
                <a:latin typeface="+mj-ea"/>
                <a:ea typeface="+mj-ea"/>
              </a:rPr>
              <a:t>以下</a:t>
            </a:r>
            <a:endParaRPr lang="ja-JP" altLang="en-US" sz="2400" b="1" dirty="0">
              <a:solidFill>
                <a:srgbClr val="002060"/>
              </a:solidFill>
              <a:latin typeface="+mj-ea"/>
              <a:ea typeface="+mj-ea"/>
            </a:endParaRPr>
          </a:p>
        </p:txBody>
      </p:sp>
    </p:spTree>
    <p:extLst>
      <p:ext uri="{BB962C8B-B14F-4D97-AF65-F5344CB8AC3E}">
        <p14:creationId xmlns:p14="http://schemas.microsoft.com/office/powerpoint/2010/main" val="759207609"/>
      </p:ext>
    </p:extLst>
  </p:cSld>
  <p:clrMapOvr>
    <a:masterClrMapping/>
  </p:clrMapOvr>
  <p:transition spd="slow" advTm="49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6BC94-38C9-A3C5-EC87-0EE5A3A6A290}"/>
            </a:ext>
          </a:extLst>
        </p:cNvPr>
        <p:cNvGrpSpPr/>
        <p:nvPr/>
      </p:nvGrpSpPr>
      <p:grpSpPr>
        <a:xfrm>
          <a:off x="0" y="0"/>
          <a:ext cx="0" cy="0"/>
          <a:chOff x="0" y="0"/>
          <a:chExt cx="0" cy="0"/>
        </a:xfrm>
      </p:grpSpPr>
      <p:pic>
        <p:nvPicPr>
          <p:cNvPr id="2063" name="Picture 15" descr="図6　福島第一原子力発電所敷地内の様子">
            <a:extLst>
              <a:ext uri="{FF2B5EF4-FFF2-40B4-BE49-F238E27FC236}">
                <a16:creationId xmlns:a16="http://schemas.microsoft.com/office/drawing/2014/main" id="{AE325250-0C3E-0557-1E1A-BB1CC31FD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55" y="2204864"/>
            <a:ext cx="6519282" cy="3670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図5　タンクの大きさ(※8)のイメージ図（身長170cmの人との比較）">
            <a:extLst>
              <a:ext uri="{FF2B5EF4-FFF2-40B4-BE49-F238E27FC236}">
                <a16:creationId xmlns:a16="http://schemas.microsoft.com/office/drawing/2014/main" id="{D251381B-76FB-F2E1-CF6B-1D67321D40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484784"/>
            <a:ext cx="3203927" cy="165618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2351E446-7E89-4C2E-2B26-3DB9BAE1D6D4}"/>
              </a:ext>
            </a:extLst>
          </p:cNvPr>
          <p:cNvSpPr txBox="1"/>
          <p:nvPr/>
        </p:nvSpPr>
        <p:spPr>
          <a:xfrm>
            <a:off x="899592" y="751446"/>
            <a:ext cx="6136616" cy="461665"/>
          </a:xfrm>
          <a:prstGeom prst="rect">
            <a:avLst/>
          </a:prstGeom>
          <a:noFill/>
        </p:spPr>
        <p:txBody>
          <a:bodyPr wrap="none" rtlCol="0">
            <a:spAutoFit/>
          </a:bodyPr>
          <a:lstStyle/>
          <a:p>
            <a:r>
              <a:rPr kumimoji="1" lang="ja-JP" altLang="en-US" dirty="0"/>
              <a:t>発電所の敷地を埋め尽くしている汚染水タンク</a:t>
            </a:r>
          </a:p>
        </p:txBody>
      </p:sp>
    </p:spTree>
    <p:extLst>
      <p:ext uri="{BB962C8B-B14F-4D97-AF65-F5344CB8AC3E}">
        <p14:creationId xmlns:p14="http://schemas.microsoft.com/office/powerpoint/2010/main" val="281578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100C-7D70-136D-49BF-F4B59112D7B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77C234-D8E3-4F4B-4F46-1B571977514D}"/>
              </a:ext>
            </a:extLst>
          </p:cNvPr>
          <p:cNvSpPr>
            <a:spLocks noGrp="1"/>
          </p:cNvSpPr>
          <p:nvPr>
            <p:ph type="title"/>
          </p:nvPr>
        </p:nvSpPr>
        <p:spPr>
          <a:xfrm>
            <a:off x="259622" y="597499"/>
            <a:ext cx="8776874" cy="815277"/>
          </a:xfrm>
          <a:noFill/>
        </p:spPr>
        <p:txBody>
          <a:bodyPr/>
          <a:lstStyle/>
          <a:p>
            <a:pPr algn="l"/>
            <a:r>
              <a:rPr lang="ja-JP" altLang="en-US" sz="2800" b="1" dirty="0">
                <a:solidFill>
                  <a:srgbClr val="002060"/>
                </a:solidFill>
              </a:rPr>
              <a:t> </a:t>
            </a:r>
            <a:r>
              <a:rPr kumimoji="1" lang="ja-JP" altLang="en-US" sz="2800" b="1" dirty="0">
                <a:solidFill>
                  <a:srgbClr val="002060"/>
                </a:solidFill>
              </a:rPr>
              <a:t>韓国の原発は、日本より多くのトリチウムを海洋に排出</a:t>
            </a:r>
          </a:p>
        </p:txBody>
      </p:sp>
      <p:sp>
        <p:nvSpPr>
          <p:cNvPr id="3" name="スライド番号プレースホルダー 2">
            <a:extLst>
              <a:ext uri="{FF2B5EF4-FFF2-40B4-BE49-F238E27FC236}">
                <a16:creationId xmlns:a16="http://schemas.microsoft.com/office/drawing/2014/main" id="{8B1943A8-752E-0B5F-6CF3-24BD593C9BED}"/>
              </a:ext>
            </a:extLst>
          </p:cNvPr>
          <p:cNvSpPr>
            <a:spLocks noGrp="1"/>
          </p:cNvSpPr>
          <p:nvPr>
            <p:ph type="sldNum" sz="quarter" idx="12"/>
          </p:nvPr>
        </p:nvSpPr>
        <p:spPr/>
        <p:txBody>
          <a:bodyPr/>
          <a:lstStyle/>
          <a:p>
            <a:pPr>
              <a:defRPr/>
            </a:pPr>
            <a:fld id="{E7C594C2-D1D7-4274-9523-FE706CA1F2AE}" type="slidenum">
              <a:rPr lang="en-US" altLang="ja-JP" smtClean="0"/>
              <a:pPr>
                <a:defRPr/>
              </a:pPr>
              <a:t>18</a:t>
            </a:fld>
            <a:endParaRPr lang="en-US" altLang="ja-JP"/>
          </a:p>
        </p:txBody>
      </p:sp>
      <p:sp>
        <p:nvSpPr>
          <p:cNvPr id="7" name="テキスト ボックス 6">
            <a:extLst>
              <a:ext uri="{FF2B5EF4-FFF2-40B4-BE49-F238E27FC236}">
                <a16:creationId xmlns:a16="http://schemas.microsoft.com/office/drawing/2014/main" id="{03DDA009-467C-5CB5-8252-A6C3D8C76DA9}"/>
              </a:ext>
            </a:extLst>
          </p:cNvPr>
          <p:cNvSpPr txBox="1"/>
          <p:nvPr/>
        </p:nvSpPr>
        <p:spPr>
          <a:xfrm>
            <a:off x="995264" y="1708030"/>
            <a:ext cx="6624736" cy="4093428"/>
          </a:xfrm>
          <a:prstGeom prst="rect">
            <a:avLst/>
          </a:prstGeom>
          <a:noFill/>
          <a:ln>
            <a:solidFill>
              <a:srgbClr val="002060"/>
            </a:solidFill>
          </a:ln>
        </p:spPr>
        <p:txBody>
          <a:bodyPr wrap="square" rtlCol="0">
            <a:spAutoFit/>
          </a:bodyPr>
          <a:lstStyle/>
          <a:p>
            <a:r>
              <a:rPr kumimoji="1" lang="en-US" altLang="ja-JP" sz="1800" dirty="0"/>
              <a:t>                                               </a:t>
            </a:r>
            <a:r>
              <a:rPr kumimoji="1" lang="ja-JP" altLang="en-US" sz="2000" dirty="0"/>
              <a:t>排出量（兆</a:t>
            </a:r>
            <a:r>
              <a:rPr lang="ja-JP" altLang="en-US" sz="2000" dirty="0"/>
              <a:t>ベクレル</a:t>
            </a:r>
            <a:r>
              <a:rPr lang="en-US" altLang="ja-JP" sz="2000" dirty="0"/>
              <a:t>/</a:t>
            </a:r>
            <a:r>
              <a:rPr lang="ja-JP" altLang="en-US" sz="2000" dirty="0"/>
              <a:t>年）</a:t>
            </a:r>
            <a:endParaRPr lang="en-US" altLang="ja-JP" sz="2000" dirty="0"/>
          </a:p>
          <a:p>
            <a:endParaRPr kumimoji="1" lang="en-US" altLang="ja-JP" sz="2000" dirty="0"/>
          </a:p>
          <a:p>
            <a:r>
              <a:rPr kumimoji="1" lang="ja-JP" altLang="en-US" sz="2000" dirty="0"/>
              <a:t>日本　　　福島第一　　　　　　　　　 　</a:t>
            </a:r>
            <a:r>
              <a:rPr kumimoji="1" lang="en-US" altLang="ja-JP" sz="2000" dirty="0"/>
              <a:t>2.2</a:t>
            </a:r>
            <a:r>
              <a:rPr kumimoji="1" lang="ja-JP" altLang="en-US" sz="2000" dirty="0"/>
              <a:t>（</a:t>
            </a:r>
            <a:r>
              <a:rPr kumimoji="1" lang="en-US" altLang="ja-JP" sz="2000" dirty="0"/>
              <a:t>2010</a:t>
            </a:r>
            <a:r>
              <a:rPr kumimoji="1" lang="ja-JP" altLang="en-US" sz="2000" dirty="0"/>
              <a:t>年実績）</a:t>
            </a:r>
            <a:endParaRPr kumimoji="1" lang="en-US" altLang="ja-JP" sz="2000" dirty="0"/>
          </a:p>
          <a:p>
            <a:r>
              <a:rPr lang="ja-JP" altLang="en-US" sz="2000" dirty="0"/>
              <a:t>　　　　　　</a:t>
            </a:r>
            <a:r>
              <a:rPr lang="en-US" altLang="ja-JP" sz="2000" dirty="0"/>
              <a:t>BWR</a:t>
            </a:r>
            <a:r>
              <a:rPr lang="ja-JP" altLang="en-US" sz="2000" dirty="0"/>
              <a:t>平均　　　　　　　　　　</a:t>
            </a:r>
            <a:r>
              <a:rPr lang="en-US" altLang="ja-JP" sz="2000" dirty="0"/>
              <a:t>0.3</a:t>
            </a:r>
            <a:r>
              <a:rPr lang="ja-JP" altLang="en-US" sz="2000" dirty="0"/>
              <a:t>～</a:t>
            </a:r>
            <a:r>
              <a:rPr lang="en-US" altLang="ja-JP" sz="2000" dirty="0"/>
              <a:t>1.9</a:t>
            </a:r>
          </a:p>
          <a:p>
            <a:r>
              <a:rPr lang="ja-JP" altLang="en-US" sz="2000" dirty="0"/>
              <a:t>　　　　　　Ｐ</a:t>
            </a:r>
            <a:r>
              <a:rPr lang="en-US" altLang="ja-JP" sz="2000" dirty="0"/>
              <a:t>WR</a:t>
            </a:r>
            <a:r>
              <a:rPr lang="ja-JP" altLang="en-US" sz="2000" dirty="0"/>
              <a:t>平均                     　  </a:t>
            </a:r>
            <a:r>
              <a:rPr lang="en-US" altLang="ja-JP" sz="2000" dirty="0"/>
              <a:t>18</a:t>
            </a:r>
            <a:r>
              <a:rPr lang="ja-JP" altLang="en-US" sz="2000" dirty="0"/>
              <a:t>～</a:t>
            </a:r>
            <a:r>
              <a:rPr lang="en-US" altLang="ja-JP" sz="2000" dirty="0"/>
              <a:t>83</a:t>
            </a:r>
          </a:p>
          <a:p>
            <a:r>
              <a:rPr lang="ja-JP" altLang="en-US" sz="2000" dirty="0">
                <a:solidFill>
                  <a:srgbClr val="FF0000"/>
                </a:solidFill>
              </a:rPr>
              <a:t>韓国　　　月城　　　　　　　　　　　　　　 </a:t>
            </a:r>
            <a:r>
              <a:rPr lang="en-US" altLang="ja-JP" sz="2000" dirty="0">
                <a:solidFill>
                  <a:srgbClr val="FF0000"/>
                </a:solidFill>
              </a:rPr>
              <a:t>31</a:t>
            </a:r>
          </a:p>
          <a:p>
            <a:r>
              <a:rPr kumimoji="1" lang="ja-JP" altLang="en-US" sz="2000" dirty="0">
                <a:solidFill>
                  <a:srgbClr val="FF0000"/>
                </a:solidFill>
              </a:rPr>
              <a:t>　　　　　　古里　　　　　　　　　　　　　　 </a:t>
            </a:r>
            <a:r>
              <a:rPr kumimoji="1" lang="en-US" altLang="ja-JP" sz="2000" dirty="0">
                <a:solidFill>
                  <a:srgbClr val="FF0000"/>
                </a:solidFill>
              </a:rPr>
              <a:t>91</a:t>
            </a:r>
          </a:p>
          <a:p>
            <a:r>
              <a:rPr lang="ja-JP" altLang="en-US" sz="2000" dirty="0"/>
              <a:t>中国　　　泰山第</a:t>
            </a:r>
            <a:r>
              <a:rPr lang="en-US" altLang="ja-JP" sz="2000" dirty="0"/>
              <a:t>3</a:t>
            </a:r>
            <a:r>
              <a:rPr lang="ja-JP" altLang="en-US" sz="2000" dirty="0"/>
              <a:t>　　　　　　　　　　 　</a:t>
            </a:r>
            <a:r>
              <a:rPr lang="en-US" altLang="ja-JP" sz="2000" dirty="0"/>
              <a:t>124</a:t>
            </a:r>
          </a:p>
          <a:p>
            <a:r>
              <a:rPr lang="ja-JP" altLang="en-US" sz="2000" dirty="0"/>
              <a:t>　　　　　　陽江                               　</a:t>
            </a:r>
            <a:r>
              <a:rPr lang="en-US" altLang="ja-JP" sz="2000" dirty="0"/>
              <a:t>104</a:t>
            </a:r>
          </a:p>
          <a:p>
            <a:r>
              <a:rPr lang="ja-JP" altLang="en-US" sz="2000" dirty="0"/>
              <a:t>カナダ　　ダーリントン　　　　　　　　 　</a:t>
            </a:r>
            <a:r>
              <a:rPr lang="en-US" altLang="ja-JP" sz="2000" dirty="0"/>
              <a:t>220</a:t>
            </a:r>
            <a:r>
              <a:rPr lang="ja-JP" altLang="en-US" sz="2000" dirty="0"/>
              <a:t>    </a:t>
            </a:r>
            <a:endParaRPr lang="en-US" altLang="ja-JP" sz="2000" dirty="0"/>
          </a:p>
          <a:p>
            <a:r>
              <a:rPr kumimoji="1" lang="ja-JP" altLang="en-US" sz="2000" dirty="0"/>
              <a:t>ドイツ　　 グレドミンゲン　　　　　　　　　　</a:t>
            </a:r>
            <a:r>
              <a:rPr kumimoji="1" lang="en-US" altLang="ja-JP" sz="2000" dirty="0"/>
              <a:t>1.4</a:t>
            </a:r>
          </a:p>
          <a:p>
            <a:r>
              <a:rPr kumimoji="1" lang="ja-JP" altLang="en-US" sz="2000" dirty="0"/>
              <a:t>フランス　トリカスタン　　　　　　　　　　 </a:t>
            </a:r>
            <a:r>
              <a:rPr kumimoji="1" lang="en-US" altLang="ja-JP" sz="2000" dirty="0"/>
              <a:t>35</a:t>
            </a:r>
          </a:p>
          <a:p>
            <a:r>
              <a:rPr lang="ja-JP" altLang="en-US" sz="2000" dirty="0"/>
              <a:t>　　　　　　</a:t>
            </a:r>
            <a:r>
              <a:rPr lang="ja-JP" altLang="en-US" sz="2000" dirty="0">
                <a:solidFill>
                  <a:srgbClr val="C00000"/>
                </a:solidFill>
              </a:rPr>
              <a:t>ラ・アーグ再処理　　　　  </a:t>
            </a:r>
            <a:r>
              <a:rPr lang="en-US" altLang="ja-JP" sz="2000" dirty="0">
                <a:solidFill>
                  <a:srgbClr val="C00000"/>
                </a:solidFill>
              </a:rPr>
              <a:t>11400</a:t>
            </a:r>
          </a:p>
        </p:txBody>
      </p:sp>
    </p:spTree>
    <p:extLst>
      <p:ext uri="{BB962C8B-B14F-4D97-AF65-F5344CB8AC3E}">
        <p14:creationId xmlns:p14="http://schemas.microsoft.com/office/powerpoint/2010/main" val="4202293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8728-F93A-DAE8-7131-4640A2DD33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E6A7F0-E950-ED70-DEB4-B5D46F3A8642}"/>
              </a:ext>
            </a:extLst>
          </p:cNvPr>
          <p:cNvSpPr>
            <a:spLocks noGrp="1"/>
          </p:cNvSpPr>
          <p:nvPr>
            <p:ph type="title"/>
          </p:nvPr>
        </p:nvSpPr>
        <p:spPr>
          <a:xfrm>
            <a:off x="168476" y="3460782"/>
            <a:ext cx="5555652" cy="688298"/>
          </a:xfrm>
          <a:solidFill>
            <a:srgbClr val="FFFFCC"/>
          </a:solidFill>
          <a:ln>
            <a:solidFill>
              <a:srgbClr val="FF0000"/>
            </a:solidFill>
          </a:ln>
        </p:spPr>
        <p:txBody>
          <a:bodyPr/>
          <a:lstStyle/>
          <a:p>
            <a:pPr algn="l"/>
            <a:r>
              <a:rPr kumimoji="1" lang="ja-JP" altLang="en-US" sz="3600" b="1" dirty="0">
                <a:solidFill>
                  <a:schemeClr val="tx1"/>
                </a:solidFill>
                <a:latin typeface="+mn-ea"/>
                <a:ea typeface="+mn-ea"/>
              </a:rPr>
              <a:t>　原発廃止の鍵は透明性</a:t>
            </a:r>
            <a:r>
              <a:rPr lang="ja-JP" altLang="en-US" sz="3600" b="1" dirty="0">
                <a:solidFill>
                  <a:schemeClr val="tx1"/>
                </a:solidFill>
                <a:latin typeface="+mn-ea"/>
                <a:ea typeface="+mn-ea"/>
              </a:rPr>
              <a:t> </a:t>
            </a:r>
            <a:r>
              <a:rPr lang="en-US" altLang="ja-JP" sz="3600" b="1" dirty="0">
                <a:solidFill>
                  <a:schemeClr val="tx1"/>
                </a:solidFill>
                <a:latin typeface="+mn-ea"/>
                <a:ea typeface="+mn-ea"/>
              </a:rPr>
              <a:t>!</a:t>
            </a:r>
            <a:endParaRPr kumimoji="1" lang="ja-JP" altLang="en-US" sz="3600" b="1" dirty="0">
              <a:solidFill>
                <a:schemeClr val="tx1"/>
              </a:solidFill>
              <a:latin typeface="+mn-ea"/>
              <a:ea typeface="+mn-ea"/>
            </a:endParaRPr>
          </a:p>
        </p:txBody>
      </p:sp>
      <p:sp>
        <p:nvSpPr>
          <p:cNvPr id="3" name="スライド番号プレースホルダー 2">
            <a:extLst>
              <a:ext uri="{FF2B5EF4-FFF2-40B4-BE49-F238E27FC236}">
                <a16:creationId xmlns:a16="http://schemas.microsoft.com/office/drawing/2014/main" id="{CBBC464E-6BCB-BBC4-A6E7-9E6C4D12D1B4}"/>
              </a:ext>
            </a:extLst>
          </p:cNvPr>
          <p:cNvSpPr>
            <a:spLocks noGrp="1"/>
          </p:cNvSpPr>
          <p:nvPr>
            <p:ph type="sldNum" sz="quarter" idx="12"/>
          </p:nvPr>
        </p:nvSpPr>
        <p:spPr/>
        <p:txBody>
          <a:bodyPr/>
          <a:lstStyle/>
          <a:p>
            <a:pPr>
              <a:defRPr/>
            </a:pPr>
            <a:fld id="{E7C594C2-D1D7-4274-9523-FE706CA1F2AE}" type="slidenum">
              <a:rPr lang="en-US" altLang="ja-JP" smtClean="0"/>
              <a:pPr>
                <a:defRPr/>
              </a:pPr>
              <a:t>19</a:t>
            </a:fld>
            <a:endParaRPr lang="en-US" altLang="ja-JP" dirty="0"/>
          </a:p>
        </p:txBody>
      </p:sp>
      <p:sp>
        <p:nvSpPr>
          <p:cNvPr id="6" name="テキスト ボックス 5">
            <a:extLst>
              <a:ext uri="{FF2B5EF4-FFF2-40B4-BE49-F238E27FC236}">
                <a16:creationId xmlns:a16="http://schemas.microsoft.com/office/drawing/2014/main" id="{E2B7BE36-48A3-2575-CEDD-EE86E071F4C9}"/>
              </a:ext>
            </a:extLst>
          </p:cNvPr>
          <p:cNvSpPr txBox="1"/>
          <p:nvPr/>
        </p:nvSpPr>
        <p:spPr>
          <a:xfrm>
            <a:off x="199687" y="4241899"/>
            <a:ext cx="8889635" cy="2616101"/>
          </a:xfrm>
          <a:prstGeom prst="rect">
            <a:avLst/>
          </a:prstGeom>
          <a:noFill/>
        </p:spPr>
        <p:txBody>
          <a:bodyPr wrap="square" rtlCol="0">
            <a:spAutoFit/>
          </a:bodyPr>
          <a:lstStyle/>
          <a:p>
            <a:pPr indent="153035" algn="l"/>
            <a:r>
              <a:rPr lang="ja-JP" altLang="ja-JP" kern="100" dirty="0">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廃止措置は住民の理解が得られなければ、前に進めることはできない。しかし、住民の理解を得るということは、住民の言い分をすべて受け入れることではない。</a:t>
            </a:r>
            <a:r>
              <a:rPr lang="ja-JP" altLang="ja-JP" kern="100" dirty="0">
                <a:solidFill>
                  <a:srgbClr val="FF000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できることできないことを含めて真摯に正直に断固たる決意をもって住民と向き合うこと</a:t>
            </a:r>
            <a:r>
              <a:rPr lang="ja-JP" altLang="ja-JP" kern="100" dirty="0">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であ</a:t>
            </a:r>
            <a:r>
              <a:rPr lang="ja-JP" altLang="en-US" kern="100" dirty="0">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り、そのために必要なことは、廃炉にかかるすべての議論や決定に透明性を担保することである</a:t>
            </a:r>
            <a:r>
              <a:rPr lang="ja-JP" altLang="ja-JP" kern="100" dirty="0">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a:t>
            </a:r>
            <a:endParaRPr lang="en-US" altLang="ja-JP" kern="100" dirty="0">
              <a:latin typeface="HGP創英角ﾎﾟｯﾌﾟ体" panose="040B0A00000000000000" pitchFamily="50" charset="-128"/>
              <a:ea typeface="HGP創英角ﾎﾟｯﾌﾟ体" panose="040B0A00000000000000" pitchFamily="50" charset="-128"/>
              <a:cs typeface="Arial" panose="020B0604020202020204" pitchFamily="34" charset="0"/>
            </a:endParaRPr>
          </a:p>
          <a:p>
            <a:pPr indent="153035" algn="l"/>
            <a:endParaRPr lang="en-US" altLang="ja-JP" sz="2000" b="1" kern="100" dirty="0">
              <a:solidFill>
                <a:srgbClr val="002060"/>
              </a:solidFill>
              <a:effectLst/>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31995178-0F4C-50F3-DFBC-2DB09310DD3F}"/>
              </a:ext>
            </a:extLst>
          </p:cNvPr>
          <p:cNvSpPr txBox="1"/>
          <p:nvPr/>
        </p:nvSpPr>
        <p:spPr>
          <a:xfrm>
            <a:off x="289444" y="1285338"/>
            <a:ext cx="8710123" cy="1815882"/>
          </a:xfrm>
          <a:prstGeom prst="rect">
            <a:avLst/>
          </a:prstGeom>
          <a:noFill/>
        </p:spPr>
        <p:txBody>
          <a:bodyPr wrap="square" rtlCol="0">
            <a:spAutoFit/>
          </a:bodyPr>
          <a:lstStyle/>
          <a:p>
            <a:pPr indent="153035" algn="l"/>
            <a:r>
              <a:rPr lang="ja-JP" altLang="en-US"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rPr>
              <a:t>東電が約束している４０年以内で廃止するためには、約８</a:t>
            </a:r>
            <a:r>
              <a:rPr lang="en-US" altLang="ja-JP"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rPr>
              <a:t>00</a:t>
            </a:r>
            <a:r>
              <a:rPr lang="ja-JP" altLang="en-US"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rPr>
              <a:t>トンのデブリを、今後</a:t>
            </a:r>
            <a:r>
              <a:rPr lang="en-US" altLang="ja-JP"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rPr>
              <a:t>26</a:t>
            </a:r>
            <a:r>
              <a:rPr lang="ja-JP" altLang="en-US"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rPr>
              <a:t>年間、毎日</a:t>
            </a:r>
            <a:r>
              <a:rPr lang="en-US" altLang="ja-JP"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rPr>
              <a:t>80</a:t>
            </a:r>
            <a:r>
              <a:rPr lang="ja-JP" altLang="en-US"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rPr>
              <a:t>ｋｇ以上取り出すことが必要になる！</a:t>
            </a:r>
            <a:endParaRPr lang="en-US" altLang="ja-JP" sz="2800" b="1" kern="100" dirty="0">
              <a:latin typeface="HGP創英角ﾎﾟｯﾌﾟ体" panose="040B0A00000000000000" pitchFamily="50" charset="-128"/>
              <a:ea typeface="HGP創英角ﾎﾟｯﾌﾟ体" panose="040B0A00000000000000" pitchFamily="50" charset="-128"/>
              <a:cs typeface="Arial" panose="020B0604020202020204" pitchFamily="34" charset="0"/>
            </a:endParaRPr>
          </a:p>
          <a:p>
            <a:pPr indent="153035" algn="l"/>
            <a:r>
              <a:rPr lang="ja-JP" altLang="en-US" b="1" kern="100" dirty="0">
                <a:solidFill>
                  <a:srgbClr val="C0000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a:t>
            </a:r>
            <a:r>
              <a:rPr lang="en-US" altLang="ja-JP" b="1" kern="100" dirty="0">
                <a:solidFill>
                  <a:srgbClr val="C0000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2024</a:t>
            </a:r>
            <a:r>
              <a:rPr lang="ja-JP" altLang="en-US" b="1" kern="100" dirty="0">
                <a:solidFill>
                  <a:srgbClr val="C0000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年試験取り出し量：０．７ｇ）</a:t>
            </a:r>
            <a:endParaRPr lang="en-US" altLang="ja-JP" b="1" kern="100" dirty="0">
              <a:solidFill>
                <a:srgbClr val="C00000"/>
              </a:solidFill>
              <a:latin typeface="HGP創英角ﾎﾟｯﾌﾟ体" panose="040B0A00000000000000" pitchFamily="50" charset="-128"/>
              <a:ea typeface="HGP創英角ﾎﾟｯﾌﾟ体" panose="040B0A00000000000000"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B50E2E3F-FD0C-E452-A478-DC388A538D35}"/>
              </a:ext>
            </a:extLst>
          </p:cNvPr>
          <p:cNvSpPr txBox="1"/>
          <p:nvPr/>
        </p:nvSpPr>
        <p:spPr>
          <a:xfrm>
            <a:off x="352088" y="415846"/>
            <a:ext cx="6019597" cy="584775"/>
          </a:xfrm>
          <a:prstGeom prst="rect">
            <a:avLst/>
          </a:prstGeom>
          <a:noFill/>
          <a:ln w="19050">
            <a:solidFill>
              <a:schemeClr val="tx1"/>
            </a:solidFill>
          </a:ln>
        </p:spPr>
        <p:txBody>
          <a:bodyPr wrap="none" rtlCol="0">
            <a:spAutoFit/>
          </a:bodyPr>
          <a:lstStyle/>
          <a:p>
            <a:r>
              <a:rPr lang="en-US" altLang="ja-JP" sz="3200" b="1" dirty="0">
                <a:solidFill>
                  <a:schemeClr val="tx1"/>
                </a:solidFill>
                <a:latin typeface="+mn-ea"/>
                <a:ea typeface="+mn-ea"/>
              </a:rPr>
              <a:t>1F</a:t>
            </a:r>
            <a:r>
              <a:rPr lang="ja-JP" altLang="en-US" sz="3200" b="1" dirty="0">
                <a:solidFill>
                  <a:schemeClr val="tx1"/>
                </a:solidFill>
                <a:latin typeface="+mn-ea"/>
                <a:ea typeface="+mn-ea"/>
              </a:rPr>
              <a:t>の廃止措置（デブリ取り出し他）</a:t>
            </a:r>
            <a:endParaRPr kumimoji="1" lang="ja-JP" altLang="en-US" sz="3200" dirty="0"/>
          </a:p>
        </p:txBody>
      </p:sp>
    </p:spTree>
    <p:extLst>
      <p:ext uri="{BB962C8B-B14F-4D97-AF65-F5344CB8AC3E}">
        <p14:creationId xmlns:p14="http://schemas.microsoft.com/office/powerpoint/2010/main" val="183614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C399D03-BC72-CBD2-49F8-ADAEF180E688}"/>
              </a:ext>
            </a:extLst>
          </p:cNvPr>
          <p:cNvSpPr>
            <a:spLocks noGrp="1"/>
          </p:cNvSpPr>
          <p:nvPr>
            <p:ph type="sldNum" sz="quarter" idx="12"/>
          </p:nvPr>
        </p:nvSpPr>
        <p:spPr/>
        <p:txBody>
          <a:bodyPr/>
          <a:lstStyle/>
          <a:p>
            <a:pPr>
              <a:defRPr/>
            </a:pPr>
            <a:fld id="{E7C594C2-D1D7-4274-9523-FE706CA1F2AE}" type="slidenum">
              <a:rPr lang="en-US" altLang="ja-JP" smtClean="0"/>
              <a:pPr>
                <a:defRPr/>
              </a:pPr>
              <a:t>2</a:t>
            </a:fld>
            <a:endParaRPr lang="en-US" altLang="ja-JP"/>
          </a:p>
        </p:txBody>
      </p:sp>
      <p:sp>
        <p:nvSpPr>
          <p:cNvPr id="2" name="テキスト ボックス 1">
            <a:extLst>
              <a:ext uri="{FF2B5EF4-FFF2-40B4-BE49-F238E27FC236}">
                <a16:creationId xmlns:a16="http://schemas.microsoft.com/office/drawing/2014/main" id="{2D8AFD4B-7785-7E1E-E2DB-14C762F8E8E6}"/>
              </a:ext>
            </a:extLst>
          </p:cNvPr>
          <p:cNvSpPr txBox="1"/>
          <p:nvPr/>
        </p:nvSpPr>
        <p:spPr>
          <a:xfrm>
            <a:off x="827584" y="982176"/>
            <a:ext cx="7488832" cy="5201424"/>
          </a:xfrm>
          <a:prstGeom prst="rect">
            <a:avLst/>
          </a:prstGeom>
          <a:noFill/>
        </p:spPr>
        <p:txBody>
          <a:bodyPr wrap="square" rtlCol="0">
            <a:spAutoFit/>
          </a:bodyPr>
          <a:lstStyle/>
          <a:p>
            <a:r>
              <a:rPr lang="ja-JP" altLang="en-US" sz="4400" b="1" dirty="0">
                <a:latin typeface="+mn-ea"/>
                <a:ea typeface="+mn-ea"/>
              </a:rPr>
              <a:t>内容</a:t>
            </a:r>
            <a:endParaRPr lang="en-US" altLang="ja-JP" sz="4400" b="1" dirty="0">
              <a:latin typeface="+mn-ea"/>
              <a:ea typeface="+mn-ea"/>
            </a:endParaRPr>
          </a:p>
          <a:p>
            <a:r>
              <a:rPr kumimoji="1" lang="ja-JP" altLang="en-US" sz="3200" b="1" dirty="0">
                <a:latin typeface="+mn-ea"/>
                <a:ea typeface="+mn-ea"/>
              </a:rPr>
              <a:t>　</a:t>
            </a:r>
            <a:r>
              <a:rPr kumimoji="1" lang="en-US" altLang="ja-JP" sz="3200" b="1" dirty="0">
                <a:latin typeface="+mn-ea"/>
                <a:ea typeface="+mn-ea"/>
              </a:rPr>
              <a:t>I.</a:t>
            </a:r>
            <a:r>
              <a:rPr kumimoji="1" lang="ja-JP" altLang="en-US" sz="3200" b="1" dirty="0">
                <a:latin typeface="+mn-ea"/>
                <a:ea typeface="+mn-ea"/>
              </a:rPr>
              <a:t>　 福島第一原発事故が語ること</a:t>
            </a:r>
            <a:endParaRPr kumimoji="1" lang="en-US" altLang="ja-JP" sz="3200" b="1" dirty="0">
              <a:latin typeface="+mn-ea"/>
              <a:ea typeface="+mn-ea"/>
            </a:endParaRPr>
          </a:p>
          <a:p>
            <a:r>
              <a:rPr lang="ja-JP" altLang="en-US" sz="3200" b="1" dirty="0">
                <a:latin typeface="+mn-ea"/>
              </a:rPr>
              <a:t>　</a:t>
            </a:r>
            <a:r>
              <a:rPr lang="en-US" altLang="ja-JP" sz="3200" b="1" dirty="0">
                <a:latin typeface="+mn-ea"/>
              </a:rPr>
              <a:t>II.  </a:t>
            </a:r>
            <a:r>
              <a:rPr lang="ja-JP" altLang="en-US" sz="3200" b="1" dirty="0">
                <a:latin typeface="+mn-ea"/>
              </a:rPr>
              <a:t>原子力安全を確保するための規制</a:t>
            </a:r>
            <a:endParaRPr lang="en-US" altLang="ja-JP" sz="3200" b="1" dirty="0">
              <a:latin typeface="+mn-ea"/>
            </a:endParaRPr>
          </a:p>
          <a:p>
            <a:r>
              <a:rPr lang="ja-JP" altLang="en-US" sz="3200" b="1" dirty="0">
                <a:latin typeface="+mn-ea"/>
              </a:rPr>
              <a:t>　　</a:t>
            </a:r>
            <a:r>
              <a:rPr lang="en-US" altLang="ja-JP" sz="3200" b="1" dirty="0">
                <a:solidFill>
                  <a:srgbClr val="0070C0"/>
                </a:solidFill>
                <a:latin typeface="+mn-ea"/>
              </a:rPr>
              <a:t>1</a:t>
            </a:r>
            <a:r>
              <a:rPr lang="ja-JP" altLang="en-US" sz="3200" b="1" dirty="0">
                <a:solidFill>
                  <a:srgbClr val="0070C0"/>
                </a:solidFill>
                <a:latin typeface="+mn-ea"/>
              </a:rPr>
              <a:t>．原子力規制委員会の役割</a:t>
            </a:r>
            <a:endParaRPr lang="en-US" altLang="ja-JP" sz="3200" b="1" dirty="0">
              <a:solidFill>
                <a:srgbClr val="0070C0"/>
              </a:solidFill>
              <a:latin typeface="+mn-ea"/>
            </a:endParaRPr>
          </a:p>
          <a:p>
            <a:r>
              <a:rPr lang="ja-JP" altLang="en-US" sz="3200" b="1" dirty="0">
                <a:solidFill>
                  <a:srgbClr val="0070C0"/>
                </a:solidFill>
                <a:latin typeface="+mn-ea"/>
              </a:rPr>
              <a:t>　　</a:t>
            </a:r>
            <a:r>
              <a:rPr lang="en-US" altLang="ja-JP" sz="3200" b="1" dirty="0">
                <a:solidFill>
                  <a:srgbClr val="0070C0"/>
                </a:solidFill>
                <a:latin typeface="+mn-ea"/>
              </a:rPr>
              <a:t>2</a:t>
            </a:r>
            <a:r>
              <a:rPr lang="ja-JP" altLang="en-US" sz="3200" b="1" dirty="0">
                <a:solidFill>
                  <a:srgbClr val="0070C0"/>
                </a:solidFill>
                <a:latin typeface="+mn-ea"/>
              </a:rPr>
              <a:t>．</a:t>
            </a:r>
            <a:r>
              <a:rPr lang="ja-JP" altLang="en-US" sz="3200" b="1" dirty="0">
                <a:solidFill>
                  <a:srgbClr val="0070C0"/>
                </a:solidFill>
                <a:latin typeface="+mj-ea"/>
              </a:rPr>
              <a:t>新規制基準と原発の再稼働</a:t>
            </a:r>
            <a:endParaRPr lang="en-US" altLang="ja-JP" sz="3200" b="1" dirty="0">
              <a:solidFill>
                <a:srgbClr val="0070C0"/>
              </a:solidFill>
              <a:latin typeface="+mn-ea"/>
            </a:endParaRPr>
          </a:p>
          <a:p>
            <a:r>
              <a:rPr lang="ja-JP" altLang="en-US" sz="3200" b="1" dirty="0">
                <a:latin typeface="+mn-ea"/>
                <a:ea typeface="+mn-ea"/>
              </a:rPr>
              <a:t>　</a:t>
            </a:r>
            <a:r>
              <a:rPr lang="en-US" altLang="ja-JP" sz="3200" b="1" dirty="0">
                <a:latin typeface="+mn-ea"/>
                <a:ea typeface="+mn-ea"/>
              </a:rPr>
              <a:t>III.</a:t>
            </a:r>
            <a:r>
              <a:rPr lang="ja-JP" altLang="en-US" sz="3200" b="1">
                <a:latin typeface="+mn-ea"/>
                <a:ea typeface="+mn-ea"/>
              </a:rPr>
              <a:t>  福島第一原発</a:t>
            </a:r>
            <a:r>
              <a:rPr lang="ja-JP" altLang="en-US" sz="3200" b="1" dirty="0">
                <a:latin typeface="+mn-ea"/>
                <a:ea typeface="+mn-ea"/>
              </a:rPr>
              <a:t>の廃止措置</a:t>
            </a:r>
            <a:endParaRPr lang="en-US" altLang="ja-JP" sz="3200" b="1" dirty="0">
              <a:latin typeface="+mn-ea"/>
              <a:ea typeface="+mn-ea"/>
            </a:endParaRPr>
          </a:p>
          <a:p>
            <a:r>
              <a:rPr lang="en-US" altLang="ja-JP" sz="3200" b="1" dirty="0">
                <a:latin typeface="+mn-ea"/>
                <a:ea typeface="+mn-ea"/>
              </a:rPr>
              <a:t>  IV.  </a:t>
            </a:r>
            <a:r>
              <a:rPr lang="ja-JP" altLang="en-US" sz="3200" b="1" dirty="0">
                <a:latin typeface="+mn-ea"/>
                <a:ea typeface="+mn-ea"/>
              </a:rPr>
              <a:t>これからの原子力政策について　</a:t>
            </a:r>
            <a:endParaRPr lang="en-US" altLang="ja-JP" sz="3200" b="1" dirty="0">
              <a:latin typeface="+mn-ea"/>
              <a:ea typeface="+mn-ea"/>
            </a:endParaRPr>
          </a:p>
          <a:p>
            <a:r>
              <a:rPr lang="ja-JP" altLang="en-US" sz="3200" b="1" dirty="0">
                <a:latin typeface="+mn-ea"/>
                <a:ea typeface="+mn-ea"/>
              </a:rPr>
              <a:t>　</a:t>
            </a:r>
            <a:r>
              <a:rPr lang="en-US" altLang="ja-JP" sz="3200" b="1" dirty="0">
                <a:latin typeface="+mn-ea"/>
                <a:ea typeface="+mn-ea"/>
              </a:rPr>
              <a:t>V.</a:t>
            </a:r>
            <a:r>
              <a:rPr lang="ja-JP" altLang="en-US" sz="3200" b="1" dirty="0">
                <a:latin typeface="+mn-ea"/>
                <a:ea typeface="+mn-ea"/>
              </a:rPr>
              <a:t>　</a:t>
            </a:r>
            <a:r>
              <a:rPr kumimoji="1" lang="ja-JP" altLang="en-US" sz="3200" b="1" dirty="0">
                <a:latin typeface="+mj-ea"/>
                <a:ea typeface="+mj-ea"/>
              </a:rPr>
              <a:t>復興の課題と教訓</a:t>
            </a:r>
            <a:endParaRPr kumimoji="1" lang="en-US" altLang="ja-JP" sz="3200" b="1" dirty="0">
              <a:latin typeface="+mj-ea"/>
              <a:ea typeface="+mj-ea"/>
            </a:endParaRPr>
          </a:p>
          <a:p>
            <a:r>
              <a:rPr lang="ja-JP" altLang="en-US" sz="3200" b="1" dirty="0">
                <a:solidFill>
                  <a:srgbClr val="0070C0"/>
                </a:solidFill>
                <a:latin typeface="+mn-ea"/>
                <a:ea typeface="+mn-ea"/>
              </a:rPr>
              <a:t>　　　</a:t>
            </a:r>
            <a:endParaRPr lang="en-US" altLang="ja-JP" sz="3200" b="1" dirty="0">
              <a:solidFill>
                <a:srgbClr val="0070C0"/>
              </a:solidFill>
              <a:latin typeface="+mn-ea"/>
              <a:ea typeface="+mn-ea"/>
            </a:endParaRPr>
          </a:p>
          <a:p>
            <a:r>
              <a:rPr lang="ja-JP" altLang="en-US" sz="3200" b="1" dirty="0">
                <a:solidFill>
                  <a:srgbClr val="0070C0"/>
                </a:solidFill>
                <a:latin typeface="+mn-ea"/>
                <a:ea typeface="+mn-ea"/>
              </a:rPr>
              <a:t>最後にひとこと</a:t>
            </a:r>
            <a:endParaRPr kumimoji="1" lang="en-US" altLang="ja-JP" sz="3200" b="1" dirty="0">
              <a:solidFill>
                <a:srgbClr val="0070C0"/>
              </a:solidFill>
              <a:latin typeface="+mn-ea"/>
              <a:ea typeface="+mn-ea"/>
            </a:endParaRPr>
          </a:p>
        </p:txBody>
      </p:sp>
    </p:spTree>
    <p:extLst>
      <p:ext uri="{BB962C8B-B14F-4D97-AF65-F5344CB8AC3E}">
        <p14:creationId xmlns:p14="http://schemas.microsoft.com/office/powerpoint/2010/main" val="278618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E4028-09F6-BC74-C008-10B6F22B3D7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91F9F90-4D4D-DD87-83B2-A00D9A5F70F2}"/>
              </a:ext>
            </a:extLst>
          </p:cNvPr>
          <p:cNvSpPr txBox="1"/>
          <p:nvPr/>
        </p:nvSpPr>
        <p:spPr>
          <a:xfrm>
            <a:off x="647564" y="1844824"/>
            <a:ext cx="7848872" cy="707886"/>
          </a:xfrm>
          <a:prstGeom prst="rect">
            <a:avLst/>
          </a:prstGeom>
          <a:noFill/>
          <a:ln w="19050">
            <a:noFill/>
          </a:ln>
        </p:spPr>
        <p:txBody>
          <a:bodyPr wrap="square" rtlCol="0">
            <a:spAutoFit/>
          </a:bodyPr>
          <a:lstStyle/>
          <a:p>
            <a:pPr algn="ctr"/>
            <a:r>
              <a:rPr lang="en-US" altLang="ja-JP" sz="4000" b="1" dirty="0">
                <a:latin typeface="HGP創英角ﾎﾟｯﾌﾟ体" panose="040B0A00000000000000" pitchFamily="50" charset="-128"/>
                <a:ea typeface="HGP創英角ﾎﾟｯﾌﾟ体" panose="040B0A00000000000000" pitchFamily="50" charset="-128"/>
              </a:rPr>
              <a:t>Ⅳ</a:t>
            </a:r>
            <a:r>
              <a:rPr kumimoji="1" lang="ja-JP" altLang="en-US" sz="4000" b="1" dirty="0">
                <a:latin typeface="HGP創英角ﾎﾟｯﾌﾟ体" panose="040B0A00000000000000" pitchFamily="50" charset="-128"/>
                <a:ea typeface="HGP創英角ﾎﾟｯﾌﾟ体" panose="040B0A00000000000000" pitchFamily="50" charset="-128"/>
              </a:rPr>
              <a:t>．</a:t>
            </a:r>
            <a:r>
              <a:rPr lang="ja-JP" altLang="en-US" sz="4000" b="1" dirty="0">
                <a:latin typeface="HGP創英角ﾎﾟｯﾌﾟ体" panose="040B0A00000000000000" pitchFamily="50" charset="-128"/>
                <a:ea typeface="HGP創英角ﾎﾟｯﾌﾟ体" panose="040B0A00000000000000" pitchFamily="50" charset="-128"/>
              </a:rPr>
              <a:t>これから</a:t>
            </a:r>
            <a:r>
              <a:rPr kumimoji="1" lang="ja-JP" altLang="en-US" sz="4000" b="1" dirty="0">
                <a:latin typeface="HGP創英角ﾎﾟｯﾌﾟ体" panose="040B0A00000000000000" pitchFamily="50" charset="-128"/>
                <a:ea typeface="HGP創英角ﾎﾟｯﾌﾟ体" panose="040B0A00000000000000" pitchFamily="50" charset="-128"/>
              </a:rPr>
              <a:t>の原子力政策について</a:t>
            </a:r>
          </a:p>
        </p:txBody>
      </p:sp>
    </p:spTree>
    <p:extLst>
      <p:ext uri="{BB962C8B-B14F-4D97-AF65-F5344CB8AC3E}">
        <p14:creationId xmlns:p14="http://schemas.microsoft.com/office/powerpoint/2010/main" val="3595953153"/>
      </p:ext>
    </p:extLst>
  </p:cSld>
  <p:clrMapOvr>
    <a:masterClrMapping/>
  </p:clrMapOvr>
  <p:transition spd="slow" advTm="4"/>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2A15-32B9-6304-2D10-43354B41AC1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35069E-98A0-56BA-A7DC-CB97D9F15200}"/>
              </a:ext>
            </a:extLst>
          </p:cNvPr>
          <p:cNvSpPr>
            <a:spLocks noGrp="1"/>
          </p:cNvSpPr>
          <p:nvPr>
            <p:ph type="title"/>
          </p:nvPr>
        </p:nvSpPr>
        <p:spPr>
          <a:xfrm>
            <a:off x="316622" y="223066"/>
            <a:ext cx="8229600" cy="1143000"/>
          </a:xfrm>
        </p:spPr>
        <p:txBody>
          <a:bodyPr/>
          <a:lstStyle/>
          <a:p>
            <a:r>
              <a:rPr lang="ja-JP" altLang="en-US" sz="4000" b="1" dirty="0"/>
              <a:t>１．</a:t>
            </a:r>
            <a:r>
              <a:rPr kumimoji="1" lang="ja-JP" altLang="en-US" sz="4000" b="1" dirty="0"/>
              <a:t>事故の厳しい反省が第一歩</a:t>
            </a:r>
          </a:p>
        </p:txBody>
      </p:sp>
      <p:sp>
        <p:nvSpPr>
          <p:cNvPr id="3" name="スライド番号プレースホルダー 2">
            <a:extLst>
              <a:ext uri="{FF2B5EF4-FFF2-40B4-BE49-F238E27FC236}">
                <a16:creationId xmlns:a16="http://schemas.microsoft.com/office/drawing/2014/main" id="{AD25892C-1DFA-31DB-210E-E8049C9A25B5}"/>
              </a:ext>
            </a:extLst>
          </p:cNvPr>
          <p:cNvSpPr>
            <a:spLocks noGrp="1"/>
          </p:cNvSpPr>
          <p:nvPr>
            <p:ph type="sldNum" sz="quarter" idx="12"/>
          </p:nvPr>
        </p:nvSpPr>
        <p:spPr/>
        <p:txBody>
          <a:bodyPr/>
          <a:lstStyle/>
          <a:p>
            <a:pPr>
              <a:defRPr/>
            </a:pPr>
            <a:fld id="{E7C594C2-D1D7-4274-9523-FE706CA1F2AE}" type="slidenum">
              <a:rPr lang="en-US" altLang="ja-JP" smtClean="0"/>
              <a:pPr>
                <a:defRPr/>
              </a:pPr>
              <a:t>21</a:t>
            </a:fld>
            <a:endParaRPr lang="en-US" altLang="ja-JP"/>
          </a:p>
        </p:txBody>
      </p:sp>
      <p:sp>
        <p:nvSpPr>
          <p:cNvPr id="5" name="テキスト ボックス 4">
            <a:extLst>
              <a:ext uri="{FF2B5EF4-FFF2-40B4-BE49-F238E27FC236}">
                <a16:creationId xmlns:a16="http://schemas.microsoft.com/office/drawing/2014/main" id="{3DD3D590-6714-7DF2-C41E-9F9CAB77669B}"/>
              </a:ext>
            </a:extLst>
          </p:cNvPr>
          <p:cNvSpPr txBox="1"/>
          <p:nvPr/>
        </p:nvSpPr>
        <p:spPr>
          <a:xfrm>
            <a:off x="323527" y="1182595"/>
            <a:ext cx="8496944" cy="1569660"/>
          </a:xfrm>
          <a:prstGeom prst="rect">
            <a:avLst/>
          </a:prstGeom>
          <a:noFill/>
        </p:spPr>
        <p:txBody>
          <a:bodyPr wrap="square" rtlCol="0">
            <a:spAutoFit/>
          </a:bodyPr>
          <a:lstStyle/>
          <a:p>
            <a:r>
              <a:rPr kumimoji="1" lang="ja-JP" altLang="en-US" dirty="0"/>
              <a:t>☛　原子力規制委員会・規制庁の信頼回復への努力だけでは、</a:t>
            </a:r>
            <a:endParaRPr kumimoji="1" lang="en-US" altLang="ja-JP" dirty="0"/>
          </a:p>
          <a:p>
            <a:r>
              <a:rPr lang="ja-JP" altLang="en-US" dirty="0"/>
              <a:t>　</a:t>
            </a:r>
            <a:r>
              <a:rPr kumimoji="1" lang="ja-JP" altLang="en-US" dirty="0"/>
              <a:t>　国民の信頼回復は不可能である。</a:t>
            </a:r>
            <a:endParaRPr kumimoji="1" lang="en-US" altLang="ja-JP" dirty="0"/>
          </a:p>
          <a:p>
            <a:r>
              <a:rPr lang="ja-JP" altLang="en-US" dirty="0"/>
              <a:t>☛　信頼回復には東電は勿論、事業者の徹底的な反省と国の</a:t>
            </a:r>
            <a:endParaRPr lang="en-US" altLang="ja-JP" dirty="0"/>
          </a:p>
          <a:p>
            <a:r>
              <a:rPr lang="ja-JP" altLang="en-US" dirty="0"/>
              <a:t>　　反省が必要である。</a:t>
            </a:r>
            <a:endParaRPr lang="en-US" altLang="ja-JP" dirty="0"/>
          </a:p>
        </p:txBody>
      </p:sp>
      <p:sp>
        <p:nvSpPr>
          <p:cNvPr id="6" name="テキスト ボックス 5">
            <a:extLst>
              <a:ext uri="{FF2B5EF4-FFF2-40B4-BE49-F238E27FC236}">
                <a16:creationId xmlns:a16="http://schemas.microsoft.com/office/drawing/2014/main" id="{1265FB43-B1E6-1C61-AEE9-DFD94E5E2790}"/>
              </a:ext>
            </a:extLst>
          </p:cNvPr>
          <p:cNvSpPr txBox="1"/>
          <p:nvPr/>
        </p:nvSpPr>
        <p:spPr>
          <a:xfrm>
            <a:off x="570384" y="4941168"/>
            <a:ext cx="8003231" cy="1384995"/>
          </a:xfrm>
          <a:prstGeom prst="rect">
            <a:avLst/>
          </a:prstGeom>
          <a:noFill/>
        </p:spPr>
        <p:txBody>
          <a:bodyPr wrap="square" rtlCol="0">
            <a:spAutoFit/>
          </a:bodyPr>
          <a:lstStyle/>
          <a:p>
            <a:r>
              <a:rPr kumimoji="1" lang="ja-JP" altLang="en-US" sz="2800" dirty="0">
                <a:latin typeface="HG創英角ﾎﾟｯﾌﾟ体" panose="040B0A09000000000000" pitchFamily="49" charset="-128"/>
                <a:ea typeface="HG創英角ﾎﾟｯﾌﾟ体" panose="040B0A09000000000000" pitchFamily="49" charset="-128"/>
              </a:rPr>
              <a:t>規制委員会の審査に時間がかかるとか、規制基準が厳しすぎるなどの事業者、国の批判は原子力利用の道を閉ざす暴論である。</a:t>
            </a:r>
          </a:p>
        </p:txBody>
      </p:sp>
      <p:sp>
        <p:nvSpPr>
          <p:cNvPr id="7" name="テキスト ボックス 6">
            <a:extLst>
              <a:ext uri="{FF2B5EF4-FFF2-40B4-BE49-F238E27FC236}">
                <a16:creationId xmlns:a16="http://schemas.microsoft.com/office/drawing/2014/main" id="{24A0D5A9-6923-C013-A8FD-4F2B0742312F}"/>
              </a:ext>
            </a:extLst>
          </p:cNvPr>
          <p:cNvSpPr txBox="1"/>
          <p:nvPr/>
        </p:nvSpPr>
        <p:spPr>
          <a:xfrm>
            <a:off x="570384" y="4431044"/>
            <a:ext cx="1627369" cy="523220"/>
          </a:xfrm>
          <a:prstGeom prst="rect">
            <a:avLst/>
          </a:prstGeom>
          <a:solidFill>
            <a:srgbClr val="FFFF00"/>
          </a:solidFill>
          <a:ln>
            <a:solidFill>
              <a:srgbClr val="FF0000"/>
            </a:solidFill>
          </a:ln>
        </p:spPr>
        <p:txBody>
          <a:bodyPr wrap="none" rtlCol="0">
            <a:spAutoFit/>
          </a:bodyPr>
          <a:lstStyle/>
          <a:p>
            <a:r>
              <a:rPr kumimoji="1" lang="ja-JP" altLang="en-US" sz="2800" b="1" dirty="0"/>
              <a:t>現実は？</a:t>
            </a:r>
          </a:p>
        </p:txBody>
      </p:sp>
      <p:sp>
        <p:nvSpPr>
          <p:cNvPr id="8" name="テキスト ボックス 7">
            <a:extLst>
              <a:ext uri="{FF2B5EF4-FFF2-40B4-BE49-F238E27FC236}">
                <a16:creationId xmlns:a16="http://schemas.microsoft.com/office/drawing/2014/main" id="{1BA66400-B1C1-29E0-CB51-8B1B22A6819D}"/>
              </a:ext>
            </a:extLst>
          </p:cNvPr>
          <p:cNvSpPr txBox="1"/>
          <p:nvPr/>
        </p:nvSpPr>
        <p:spPr>
          <a:xfrm>
            <a:off x="395536" y="2885208"/>
            <a:ext cx="8424935" cy="975840"/>
          </a:xfrm>
          <a:prstGeom prst="rect">
            <a:avLst/>
          </a:prstGeom>
          <a:solidFill>
            <a:srgbClr val="CCFFFF"/>
          </a:solidFill>
          <a:ln w="19050">
            <a:solidFill>
              <a:srgbClr val="002060"/>
            </a:solidFill>
          </a:ln>
        </p:spPr>
        <p:txBody>
          <a:bodyPr wrap="square">
            <a:spAutoFit/>
          </a:bodyPr>
          <a:lstStyle/>
          <a:p>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原子力政策の徹底的な反省の上で、国民が納得できる科学的な新政策の策定が必要である。</a:t>
            </a:r>
          </a:p>
        </p:txBody>
      </p:sp>
    </p:spTree>
    <p:extLst>
      <p:ext uri="{BB962C8B-B14F-4D97-AF65-F5344CB8AC3E}">
        <p14:creationId xmlns:p14="http://schemas.microsoft.com/office/powerpoint/2010/main" val="298463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304BE-ADA4-4CC0-19F9-512BF03597B3}"/>
            </a:ext>
          </a:extLst>
        </p:cNvPr>
        <p:cNvGrpSpPr/>
        <p:nvPr/>
      </p:nvGrpSpPr>
      <p:grpSpPr>
        <a:xfrm>
          <a:off x="0" y="0"/>
          <a:ext cx="0" cy="0"/>
          <a:chOff x="0" y="0"/>
          <a:chExt cx="0" cy="0"/>
        </a:xfrm>
      </p:grpSpPr>
      <p:sp>
        <p:nvSpPr>
          <p:cNvPr id="82947" name="スライド番号プレースホルダー 2">
            <a:extLst>
              <a:ext uri="{FF2B5EF4-FFF2-40B4-BE49-F238E27FC236}">
                <a16:creationId xmlns:a16="http://schemas.microsoft.com/office/drawing/2014/main" id="{D046C354-2B52-42B1-CA97-3DCD733D098F}"/>
              </a:ext>
            </a:extLst>
          </p:cNvPr>
          <p:cNvSpPr>
            <a:spLocks noGrp="1" noChangeArrowheads="1"/>
          </p:cNvSpPr>
          <p:nvPr>
            <p:ph type="sldNum" sz="quarter" idx="12"/>
          </p:nvPr>
        </p:nvSpPr>
        <p:spPr>
          <a:xfrm>
            <a:off x="6475413" y="623728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07BCF253-FEAA-4D5F-BF6A-CE82FD1633E2}" type="slidenum">
              <a:rPr lang="en-US" altLang="ja-JP" sz="1400" smtClean="0"/>
              <a:pPr>
                <a:spcBef>
                  <a:spcPct val="0"/>
                </a:spcBef>
                <a:buFontTx/>
                <a:buNone/>
              </a:pPr>
              <a:t>22</a:t>
            </a:fld>
            <a:endParaRPr lang="en-US" altLang="ja-JP" sz="1400"/>
          </a:p>
        </p:txBody>
      </p:sp>
      <p:sp>
        <p:nvSpPr>
          <p:cNvPr id="82948" name="テキスト ボックス 3">
            <a:extLst>
              <a:ext uri="{FF2B5EF4-FFF2-40B4-BE49-F238E27FC236}">
                <a16:creationId xmlns:a16="http://schemas.microsoft.com/office/drawing/2014/main" id="{8A05F60E-9483-3CF1-0922-590A77CAAA16}"/>
              </a:ext>
            </a:extLst>
          </p:cNvPr>
          <p:cNvSpPr txBox="1">
            <a:spLocks noChangeArrowheads="1"/>
          </p:cNvSpPr>
          <p:nvPr/>
        </p:nvSpPr>
        <p:spPr bwMode="auto">
          <a:xfrm>
            <a:off x="534988" y="1185863"/>
            <a:ext cx="6408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t>天然ウランの同位体存在比　 　</a:t>
            </a:r>
            <a:r>
              <a:rPr lang="en-US" altLang="ja-JP" sz="2400" dirty="0"/>
              <a:t>U-235 :   0.72%</a:t>
            </a:r>
          </a:p>
          <a:p>
            <a:pPr>
              <a:spcBef>
                <a:spcPct val="0"/>
              </a:spcBef>
              <a:buFontTx/>
              <a:buNone/>
            </a:pPr>
            <a:r>
              <a:rPr lang="en-US" altLang="ja-JP" sz="2400" dirty="0"/>
              <a:t>                                   </a:t>
            </a:r>
            <a:r>
              <a:rPr lang="ja-JP" altLang="en-US" sz="2400" dirty="0"/>
              <a:t>　　　　　</a:t>
            </a:r>
            <a:r>
              <a:rPr lang="en-US" altLang="ja-JP" sz="2400" dirty="0"/>
              <a:t> U-238 : 99.27%</a:t>
            </a:r>
          </a:p>
        </p:txBody>
      </p:sp>
      <p:sp>
        <p:nvSpPr>
          <p:cNvPr id="82949" name="テキスト ボックス 4">
            <a:extLst>
              <a:ext uri="{FF2B5EF4-FFF2-40B4-BE49-F238E27FC236}">
                <a16:creationId xmlns:a16="http://schemas.microsoft.com/office/drawing/2014/main" id="{557933BC-96F5-E13A-8218-15F3DF70E1FF}"/>
              </a:ext>
            </a:extLst>
          </p:cNvPr>
          <p:cNvSpPr txBox="1">
            <a:spLocks noChangeArrowheads="1"/>
          </p:cNvSpPr>
          <p:nvPr/>
        </p:nvSpPr>
        <p:spPr bwMode="auto">
          <a:xfrm>
            <a:off x="461011" y="2105026"/>
            <a:ext cx="8504251" cy="1657998"/>
          </a:xfrm>
          <a:prstGeom prst="rect">
            <a:avLst/>
          </a:prstGeom>
          <a:solidFill>
            <a:srgbClr val="EAEAEA"/>
          </a:solidFill>
          <a:ln w="9525">
            <a:solidFill>
              <a:srgbClr val="000000"/>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t>原子炉の中で核反応</a:t>
            </a:r>
            <a:endParaRPr lang="en-US" altLang="ja-JP" sz="2400" dirty="0"/>
          </a:p>
          <a:p>
            <a:pPr>
              <a:spcBef>
                <a:spcPct val="0"/>
              </a:spcBef>
              <a:buFontTx/>
              <a:buNone/>
            </a:pPr>
            <a:r>
              <a:rPr lang="en-US" altLang="ja-JP" sz="2400" dirty="0">
                <a:solidFill>
                  <a:srgbClr val="FF0000"/>
                </a:solidFill>
              </a:rPr>
              <a:t>       </a:t>
            </a:r>
            <a:r>
              <a:rPr lang="en-US" altLang="ja-JP" sz="2800" dirty="0">
                <a:solidFill>
                  <a:srgbClr val="FF0000"/>
                </a:solidFill>
              </a:rPr>
              <a:t>U</a:t>
            </a:r>
            <a:r>
              <a:rPr lang="ja-JP" altLang="en-US" sz="2800" dirty="0">
                <a:solidFill>
                  <a:srgbClr val="FF0000"/>
                </a:solidFill>
              </a:rPr>
              <a:t>２３８　＋　ｎ　→　Ｎｐ</a:t>
            </a:r>
            <a:r>
              <a:rPr lang="en-US" altLang="ja-JP" sz="2800" dirty="0">
                <a:solidFill>
                  <a:srgbClr val="FF0000"/>
                </a:solidFill>
              </a:rPr>
              <a:t>239 </a:t>
            </a:r>
            <a:r>
              <a:rPr lang="ja-JP" altLang="en-US" sz="2800" dirty="0">
                <a:solidFill>
                  <a:srgbClr val="FF0000"/>
                </a:solidFill>
              </a:rPr>
              <a:t>　→　</a:t>
            </a:r>
            <a:r>
              <a:rPr lang="en-US" altLang="ja-JP" sz="2800" dirty="0">
                <a:solidFill>
                  <a:srgbClr val="FF0000"/>
                </a:solidFill>
              </a:rPr>
              <a:t>Pu239</a:t>
            </a:r>
          </a:p>
          <a:p>
            <a:pPr>
              <a:spcBef>
                <a:spcPct val="0"/>
              </a:spcBef>
              <a:buFontTx/>
              <a:buNone/>
            </a:pPr>
            <a:r>
              <a:rPr lang="ja-JP" altLang="en-US" sz="2400" dirty="0"/>
              <a:t>核燃料物質である</a:t>
            </a:r>
            <a:r>
              <a:rPr lang="en-US" altLang="ja-JP" sz="2400" dirty="0"/>
              <a:t>Pu239</a:t>
            </a:r>
            <a:r>
              <a:rPr lang="ja-JP" altLang="en-US" sz="2400" dirty="0"/>
              <a:t>を生産することにより、数千年の核燃料が確保できるというシナリオ。</a:t>
            </a:r>
            <a:endParaRPr lang="en-US" altLang="ja-JP" sz="2400" dirty="0"/>
          </a:p>
        </p:txBody>
      </p:sp>
      <p:sp>
        <p:nvSpPr>
          <p:cNvPr id="82950" name="テキスト ボックス 5">
            <a:extLst>
              <a:ext uri="{FF2B5EF4-FFF2-40B4-BE49-F238E27FC236}">
                <a16:creationId xmlns:a16="http://schemas.microsoft.com/office/drawing/2014/main" id="{F23466C2-A069-6C36-7EB9-175346F9BE11}"/>
              </a:ext>
            </a:extLst>
          </p:cNvPr>
          <p:cNvSpPr txBox="1">
            <a:spLocks noChangeArrowheads="1"/>
          </p:cNvSpPr>
          <p:nvPr/>
        </p:nvSpPr>
        <p:spPr bwMode="auto">
          <a:xfrm>
            <a:off x="337910" y="4074756"/>
            <a:ext cx="4232249"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u="sng" dirty="0"/>
              <a:t>高速増殖炉サイクルのシナリオ</a:t>
            </a:r>
          </a:p>
        </p:txBody>
      </p:sp>
      <p:sp>
        <p:nvSpPr>
          <p:cNvPr id="82952" name="テキスト ボックス 7">
            <a:extLst>
              <a:ext uri="{FF2B5EF4-FFF2-40B4-BE49-F238E27FC236}">
                <a16:creationId xmlns:a16="http://schemas.microsoft.com/office/drawing/2014/main" id="{62D6E4B9-CC04-D50B-F6D3-3B1A056E046A}"/>
              </a:ext>
            </a:extLst>
          </p:cNvPr>
          <p:cNvSpPr txBox="1">
            <a:spLocks noChangeArrowheads="1"/>
          </p:cNvSpPr>
          <p:nvPr/>
        </p:nvSpPr>
        <p:spPr bwMode="auto">
          <a:xfrm>
            <a:off x="364168" y="289356"/>
            <a:ext cx="7154862" cy="584775"/>
          </a:xfrm>
          <a:prstGeom prst="rect">
            <a:avLst/>
          </a:prstGeom>
          <a:noFill/>
          <a:ln w="9525">
            <a:no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b="1" dirty="0"/>
              <a:t>2</a:t>
            </a:r>
            <a:r>
              <a:rPr lang="ja-JP" altLang="en-US" b="1" dirty="0"/>
              <a:t>．「核燃料サイクル」神話</a:t>
            </a:r>
            <a:endParaRPr lang="ja-JP" altLang="en-US" dirty="0"/>
          </a:p>
        </p:txBody>
      </p:sp>
      <p:sp>
        <p:nvSpPr>
          <p:cNvPr id="3" name="テキスト ボックス 2">
            <a:extLst>
              <a:ext uri="{FF2B5EF4-FFF2-40B4-BE49-F238E27FC236}">
                <a16:creationId xmlns:a16="http://schemas.microsoft.com/office/drawing/2014/main" id="{533CBF16-41E5-50F4-DBC2-58167FE465F6}"/>
              </a:ext>
            </a:extLst>
          </p:cNvPr>
          <p:cNvSpPr txBox="1"/>
          <p:nvPr/>
        </p:nvSpPr>
        <p:spPr>
          <a:xfrm>
            <a:off x="251520" y="4536421"/>
            <a:ext cx="9020418" cy="1569660"/>
          </a:xfrm>
          <a:prstGeom prst="rect">
            <a:avLst/>
          </a:prstGeom>
          <a:noFill/>
        </p:spPr>
        <p:txBody>
          <a:bodyPr wrap="none" rtlCol="0">
            <a:spAutoFit/>
          </a:bodyPr>
          <a:lstStyle/>
          <a:p>
            <a:r>
              <a:rPr kumimoji="1" lang="en-US" altLang="ja-JP" dirty="0"/>
              <a:t>ⅰ</a:t>
            </a:r>
            <a:r>
              <a:rPr kumimoji="1" lang="ja-JP" altLang="en-US" dirty="0"/>
              <a:t>）　天然ウランには、</a:t>
            </a:r>
            <a:r>
              <a:rPr lang="ja-JP" altLang="en-US" baseline="30000" dirty="0"/>
              <a:t>２３８</a:t>
            </a:r>
            <a:r>
              <a:rPr lang="en-US" altLang="ja-JP" dirty="0"/>
              <a:t>U</a:t>
            </a:r>
            <a:r>
              <a:rPr lang="ja-JP" altLang="en-US" dirty="0"/>
              <a:t>（非核分裂性）が</a:t>
            </a:r>
            <a:r>
              <a:rPr lang="en-US" altLang="ja-JP" dirty="0"/>
              <a:t>99.2</a:t>
            </a:r>
            <a:r>
              <a:rPr lang="ja-JP" altLang="en-US" dirty="0"/>
              <a:t>％含まれている。</a:t>
            </a:r>
            <a:endParaRPr lang="en-US" altLang="ja-JP" dirty="0"/>
          </a:p>
          <a:p>
            <a:r>
              <a:rPr lang="ja-JP" altLang="en-US" dirty="0"/>
              <a:t>　　　高速炉の中で中性子を吸収させて核分裂性の</a:t>
            </a:r>
            <a:r>
              <a:rPr kumimoji="1" lang="ja-JP" altLang="en-US" baseline="30000" dirty="0">
                <a:solidFill>
                  <a:srgbClr val="FF0000"/>
                </a:solidFill>
              </a:rPr>
              <a:t>２３９</a:t>
            </a:r>
            <a:r>
              <a:rPr kumimoji="1" lang="en-US" altLang="ja-JP" dirty="0">
                <a:solidFill>
                  <a:srgbClr val="FF0000"/>
                </a:solidFill>
              </a:rPr>
              <a:t>Pu</a:t>
            </a:r>
            <a:r>
              <a:rPr kumimoji="1" lang="ja-JP" altLang="en-US" dirty="0"/>
              <a:t>に</a:t>
            </a:r>
            <a:r>
              <a:rPr lang="ja-JP" altLang="en-US" dirty="0"/>
              <a:t>核変換。</a:t>
            </a:r>
            <a:endParaRPr lang="en-US" altLang="ja-JP" dirty="0"/>
          </a:p>
          <a:p>
            <a:r>
              <a:rPr lang="en-US" altLang="ja-JP" dirty="0"/>
              <a:t>ⅱ</a:t>
            </a:r>
            <a:r>
              <a:rPr lang="ja-JP" altLang="en-US" dirty="0"/>
              <a:t>）　</a:t>
            </a:r>
            <a:r>
              <a:rPr kumimoji="1" lang="ja-JP" altLang="en-US" baseline="30000" dirty="0">
                <a:solidFill>
                  <a:srgbClr val="FF0000"/>
                </a:solidFill>
              </a:rPr>
              <a:t> ２３９</a:t>
            </a:r>
            <a:r>
              <a:rPr kumimoji="1" lang="en-US" altLang="ja-JP" dirty="0">
                <a:solidFill>
                  <a:srgbClr val="FF0000"/>
                </a:solidFill>
              </a:rPr>
              <a:t>Pu</a:t>
            </a:r>
            <a:r>
              <a:rPr kumimoji="1" lang="ja-JP" altLang="en-US" dirty="0"/>
              <a:t>を</a:t>
            </a:r>
            <a:r>
              <a:rPr lang="ja-JP" altLang="en-US" dirty="0"/>
              <a:t>再処理で抽出し、再び高速炉燃料として利用。</a:t>
            </a:r>
            <a:endParaRPr lang="en-US" altLang="ja-JP" dirty="0"/>
          </a:p>
          <a:p>
            <a:r>
              <a:rPr lang="en-US" altLang="ja-JP" dirty="0"/>
              <a:t>ⅲ</a:t>
            </a:r>
            <a:r>
              <a:rPr lang="ja-JP" altLang="en-US" dirty="0"/>
              <a:t>）　高速炉増殖炉では使用した以上の</a:t>
            </a:r>
            <a:r>
              <a:rPr kumimoji="1" lang="ja-JP" altLang="en-US" baseline="30000" dirty="0">
                <a:solidFill>
                  <a:srgbClr val="FF0000"/>
                </a:solidFill>
              </a:rPr>
              <a:t>２３９</a:t>
            </a:r>
            <a:r>
              <a:rPr kumimoji="1" lang="en-US" altLang="ja-JP" dirty="0">
                <a:solidFill>
                  <a:srgbClr val="FF0000"/>
                </a:solidFill>
              </a:rPr>
              <a:t>Pu</a:t>
            </a:r>
            <a:r>
              <a:rPr lang="ja-JP" altLang="en-US" dirty="0"/>
              <a:t>燃料が生み出される。</a:t>
            </a:r>
            <a:endParaRPr lang="en-US" altLang="ja-JP" dirty="0"/>
          </a:p>
        </p:txBody>
      </p:sp>
    </p:spTree>
    <p:extLst>
      <p:ext uri="{BB962C8B-B14F-4D97-AF65-F5344CB8AC3E}">
        <p14:creationId xmlns:p14="http://schemas.microsoft.com/office/powerpoint/2010/main" val="1903835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141B-DF91-6D89-6F9A-5E37B62E6CF1}"/>
            </a:ext>
          </a:extLst>
        </p:cNvPr>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CF01232-7B0E-3E76-770C-5270519AF494}"/>
              </a:ext>
            </a:extLst>
          </p:cNvPr>
          <p:cNvGrpSpPr/>
          <p:nvPr/>
        </p:nvGrpSpPr>
        <p:grpSpPr>
          <a:xfrm>
            <a:off x="117337" y="188641"/>
            <a:ext cx="8703136" cy="6068052"/>
            <a:chOff x="793647" y="1060221"/>
            <a:chExt cx="7421667" cy="4798846"/>
          </a:xfrm>
        </p:grpSpPr>
        <p:sp>
          <p:nvSpPr>
            <p:cNvPr id="3077" name="AutoShape 5">
              <a:extLst>
                <a:ext uri="{FF2B5EF4-FFF2-40B4-BE49-F238E27FC236}">
                  <a16:creationId xmlns:a16="http://schemas.microsoft.com/office/drawing/2014/main" id="{86063F9C-3E50-03A4-69B0-5C2755D2136A}"/>
                </a:ext>
              </a:extLst>
            </p:cNvPr>
            <p:cNvSpPr>
              <a:spLocks noChangeArrowheads="1"/>
            </p:cNvSpPr>
            <p:nvPr/>
          </p:nvSpPr>
          <p:spPr bwMode="auto">
            <a:xfrm>
              <a:off x="2331934" y="3429000"/>
              <a:ext cx="729854" cy="571500"/>
            </a:xfrm>
            <a:prstGeom prst="roundRect">
              <a:avLst>
                <a:gd name="adj" fmla="val 16667"/>
              </a:avLst>
            </a:prstGeom>
            <a:solidFill>
              <a:srgbClr val="43FF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43FFFF"/>
              </a:extrusionClr>
              <a:contourClr>
                <a:srgbClr val="43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1304" tIns="25652" rIns="51304" bIns="25652" anchor="ctr">
              <a:flatTx/>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b="1"/>
                <a:t>軽水炉</a:t>
              </a:r>
              <a:br>
                <a:rPr lang="ja-JP" altLang="en-US" sz="1200" b="1"/>
              </a:br>
              <a:r>
                <a:rPr lang="ja-JP" altLang="en-US" sz="1200" b="1"/>
                <a:t>サイクル</a:t>
              </a:r>
            </a:p>
          </p:txBody>
        </p:sp>
        <p:sp>
          <p:nvSpPr>
            <p:cNvPr id="3078" name="Text Box 6">
              <a:extLst>
                <a:ext uri="{FF2B5EF4-FFF2-40B4-BE49-F238E27FC236}">
                  <a16:creationId xmlns:a16="http://schemas.microsoft.com/office/drawing/2014/main" id="{7FE2DA85-2743-CB61-B63F-7C4C54E2C452}"/>
                </a:ext>
              </a:extLst>
            </p:cNvPr>
            <p:cNvSpPr txBox="1">
              <a:spLocks noChangeArrowheads="1"/>
            </p:cNvSpPr>
            <p:nvPr/>
          </p:nvSpPr>
          <p:spPr bwMode="auto">
            <a:xfrm>
              <a:off x="1496116" y="5194699"/>
              <a:ext cx="1971990" cy="25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302" tIns="25652" rIns="51302" bIns="25652">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rPr>
                <a:t>再処理工場（</a:t>
              </a:r>
              <a:r>
                <a:rPr lang="en-US" altLang="ja-JP" sz="1800" b="1" dirty="0">
                  <a:solidFill>
                    <a:srgbClr val="FF0000"/>
                  </a:solidFill>
                </a:rPr>
                <a:t>2010</a:t>
              </a:r>
              <a:r>
                <a:rPr lang="ja-JP" altLang="en-US" sz="1800" b="1" dirty="0">
                  <a:solidFill>
                    <a:srgbClr val="FF0000"/>
                  </a:solidFill>
                </a:rPr>
                <a:t>年）</a:t>
              </a:r>
            </a:p>
          </p:txBody>
        </p:sp>
        <p:sp>
          <p:nvSpPr>
            <p:cNvPr id="3079" name="Text Box 7">
              <a:extLst>
                <a:ext uri="{FF2B5EF4-FFF2-40B4-BE49-F238E27FC236}">
                  <a16:creationId xmlns:a16="http://schemas.microsoft.com/office/drawing/2014/main" id="{991D38CB-2008-159F-0093-89CAE31D70C4}"/>
                </a:ext>
              </a:extLst>
            </p:cNvPr>
            <p:cNvSpPr txBox="1">
              <a:spLocks noChangeArrowheads="1"/>
            </p:cNvSpPr>
            <p:nvPr/>
          </p:nvSpPr>
          <p:spPr bwMode="auto">
            <a:xfrm>
              <a:off x="3015965" y="3848663"/>
              <a:ext cx="1909151" cy="23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302" tIns="25652" rIns="51302" bIns="25652">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FF0000"/>
                  </a:solidFill>
                </a:rPr>
                <a:t>ＭＯＸ燃料工場（</a:t>
              </a:r>
              <a:r>
                <a:rPr lang="en-US" altLang="ja-JP" sz="1600" b="1" dirty="0">
                  <a:solidFill>
                    <a:srgbClr val="FF0000"/>
                  </a:solidFill>
                </a:rPr>
                <a:t>2015</a:t>
              </a:r>
              <a:r>
                <a:rPr lang="ja-JP" altLang="en-US" sz="1600" b="1" dirty="0">
                  <a:solidFill>
                    <a:srgbClr val="FF0000"/>
                  </a:solidFill>
                </a:rPr>
                <a:t>年）</a:t>
              </a:r>
            </a:p>
          </p:txBody>
        </p:sp>
        <p:sp>
          <p:nvSpPr>
            <p:cNvPr id="3081" name="Text Box 9">
              <a:extLst>
                <a:ext uri="{FF2B5EF4-FFF2-40B4-BE49-F238E27FC236}">
                  <a16:creationId xmlns:a16="http://schemas.microsoft.com/office/drawing/2014/main" id="{02EE8916-8B89-E4D0-9775-98F28B451A93}"/>
                </a:ext>
              </a:extLst>
            </p:cNvPr>
            <p:cNvSpPr txBox="1">
              <a:spLocks noChangeArrowheads="1"/>
            </p:cNvSpPr>
            <p:nvPr/>
          </p:nvSpPr>
          <p:spPr bwMode="auto">
            <a:xfrm>
              <a:off x="3682103" y="3158729"/>
              <a:ext cx="671513" cy="16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50"/>
                <a:t>ＭＯＸ燃料</a:t>
              </a:r>
            </a:p>
          </p:txBody>
        </p:sp>
        <p:sp>
          <p:nvSpPr>
            <p:cNvPr id="3082" name="Text Box 10">
              <a:extLst>
                <a:ext uri="{FF2B5EF4-FFF2-40B4-BE49-F238E27FC236}">
                  <a16:creationId xmlns:a16="http://schemas.microsoft.com/office/drawing/2014/main" id="{DA0DEAD7-8429-126E-2CDD-14D01719A66A}"/>
                </a:ext>
              </a:extLst>
            </p:cNvPr>
            <p:cNvSpPr txBox="1">
              <a:spLocks noChangeArrowheads="1"/>
            </p:cNvSpPr>
            <p:nvPr/>
          </p:nvSpPr>
          <p:spPr bwMode="auto">
            <a:xfrm>
              <a:off x="2259307" y="2776538"/>
              <a:ext cx="881063" cy="2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302" tIns="25652" rIns="51302" bIns="25652">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原子力発電所</a:t>
              </a:r>
              <a:br>
                <a:rPr lang="ja-JP" altLang="en-US" sz="750"/>
              </a:br>
              <a:r>
                <a:rPr lang="ja-JP" altLang="en-US" sz="750"/>
                <a:t>（軽水炉）</a:t>
              </a:r>
            </a:p>
          </p:txBody>
        </p:sp>
        <p:sp>
          <p:nvSpPr>
            <p:cNvPr id="3083" name="Freeform 11">
              <a:extLst>
                <a:ext uri="{FF2B5EF4-FFF2-40B4-BE49-F238E27FC236}">
                  <a16:creationId xmlns:a16="http://schemas.microsoft.com/office/drawing/2014/main" id="{8ABA963B-633A-0F28-D5DC-4B94A2710BD8}"/>
                </a:ext>
              </a:extLst>
            </p:cNvPr>
            <p:cNvSpPr>
              <a:spLocks/>
            </p:cNvSpPr>
            <p:nvPr/>
          </p:nvSpPr>
          <p:spPr bwMode="auto">
            <a:xfrm flipH="1">
              <a:off x="3177278" y="2812256"/>
              <a:ext cx="491729" cy="563166"/>
            </a:xfrm>
            <a:custGeom>
              <a:avLst/>
              <a:gdLst>
                <a:gd name="T0" fmla="*/ 118828252 w 561"/>
                <a:gd name="T1" fmla="*/ 968784860 h 582"/>
                <a:gd name="T2" fmla="*/ 0 w 561"/>
                <a:gd name="T3" fmla="*/ 938822881 h 582"/>
                <a:gd name="T4" fmla="*/ 229462782 w 561"/>
                <a:gd name="T5" fmla="*/ 394505202 h 582"/>
                <a:gd name="T6" fmla="*/ 647412723 w 561"/>
                <a:gd name="T7" fmla="*/ 54930941 h 582"/>
                <a:gd name="T8" fmla="*/ 635119219 w 561"/>
                <a:gd name="T9" fmla="*/ 0 h 582"/>
                <a:gd name="T10" fmla="*/ 766240975 w 561"/>
                <a:gd name="T11" fmla="*/ 89887228 h 582"/>
                <a:gd name="T12" fmla="*/ 696583236 w 561"/>
                <a:gd name="T13" fmla="*/ 259674359 h 582"/>
                <a:gd name="T14" fmla="*/ 680192286 w 561"/>
                <a:gd name="T15" fmla="*/ 194756092 h 582"/>
                <a:gd name="T16" fmla="*/ 327803807 w 561"/>
                <a:gd name="T17" fmla="*/ 489386738 h 582"/>
                <a:gd name="T18" fmla="*/ 118828252 w 561"/>
                <a:gd name="T19" fmla="*/ 96878486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1" h="582">
                  <a:moveTo>
                    <a:pt x="87" y="582"/>
                  </a:moveTo>
                  <a:cubicBezTo>
                    <a:pt x="43" y="573"/>
                    <a:pt x="0" y="564"/>
                    <a:pt x="0" y="564"/>
                  </a:cubicBezTo>
                  <a:cubicBezTo>
                    <a:pt x="13" y="507"/>
                    <a:pt x="89" y="325"/>
                    <a:pt x="168" y="237"/>
                  </a:cubicBezTo>
                  <a:cubicBezTo>
                    <a:pt x="258" y="141"/>
                    <a:pt x="387" y="66"/>
                    <a:pt x="474" y="33"/>
                  </a:cubicBezTo>
                  <a:cubicBezTo>
                    <a:pt x="469" y="19"/>
                    <a:pt x="470" y="21"/>
                    <a:pt x="465" y="0"/>
                  </a:cubicBezTo>
                  <a:cubicBezTo>
                    <a:pt x="513" y="27"/>
                    <a:pt x="561" y="54"/>
                    <a:pt x="561" y="54"/>
                  </a:cubicBezTo>
                  <a:cubicBezTo>
                    <a:pt x="561" y="54"/>
                    <a:pt x="535" y="105"/>
                    <a:pt x="510" y="156"/>
                  </a:cubicBezTo>
                  <a:cubicBezTo>
                    <a:pt x="506" y="137"/>
                    <a:pt x="510" y="156"/>
                    <a:pt x="498" y="117"/>
                  </a:cubicBezTo>
                  <a:cubicBezTo>
                    <a:pt x="444" y="141"/>
                    <a:pt x="330" y="192"/>
                    <a:pt x="240" y="294"/>
                  </a:cubicBezTo>
                  <a:cubicBezTo>
                    <a:pt x="150" y="396"/>
                    <a:pt x="126" y="477"/>
                    <a:pt x="87" y="582"/>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084" name="Freeform 12">
              <a:extLst>
                <a:ext uri="{FF2B5EF4-FFF2-40B4-BE49-F238E27FC236}">
                  <a16:creationId xmlns:a16="http://schemas.microsoft.com/office/drawing/2014/main" id="{41C3B76E-BC57-EC58-1240-ECC2504E750A}"/>
                </a:ext>
              </a:extLst>
            </p:cNvPr>
            <p:cNvSpPr>
              <a:spLocks/>
            </p:cNvSpPr>
            <p:nvPr/>
          </p:nvSpPr>
          <p:spPr bwMode="auto">
            <a:xfrm rot="16200000" flipH="1">
              <a:off x="1681853" y="2826544"/>
              <a:ext cx="558404" cy="529829"/>
            </a:xfrm>
            <a:custGeom>
              <a:avLst/>
              <a:gdLst>
                <a:gd name="T0" fmla="*/ 153238130 w 561"/>
                <a:gd name="T1" fmla="*/ 857482213 h 582"/>
                <a:gd name="T2" fmla="*/ 0 w 561"/>
                <a:gd name="T3" fmla="*/ 830961656 h 582"/>
                <a:gd name="T4" fmla="*/ 295908068 w 561"/>
                <a:gd name="T5" fmla="*/ 349180651 h 582"/>
                <a:gd name="T6" fmla="*/ 834884567 w 561"/>
                <a:gd name="T7" fmla="*/ 48620413 h 582"/>
                <a:gd name="T8" fmla="*/ 819031615 w 561"/>
                <a:gd name="T9" fmla="*/ 0 h 582"/>
                <a:gd name="T10" fmla="*/ 988122698 w 561"/>
                <a:gd name="T11" fmla="*/ 79560456 h 582"/>
                <a:gd name="T12" fmla="*/ 898293724 w 561"/>
                <a:gd name="T13" fmla="*/ 229841181 h 582"/>
                <a:gd name="T14" fmla="*/ 877157338 w 561"/>
                <a:gd name="T15" fmla="*/ 172380582 h 582"/>
                <a:gd name="T16" fmla="*/ 422726380 w 561"/>
                <a:gd name="T17" fmla="*/ 433160592 h 582"/>
                <a:gd name="T18" fmla="*/ 153238130 w 561"/>
                <a:gd name="T19" fmla="*/ 857482213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1" h="582">
                  <a:moveTo>
                    <a:pt x="87" y="582"/>
                  </a:moveTo>
                  <a:cubicBezTo>
                    <a:pt x="43" y="573"/>
                    <a:pt x="0" y="564"/>
                    <a:pt x="0" y="564"/>
                  </a:cubicBezTo>
                  <a:cubicBezTo>
                    <a:pt x="13" y="507"/>
                    <a:pt x="89" y="325"/>
                    <a:pt x="168" y="237"/>
                  </a:cubicBezTo>
                  <a:cubicBezTo>
                    <a:pt x="258" y="141"/>
                    <a:pt x="387" y="66"/>
                    <a:pt x="474" y="33"/>
                  </a:cubicBezTo>
                  <a:cubicBezTo>
                    <a:pt x="469" y="19"/>
                    <a:pt x="470" y="21"/>
                    <a:pt x="465" y="0"/>
                  </a:cubicBezTo>
                  <a:cubicBezTo>
                    <a:pt x="513" y="27"/>
                    <a:pt x="561" y="54"/>
                    <a:pt x="561" y="54"/>
                  </a:cubicBezTo>
                  <a:cubicBezTo>
                    <a:pt x="561" y="54"/>
                    <a:pt x="535" y="105"/>
                    <a:pt x="510" y="156"/>
                  </a:cubicBezTo>
                  <a:cubicBezTo>
                    <a:pt x="506" y="137"/>
                    <a:pt x="510" y="156"/>
                    <a:pt x="498" y="117"/>
                  </a:cubicBezTo>
                  <a:cubicBezTo>
                    <a:pt x="444" y="141"/>
                    <a:pt x="330" y="192"/>
                    <a:pt x="240" y="294"/>
                  </a:cubicBezTo>
                  <a:cubicBezTo>
                    <a:pt x="150" y="396"/>
                    <a:pt x="126" y="477"/>
                    <a:pt x="87" y="582"/>
                  </a:cubicBezTo>
                  <a:close/>
                </a:path>
              </a:pathLst>
            </a:cu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085" name="AutoShape 13">
              <a:extLst>
                <a:ext uri="{FF2B5EF4-FFF2-40B4-BE49-F238E27FC236}">
                  <a16:creationId xmlns:a16="http://schemas.microsoft.com/office/drawing/2014/main" id="{F7927E89-11FB-396B-905C-BCF42C6D961A}"/>
                </a:ext>
              </a:extLst>
            </p:cNvPr>
            <p:cNvSpPr>
              <a:spLocks noChangeArrowheads="1"/>
            </p:cNvSpPr>
            <p:nvPr/>
          </p:nvSpPr>
          <p:spPr bwMode="auto">
            <a:xfrm rot="5400000">
              <a:off x="3367183" y="2302074"/>
              <a:ext cx="155972" cy="445294"/>
            </a:xfrm>
            <a:prstGeom prst="downArrow">
              <a:avLst>
                <a:gd name="adj1" fmla="val 57148"/>
                <a:gd name="adj2" fmla="val 74216"/>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p>
          </p:txBody>
        </p:sp>
        <p:sp>
          <p:nvSpPr>
            <p:cNvPr id="3086" name="Freeform 14">
              <a:extLst>
                <a:ext uri="{FF2B5EF4-FFF2-40B4-BE49-F238E27FC236}">
                  <a16:creationId xmlns:a16="http://schemas.microsoft.com/office/drawing/2014/main" id="{3B844A1F-357A-B01E-DFC8-C5D57576C08A}"/>
                </a:ext>
              </a:extLst>
            </p:cNvPr>
            <p:cNvSpPr>
              <a:spLocks/>
            </p:cNvSpPr>
            <p:nvPr/>
          </p:nvSpPr>
          <p:spPr bwMode="auto">
            <a:xfrm rot="10800000" flipH="1">
              <a:off x="1731859" y="4039792"/>
              <a:ext cx="529829" cy="558403"/>
            </a:xfrm>
            <a:custGeom>
              <a:avLst/>
              <a:gdLst>
                <a:gd name="T0" fmla="*/ 137956890 w 561"/>
                <a:gd name="T1" fmla="*/ 952466227 h 582"/>
                <a:gd name="T2" fmla="*/ 0 w 561"/>
                <a:gd name="T3" fmla="*/ 923008404 h 582"/>
                <a:gd name="T4" fmla="*/ 266398903 w 561"/>
                <a:gd name="T5" fmla="*/ 387860282 h 582"/>
                <a:gd name="T6" fmla="*/ 751623588 w 561"/>
                <a:gd name="T7" fmla="*/ 54005797 h 582"/>
                <a:gd name="T8" fmla="*/ 737352533 w 561"/>
                <a:gd name="T9" fmla="*/ 0 h 582"/>
                <a:gd name="T10" fmla="*/ 889580477 w 561"/>
                <a:gd name="T11" fmla="*/ 88373472 h 582"/>
                <a:gd name="T12" fmla="*/ 808709067 w 561"/>
                <a:gd name="T13" fmla="*/ 255300714 h 582"/>
                <a:gd name="T14" fmla="*/ 789680574 w 561"/>
                <a:gd name="T15" fmla="*/ 191475216 h 582"/>
                <a:gd name="T16" fmla="*/ 380568602 w 561"/>
                <a:gd name="T17" fmla="*/ 481142325 h 582"/>
                <a:gd name="T18" fmla="*/ 137956890 w 561"/>
                <a:gd name="T19" fmla="*/ 952466227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1" h="582">
                  <a:moveTo>
                    <a:pt x="87" y="582"/>
                  </a:moveTo>
                  <a:cubicBezTo>
                    <a:pt x="43" y="573"/>
                    <a:pt x="0" y="564"/>
                    <a:pt x="0" y="564"/>
                  </a:cubicBezTo>
                  <a:cubicBezTo>
                    <a:pt x="13" y="507"/>
                    <a:pt x="89" y="325"/>
                    <a:pt x="168" y="237"/>
                  </a:cubicBezTo>
                  <a:cubicBezTo>
                    <a:pt x="258" y="141"/>
                    <a:pt x="387" y="66"/>
                    <a:pt x="474" y="33"/>
                  </a:cubicBezTo>
                  <a:cubicBezTo>
                    <a:pt x="469" y="19"/>
                    <a:pt x="470" y="21"/>
                    <a:pt x="465" y="0"/>
                  </a:cubicBezTo>
                  <a:cubicBezTo>
                    <a:pt x="513" y="27"/>
                    <a:pt x="561" y="54"/>
                    <a:pt x="561" y="54"/>
                  </a:cubicBezTo>
                  <a:cubicBezTo>
                    <a:pt x="561" y="54"/>
                    <a:pt x="535" y="105"/>
                    <a:pt x="510" y="156"/>
                  </a:cubicBezTo>
                  <a:cubicBezTo>
                    <a:pt x="506" y="137"/>
                    <a:pt x="510" y="156"/>
                    <a:pt x="498" y="117"/>
                  </a:cubicBezTo>
                  <a:cubicBezTo>
                    <a:pt x="444" y="141"/>
                    <a:pt x="330" y="192"/>
                    <a:pt x="240" y="294"/>
                  </a:cubicBezTo>
                  <a:cubicBezTo>
                    <a:pt x="150" y="396"/>
                    <a:pt x="126" y="477"/>
                    <a:pt x="87" y="582"/>
                  </a:cubicBezTo>
                  <a:close/>
                </a:path>
              </a:pathLst>
            </a:cu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087" name="Text Box 15">
              <a:extLst>
                <a:ext uri="{FF2B5EF4-FFF2-40B4-BE49-F238E27FC236}">
                  <a16:creationId xmlns:a16="http://schemas.microsoft.com/office/drawing/2014/main" id="{414C6FF5-3AC7-1059-904C-CD8DBDABDE35}"/>
                </a:ext>
              </a:extLst>
            </p:cNvPr>
            <p:cNvSpPr txBox="1">
              <a:spLocks noChangeArrowheads="1"/>
            </p:cNvSpPr>
            <p:nvPr/>
          </p:nvSpPr>
          <p:spPr bwMode="auto">
            <a:xfrm>
              <a:off x="1951428" y="3429000"/>
              <a:ext cx="21739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50"/>
                <a:t>使用済燃料</a:t>
              </a:r>
            </a:p>
          </p:txBody>
        </p:sp>
        <p:sp>
          <p:nvSpPr>
            <p:cNvPr id="3088" name="Freeform 16">
              <a:extLst>
                <a:ext uri="{FF2B5EF4-FFF2-40B4-BE49-F238E27FC236}">
                  <a16:creationId xmlns:a16="http://schemas.microsoft.com/office/drawing/2014/main" id="{1B537616-B705-3CC8-956E-196C1FC5EAD7}"/>
                </a:ext>
              </a:extLst>
            </p:cNvPr>
            <p:cNvSpPr>
              <a:spLocks/>
            </p:cNvSpPr>
            <p:nvPr/>
          </p:nvSpPr>
          <p:spPr bwMode="auto">
            <a:xfrm rot="5400000" flipH="1">
              <a:off x="3199900" y="4055270"/>
              <a:ext cx="519113" cy="564356"/>
            </a:xfrm>
            <a:custGeom>
              <a:avLst/>
              <a:gdLst>
                <a:gd name="T0" fmla="*/ 132432600 w 561"/>
                <a:gd name="T1" fmla="*/ 972884236 h 582"/>
                <a:gd name="T2" fmla="*/ 0 w 561"/>
                <a:gd name="T3" fmla="*/ 942795580 h 582"/>
                <a:gd name="T4" fmla="*/ 255731535 w 561"/>
                <a:gd name="T5" fmla="*/ 396174209 h 582"/>
                <a:gd name="T6" fmla="*/ 721527511 w 561"/>
                <a:gd name="T7" fmla="*/ 55163399 h 582"/>
                <a:gd name="T8" fmla="*/ 707827629 w 561"/>
                <a:gd name="T9" fmla="*/ 0 h 582"/>
                <a:gd name="T10" fmla="*/ 853960111 w 561"/>
                <a:gd name="T11" fmla="*/ 90267263 h 582"/>
                <a:gd name="T12" fmla="*/ 776327038 w 561"/>
                <a:gd name="T13" fmla="*/ 260772668 h 582"/>
                <a:gd name="T14" fmla="*/ 758060940 w 561"/>
                <a:gd name="T15" fmla="*/ 195580147 h 582"/>
                <a:gd name="T16" fmla="*/ 365330588 w 561"/>
                <a:gd name="T17" fmla="*/ 491456679 h 582"/>
                <a:gd name="T18" fmla="*/ 132432600 w 561"/>
                <a:gd name="T19" fmla="*/ 972884236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1" h="582">
                  <a:moveTo>
                    <a:pt x="87" y="582"/>
                  </a:moveTo>
                  <a:cubicBezTo>
                    <a:pt x="43" y="573"/>
                    <a:pt x="0" y="564"/>
                    <a:pt x="0" y="564"/>
                  </a:cubicBezTo>
                  <a:cubicBezTo>
                    <a:pt x="13" y="507"/>
                    <a:pt x="89" y="325"/>
                    <a:pt x="168" y="237"/>
                  </a:cubicBezTo>
                  <a:cubicBezTo>
                    <a:pt x="258" y="141"/>
                    <a:pt x="387" y="66"/>
                    <a:pt x="474" y="33"/>
                  </a:cubicBezTo>
                  <a:cubicBezTo>
                    <a:pt x="469" y="19"/>
                    <a:pt x="470" y="21"/>
                    <a:pt x="465" y="0"/>
                  </a:cubicBezTo>
                  <a:cubicBezTo>
                    <a:pt x="513" y="27"/>
                    <a:pt x="561" y="54"/>
                    <a:pt x="561" y="54"/>
                  </a:cubicBezTo>
                  <a:cubicBezTo>
                    <a:pt x="561" y="54"/>
                    <a:pt x="535" y="105"/>
                    <a:pt x="510" y="156"/>
                  </a:cubicBezTo>
                  <a:cubicBezTo>
                    <a:pt x="506" y="137"/>
                    <a:pt x="510" y="156"/>
                    <a:pt x="498" y="117"/>
                  </a:cubicBezTo>
                  <a:cubicBezTo>
                    <a:pt x="444" y="141"/>
                    <a:pt x="330" y="192"/>
                    <a:pt x="240" y="294"/>
                  </a:cubicBezTo>
                  <a:cubicBezTo>
                    <a:pt x="150" y="396"/>
                    <a:pt x="126" y="477"/>
                    <a:pt x="87" y="582"/>
                  </a:cubicBezTo>
                  <a:close/>
                </a:path>
              </a:pathLst>
            </a:cu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089" name="Text Box 17">
              <a:extLst>
                <a:ext uri="{FF2B5EF4-FFF2-40B4-BE49-F238E27FC236}">
                  <a16:creationId xmlns:a16="http://schemas.microsoft.com/office/drawing/2014/main" id="{D8097896-DE6B-9634-A228-6B7D17453892}"/>
                </a:ext>
              </a:extLst>
            </p:cNvPr>
            <p:cNvSpPr txBox="1">
              <a:spLocks noChangeArrowheads="1"/>
            </p:cNvSpPr>
            <p:nvPr/>
          </p:nvSpPr>
          <p:spPr bwMode="auto">
            <a:xfrm>
              <a:off x="7084911" y="3158729"/>
              <a:ext cx="246460" cy="120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50"/>
                <a:t>高</a:t>
              </a:r>
              <a:br>
                <a:rPr lang="ja-JP" altLang="en-US" sz="750"/>
              </a:br>
              <a:r>
                <a:rPr lang="ja-JP" altLang="en-US" sz="750"/>
                <a:t>速</a:t>
              </a:r>
              <a:br>
                <a:rPr lang="ja-JP" altLang="en-US" sz="750"/>
              </a:br>
              <a:r>
                <a:rPr lang="ja-JP" altLang="en-US" sz="750"/>
                <a:t>増</a:t>
              </a:r>
              <a:br>
                <a:rPr lang="ja-JP" altLang="en-US" sz="750"/>
              </a:br>
              <a:r>
                <a:rPr lang="ja-JP" altLang="en-US" sz="750"/>
                <a:t>殖</a:t>
              </a:r>
              <a:br>
                <a:rPr lang="ja-JP" altLang="en-US" sz="750"/>
              </a:br>
              <a:r>
                <a:rPr lang="ja-JP" altLang="en-US" sz="750"/>
                <a:t>炉</a:t>
              </a:r>
              <a:br>
                <a:rPr lang="ja-JP" altLang="en-US" sz="750"/>
              </a:br>
              <a:r>
                <a:rPr lang="ja-JP" altLang="en-US" sz="750"/>
                <a:t>使</a:t>
              </a:r>
              <a:br>
                <a:rPr lang="ja-JP" altLang="en-US" sz="750"/>
              </a:br>
              <a:r>
                <a:rPr lang="ja-JP" altLang="en-US" sz="750"/>
                <a:t>用</a:t>
              </a:r>
              <a:br>
                <a:rPr lang="ja-JP" altLang="en-US" sz="750"/>
              </a:br>
              <a:r>
                <a:rPr lang="ja-JP" altLang="en-US" sz="750"/>
                <a:t>済</a:t>
              </a:r>
              <a:br>
                <a:rPr lang="ja-JP" altLang="en-US" sz="750"/>
              </a:br>
              <a:r>
                <a:rPr lang="ja-JP" altLang="en-US" sz="750"/>
                <a:t>燃</a:t>
              </a:r>
              <a:br>
                <a:rPr lang="ja-JP" altLang="en-US" sz="750"/>
              </a:br>
              <a:r>
                <a:rPr lang="ja-JP" altLang="en-US" sz="750"/>
                <a:t>料</a:t>
              </a:r>
            </a:p>
          </p:txBody>
        </p:sp>
        <p:sp>
          <p:nvSpPr>
            <p:cNvPr id="3090" name="Freeform 18">
              <a:extLst>
                <a:ext uri="{FF2B5EF4-FFF2-40B4-BE49-F238E27FC236}">
                  <a16:creationId xmlns:a16="http://schemas.microsoft.com/office/drawing/2014/main" id="{C65DBD0C-4915-4815-4D5E-E71AEB1F22A8}"/>
                </a:ext>
              </a:extLst>
            </p:cNvPr>
            <p:cNvSpPr>
              <a:spLocks/>
            </p:cNvSpPr>
            <p:nvPr/>
          </p:nvSpPr>
          <p:spPr bwMode="auto">
            <a:xfrm>
              <a:off x="5519238" y="2825355"/>
              <a:ext cx="494109" cy="563165"/>
            </a:xfrm>
            <a:custGeom>
              <a:avLst/>
              <a:gdLst>
                <a:gd name="T0" fmla="*/ 119982466 w 561"/>
                <a:gd name="T1" fmla="*/ 968782280 h 582"/>
                <a:gd name="T2" fmla="*/ 0 w 561"/>
                <a:gd name="T3" fmla="*/ 938820340 h 582"/>
                <a:gd name="T4" fmla="*/ 231689266 w 561"/>
                <a:gd name="T5" fmla="*/ 394504676 h 582"/>
                <a:gd name="T6" fmla="*/ 653695344 w 561"/>
                <a:gd name="T7" fmla="*/ 54930868 h 582"/>
                <a:gd name="T8" fmla="*/ 641283608 w 561"/>
                <a:gd name="T9" fmla="*/ 0 h 582"/>
                <a:gd name="T10" fmla="*/ 773677810 w 561"/>
                <a:gd name="T11" fmla="*/ 89887109 h 582"/>
                <a:gd name="T12" fmla="*/ 703343464 w 561"/>
                <a:gd name="T13" fmla="*/ 259674013 h 582"/>
                <a:gd name="T14" fmla="*/ 686794482 w 561"/>
                <a:gd name="T15" fmla="*/ 194755832 h 582"/>
                <a:gd name="T16" fmla="*/ 330985505 w 561"/>
                <a:gd name="T17" fmla="*/ 489384796 h 582"/>
                <a:gd name="T18" fmla="*/ 119982466 w 561"/>
                <a:gd name="T19" fmla="*/ 968782280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1" h="582">
                  <a:moveTo>
                    <a:pt x="87" y="582"/>
                  </a:moveTo>
                  <a:cubicBezTo>
                    <a:pt x="43" y="573"/>
                    <a:pt x="0" y="564"/>
                    <a:pt x="0" y="564"/>
                  </a:cubicBezTo>
                  <a:cubicBezTo>
                    <a:pt x="13" y="507"/>
                    <a:pt x="89" y="325"/>
                    <a:pt x="168" y="237"/>
                  </a:cubicBezTo>
                  <a:cubicBezTo>
                    <a:pt x="258" y="141"/>
                    <a:pt x="387" y="66"/>
                    <a:pt x="474" y="33"/>
                  </a:cubicBezTo>
                  <a:cubicBezTo>
                    <a:pt x="469" y="19"/>
                    <a:pt x="470" y="21"/>
                    <a:pt x="465" y="0"/>
                  </a:cubicBezTo>
                  <a:cubicBezTo>
                    <a:pt x="513" y="27"/>
                    <a:pt x="561" y="54"/>
                    <a:pt x="561" y="54"/>
                  </a:cubicBezTo>
                  <a:cubicBezTo>
                    <a:pt x="561" y="54"/>
                    <a:pt x="535" y="105"/>
                    <a:pt x="510" y="156"/>
                  </a:cubicBezTo>
                  <a:cubicBezTo>
                    <a:pt x="506" y="137"/>
                    <a:pt x="510" y="156"/>
                    <a:pt x="498" y="117"/>
                  </a:cubicBezTo>
                  <a:cubicBezTo>
                    <a:pt x="444" y="141"/>
                    <a:pt x="330" y="192"/>
                    <a:pt x="240" y="294"/>
                  </a:cubicBezTo>
                  <a:cubicBezTo>
                    <a:pt x="150" y="396"/>
                    <a:pt x="126" y="477"/>
                    <a:pt x="87" y="582"/>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091" name="Text Box 19">
              <a:extLst>
                <a:ext uri="{FF2B5EF4-FFF2-40B4-BE49-F238E27FC236}">
                  <a16:creationId xmlns:a16="http://schemas.microsoft.com/office/drawing/2014/main" id="{EF1DF79B-6802-A280-34AA-083DF2C07B6C}"/>
                </a:ext>
              </a:extLst>
            </p:cNvPr>
            <p:cNvSpPr txBox="1">
              <a:spLocks noChangeArrowheads="1"/>
            </p:cNvSpPr>
            <p:nvPr/>
          </p:nvSpPr>
          <p:spPr bwMode="auto">
            <a:xfrm>
              <a:off x="5788321" y="2781301"/>
              <a:ext cx="1843533" cy="54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302" tIns="25652" rIns="51302" bIns="25652">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dirty="0"/>
                <a:t>高速増殖炉</a:t>
              </a:r>
            </a:p>
            <a:p>
              <a:pPr algn="ctr" eaLnBrk="1" hangingPunct="1">
                <a:spcBef>
                  <a:spcPct val="0"/>
                </a:spcBef>
                <a:buFontTx/>
                <a:buNone/>
              </a:pPr>
              <a:r>
                <a:rPr lang="ja-JP" altLang="en-US" sz="1600" b="1" dirty="0">
                  <a:solidFill>
                    <a:srgbClr val="FF0000"/>
                  </a:solidFill>
                </a:rPr>
                <a:t>もんじゅ</a:t>
              </a:r>
            </a:p>
            <a:p>
              <a:pPr algn="ctr" eaLnBrk="1" hangingPunct="1">
                <a:spcBef>
                  <a:spcPct val="0"/>
                </a:spcBef>
                <a:buFontTx/>
                <a:buNone/>
              </a:pPr>
              <a:r>
                <a:rPr lang="ja-JP" altLang="en-US" sz="1600" b="1" dirty="0">
                  <a:solidFill>
                    <a:srgbClr val="FF0000"/>
                  </a:solidFill>
                </a:rPr>
                <a:t>（</a:t>
              </a:r>
              <a:r>
                <a:rPr lang="en-US" altLang="ja-JP" sz="1600" b="1" dirty="0">
                  <a:solidFill>
                    <a:srgbClr val="FF0000"/>
                  </a:solidFill>
                </a:rPr>
                <a:t>2010</a:t>
              </a:r>
              <a:r>
                <a:rPr lang="ja-JP" altLang="en-US" sz="1600" b="1" dirty="0">
                  <a:solidFill>
                    <a:srgbClr val="FF0000"/>
                  </a:solidFill>
                </a:rPr>
                <a:t>年４月運転再開）</a:t>
              </a:r>
            </a:p>
          </p:txBody>
        </p:sp>
        <p:sp>
          <p:nvSpPr>
            <p:cNvPr id="3092" name="Freeform 20">
              <a:extLst>
                <a:ext uri="{FF2B5EF4-FFF2-40B4-BE49-F238E27FC236}">
                  <a16:creationId xmlns:a16="http://schemas.microsoft.com/office/drawing/2014/main" id="{4D61716C-ABA6-E65C-61D9-9A353A9A4EA6}"/>
                </a:ext>
              </a:extLst>
            </p:cNvPr>
            <p:cNvSpPr>
              <a:spLocks/>
            </p:cNvSpPr>
            <p:nvPr/>
          </p:nvSpPr>
          <p:spPr bwMode="auto">
            <a:xfrm rot="-5400000">
              <a:off x="5551981" y="4147543"/>
              <a:ext cx="355997" cy="569119"/>
            </a:xfrm>
            <a:custGeom>
              <a:avLst/>
              <a:gdLst>
                <a:gd name="T0" fmla="*/ 62282254 w 561"/>
                <a:gd name="T1" fmla="*/ 989373506 h 582"/>
                <a:gd name="T2" fmla="*/ 0 w 561"/>
                <a:gd name="T3" fmla="*/ 958774084 h 582"/>
                <a:gd name="T4" fmla="*/ 120268859 w 561"/>
                <a:gd name="T5" fmla="*/ 402889137 h 582"/>
                <a:gd name="T6" fmla="*/ 339329180 w 561"/>
                <a:gd name="T7" fmla="*/ 56098289 h 582"/>
                <a:gd name="T8" fmla="*/ 332886129 w 561"/>
                <a:gd name="T9" fmla="*/ 0 h 582"/>
                <a:gd name="T10" fmla="*/ 401611434 w 561"/>
                <a:gd name="T11" fmla="*/ 91796964 h 582"/>
                <a:gd name="T12" fmla="*/ 365101380 w 561"/>
                <a:gd name="T13" fmla="*/ 265192388 h 582"/>
                <a:gd name="T14" fmla="*/ 356510929 w 561"/>
                <a:gd name="T15" fmla="*/ 198894291 h 582"/>
                <a:gd name="T16" fmla="*/ 171812414 w 561"/>
                <a:gd name="T17" fmla="*/ 499786657 h 582"/>
                <a:gd name="T18" fmla="*/ 62282254 w 561"/>
                <a:gd name="T19" fmla="*/ 989373506 h 5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1" h="582">
                  <a:moveTo>
                    <a:pt x="87" y="582"/>
                  </a:moveTo>
                  <a:cubicBezTo>
                    <a:pt x="43" y="573"/>
                    <a:pt x="0" y="564"/>
                    <a:pt x="0" y="564"/>
                  </a:cubicBezTo>
                  <a:cubicBezTo>
                    <a:pt x="13" y="507"/>
                    <a:pt x="89" y="325"/>
                    <a:pt x="168" y="237"/>
                  </a:cubicBezTo>
                  <a:cubicBezTo>
                    <a:pt x="258" y="141"/>
                    <a:pt x="387" y="66"/>
                    <a:pt x="474" y="33"/>
                  </a:cubicBezTo>
                  <a:cubicBezTo>
                    <a:pt x="469" y="19"/>
                    <a:pt x="470" y="21"/>
                    <a:pt x="465" y="0"/>
                  </a:cubicBezTo>
                  <a:cubicBezTo>
                    <a:pt x="513" y="27"/>
                    <a:pt x="561" y="54"/>
                    <a:pt x="561" y="54"/>
                  </a:cubicBezTo>
                  <a:cubicBezTo>
                    <a:pt x="561" y="54"/>
                    <a:pt x="535" y="105"/>
                    <a:pt x="510" y="156"/>
                  </a:cubicBezTo>
                  <a:cubicBezTo>
                    <a:pt x="506" y="137"/>
                    <a:pt x="510" y="156"/>
                    <a:pt x="498" y="117"/>
                  </a:cubicBezTo>
                  <a:cubicBezTo>
                    <a:pt x="444" y="141"/>
                    <a:pt x="330" y="192"/>
                    <a:pt x="240" y="294"/>
                  </a:cubicBezTo>
                  <a:cubicBezTo>
                    <a:pt x="150" y="396"/>
                    <a:pt x="126" y="477"/>
                    <a:pt x="87" y="582"/>
                  </a:cubicBezTo>
                  <a:close/>
                </a:path>
              </a:pathLst>
            </a:cu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093" name="Text Box 21">
              <a:extLst>
                <a:ext uri="{FF2B5EF4-FFF2-40B4-BE49-F238E27FC236}">
                  <a16:creationId xmlns:a16="http://schemas.microsoft.com/office/drawing/2014/main" id="{0E57D931-C48F-8134-1F73-DDFFB4A3B5BA}"/>
                </a:ext>
              </a:extLst>
            </p:cNvPr>
            <p:cNvSpPr txBox="1">
              <a:spLocks noChangeArrowheads="1"/>
            </p:cNvSpPr>
            <p:nvPr/>
          </p:nvSpPr>
          <p:spPr bwMode="auto">
            <a:xfrm>
              <a:off x="6089547" y="5086350"/>
              <a:ext cx="877491" cy="2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302" tIns="25652" rIns="51302" bIns="25652">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高速増殖炉用</a:t>
              </a:r>
              <a:br>
                <a:rPr lang="ja-JP" altLang="en-US" sz="750"/>
              </a:br>
              <a:r>
                <a:rPr lang="ja-JP" altLang="en-US" sz="750"/>
                <a:t>再処理工場</a:t>
              </a:r>
            </a:p>
          </p:txBody>
        </p:sp>
        <p:sp>
          <p:nvSpPr>
            <p:cNvPr id="3095" name="Text Box 23">
              <a:extLst>
                <a:ext uri="{FF2B5EF4-FFF2-40B4-BE49-F238E27FC236}">
                  <a16:creationId xmlns:a16="http://schemas.microsoft.com/office/drawing/2014/main" id="{5CF1FDC6-58CE-5509-2AA1-7DD5A56679CA}"/>
                </a:ext>
              </a:extLst>
            </p:cNvPr>
            <p:cNvSpPr txBox="1">
              <a:spLocks noChangeArrowheads="1"/>
            </p:cNvSpPr>
            <p:nvPr/>
          </p:nvSpPr>
          <p:spPr bwMode="auto">
            <a:xfrm>
              <a:off x="3628525" y="4185047"/>
              <a:ext cx="917972" cy="16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750"/>
                <a:t>ウラン・プルトニウム</a:t>
              </a:r>
            </a:p>
          </p:txBody>
        </p:sp>
        <p:sp>
          <p:nvSpPr>
            <p:cNvPr id="3097" name="Freeform 25">
              <a:extLst>
                <a:ext uri="{FF2B5EF4-FFF2-40B4-BE49-F238E27FC236}">
                  <a16:creationId xmlns:a16="http://schemas.microsoft.com/office/drawing/2014/main" id="{D807A37C-7D3A-09A0-B78D-B1298B4D08D7}"/>
                </a:ext>
              </a:extLst>
            </p:cNvPr>
            <p:cNvSpPr>
              <a:spLocks/>
            </p:cNvSpPr>
            <p:nvPr/>
          </p:nvSpPr>
          <p:spPr bwMode="auto">
            <a:xfrm>
              <a:off x="6937273" y="2815828"/>
              <a:ext cx="556022" cy="1833563"/>
            </a:xfrm>
            <a:custGeom>
              <a:avLst/>
              <a:gdLst>
                <a:gd name="T0" fmla="*/ 0 w 716"/>
                <a:gd name="T1" fmla="*/ 121825488 h 2237"/>
                <a:gd name="T2" fmla="*/ 70758750 w 716"/>
                <a:gd name="T3" fmla="*/ 7165948 h 2237"/>
                <a:gd name="T4" fmla="*/ 453498788 w 716"/>
                <a:gd name="T5" fmla="*/ 322478590 h 2237"/>
                <a:gd name="T6" fmla="*/ 704370436 w 716"/>
                <a:gd name="T7" fmla="*/ 834860814 h 2237"/>
                <a:gd name="T8" fmla="*/ 742965835 w 716"/>
                <a:gd name="T9" fmla="*/ 1748550335 h 2237"/>
                <a:gd name="T10" fmla="*/ 553203828 w 716"/>
                <a:gd name="T11" fmla="*/ 2147483647 h 2237"/>
                <a:gd name="T12" fmla="*/ 155454295 w 716"/>
                <a:gd name="T13" fmla="*/ 2147483647 h 2237"/>
                <a:gd name="T14" fmla="*/ 167247765 w 716"/>
                <a:gd name="T15" fmla="*/ 2147483647 h 2237"/>
                <a:gd name="T16" fmla="*/ 41812459 w 716"/>
                <a:gd name="T17" fmla="*/ 2147483647 h 2237"/>
                <a:gd name="T18" fmla="*/ 108282486 w 716"/>
                <a:gd name="T19" fmla="*/ 2147483647 h 2237"/>
                <a:gd name="T20" fmla="*/ 123291980 w 716"/>
                <a:gd name="T21" fmla="*/ 2147483647 h 2237"/>
                <a:gd name="T22" fmla="*/ 459931872 w 716"/>
                <a:gd name="T23" fmla="*/ 2147483647 h 2237"/>
                <a:gd name="T24" fmla="*/ 620746553 w 716"/>
                <a:gd name="T25" fmla="*/ 1737800867 h 2237"/>
                <a:gd name="T26" fmla="*/ 582151154 w 716"/>
                <a:gd name="T27" fmla="*/ 863525699 h 2237"/>
                <a:gd name="T28" fmla="*/ 360225797 w 716"/>
                <a:gd name="T29" fmla="*/ 408473245 h 2237"/>
                <a:gd name="T30" fmla="*/ 0 w 716"/>
                <a:gd name="T31" fmla="*/ 121825488 h 2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16" h="2237">
                  <a:moveTo>
                    <a:pt x="0" y="102"/>
                  </a:moveTo>
                  <a:cubicBezTo>
                    <a:pt x="42" y="33"/>
                    <a:pt x="15" y="72"/>
                    <a:pt x="66" y="6"/>
                  </a:cubicBezTo>
                  <a:cubicBezTo>
                    <a:pt x="70" y="0"/>
                    <a:pt x="324" y="154"/>
                    <a:pt x="423" y="270"/>
                  </a:cubicBezTo>
                  <a:cubicBezTo>
                    <a:pt x="522" y="386"/>
                    <a:pt x="612" y="500"/>
                    <a:pt x="657" y="699"/>
                  </a:cubicBezTo>
                  <a:cubicBezTo>
                    <a:pt x="702" y="898"/>
                    <a:pt x="716" y="1254"/>
                    <a:pt x="693" y="1464"/>
                  </a:cubicBezTo>
                  <a:cubicBezTo>
                    <a:pt x="670" y="1674"/>
                    <a:pt x="607" y="1838"/>
                    <a:pt x="516" y="1960"/>
                  </a:cubicBezTo>
                  <a:cubicBezTo>
                    <a:pt x="407" y="2072"/>
                    <a:pt x="250" y="2160"/>
                    <a:pt x="145" y="2198"/>
                  </a:cubicBezTo>
                  <a:cubicBezTo>
                    <a:pt x="151" y="2215"/>
                    <a:pt x="149" y="2212"/>
                    <a:pt x="156" y="2237"/>
                  </a:cubicBezTo>
                  <a:cubicBezTo>
                    <a:pt x="97" y="2205"/>
                    <a:pt x="39" y="2174"/>
                    <a:pt x="39" y="2174"/>
                  </a:cubicBezTo>
                  <a:cubicBezTo>
                    <a:pt x="39" y="2174"/>
                    <a:pt x="71" y="2114"/>
                    <a:pt x="101" y="2054"/>
                  </a:cubicBezTo>
                  <a:cubicBezTo>
                    <a:pt x="106" y="2077"/>
                    <a:pt x="101" y="2054"/>
                    <a:pt x="115" y="2100"/>
                  </a:cubicBezTo>
                  <a:cubicBezTo>
                    <a:pt x="181" y="2072"/>
                    <a:pt x="319" y="2012"/>
                    <a:pt x="429" y="1893"/>
                  </a:cubicBezTo>
                  <a:cubicBezTo>
                    <a:pt x="493" y="1843"/>
                    <a:pt x="562" y="1637"/>
                    <a:pt x="579" y="1455"/>
                  </a:cubicBezTo>
                  <a:cubicBezTo>
                    <a:pt x="598" y="1260"/>
                    <a:pt x="584" y="908"/>
                    <a:pt x="543" y="723"/>
                  </a:cubicBezTo>
                  <a:cubicBezTo>
                    <a:pt x="502" y="538"/>
                    <a:pt x="426" y="446"/>
                    <a:pt x="336" y="342"/>
                  </a:cubicBezTo>
                  <a:cubicBezTo>
                    <a:pt x="246" y="238"/>
                    <a:pt x="70" y="152"/>
                    <a:pt x="0" y="102"/>
                  </a:cubicBezTo>
                  <a:close/>
                </a:path>
              </a:pathLst>
            </a:cu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098" name="Text Box 26">
              <a:extLst>
                <a:ext uri="{FF2B5EF4-FFF2-40B4-BE49-F238E27FC236}">
                  <a16:creationId xmlns:a16="http://schemas.microsoft.com/office/drawing/2014/main" id="{B79D9859-CB82-B92E-7B0F-33A482E10447}"/>
                </a:ext>
              </a:extLst>
            </p:cNvPr>
            <p:cNvSpPr txBox="1">
              <a:spLocks noChangeArrowheads="1"/>
            </p:cNvSpPr>
            <p:nvPr/>
          </p:nvSpPr>
          <p:spPr bwMode="auto">
            <a:xfrm>
              <a:off x="4925116" y="3914775"/>
              <a:ext cx="1057275" cy="2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302" tIns="25652" rIns="51302" bIns="25652">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高速増殖炉用</a:t>
              </a:r>
              <a:br>
                <a:rPr lang="ja-JP" altLang="en-US" sz="750"/>
              </a:br>
              <a:r>
                <a:rPr lang="ja-JP" altLang="en-US" sz="750"/>
                <a:t>燃料工場</a:t>
              </a:r>
            </a:p>
          </p:txBody>
        </p:sp>
        <p:cxnSp>
          <p:nvCxnSpPr>
            <p:cNvPr id="3100" name="AutoShape 28">
              <a:extLst>
                <a:ext uri="{FF2B5EF4-FFF2-40B4-BE49-F238E27FC236}">
                  <a16:creationId xmlns:a16="http://schemas.microsoft.com/office/drawing/2014/main" id="{7084F444-E6C6-B357-3089-38A4B7C5163C}"/>
                </a:ext>
              </a:extLst>
            </p:cNvPr>
            <p:cNvCxnSpPr>
              <a:cxnSpLocks noChangeShapeType="1"/>
            </p:cNvCxnSpPr>
            <p:nvPr/>
          </p:nvCxnSpPr>
          <p:spPr bwMode="auto">
            <a:xfrm>
              <a:off x="3982141" y="3290888"/>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2" name="Freeform 30">
              <a:extLst>
                <a:ext uri="{FF2B5EF4-FFF2-40B4-BE49-F238E27FC236}">
                  <a16:creationId xmlns:a16="http://schemas.microsoft.com/office/drawing/2014/main" id="{EDFBF5DF-E864-48D4-7CF8-AB1905D4E6FA}"/>
                </a:ext>
              </a:extLst>
            </p:cNvPr>
            <p:cNvSpPr>
              <a:spLocks/>
            </p:cNvSpPr>
            <p:nvPr/>
          </p:nvSpPr>
          <p:spPr bwMode="auto">
            <a:xfrm rot="-486613">
              <a:off x="3251098" y="4346972"/>
              <a:ext cx="1870472" cy="303609"/>
            </a:xfrm>
            <a:custGeom>
              <a:avLst/>
              <a:gdLst>
                <a:gd name="T0" fmla="*/ 82548820 w 2393"/>
                <a:gd name="T1" fmla="*/ 114105784 h 1099"/>
                <a:gd name="T2" fmla="*/ 44532820 w 2393"/>
                <a:gd name="T3" fmla="*/ 128080454 h 1099"/>
                <a:gd name="T4" fmla="*/ 24981318 w 2393"/>
                <a:gd name="T5" fmla="*/ 135407220 h 1099"/>
                <a:gd name="T6" fmla="*/ 13033640 w 2393"/>
                <a:gd name="T7" fmla="*/ 139884463 h 1099"/>
                <a:gd name="T8" fmla="*/ 4344894 w 2393"/>
                <a:gd name="T9" fmla="*/ 142869537 h 1099"/>
                <a:gd name="T10" fmla="*/ 0 w 2393"/>
                <a:gd name="T11" fmla="*/ 144362074 h 1099"/>
                <a:gd name="T12" fmla="*/ 30412175 w 2393"/>
                <a:gd name="T13" fmla="*/ 145176118 h 1099"/>
                <a:gd name="T14" fmla="*/ 80375852 w 2393"/>
                <a:gd name="T15" fmla="*/ 146125713 h 1099"/>
                <a:gd name="T16" fmla="*/ 141201244 w 2393"/>
                <a:gd name="T17" fmla="*/ 147211228 h 1099"/>
                <a:gd name="T18" fmla="*/ 227007954 w 2393"/>
                <a:gd name="T19" fmla="*/ 147889721 h 1099"/>
                <a:gd name="T20" fmla="*/ 385587732 w 2393"/>
                <a:gd name="T21" fmla="*/ 148975236 h 1099"/>
                <a:gd name="T22" fmla="*/ 564803934 w 2393"/>
                <a:gd name="T23" fmla="*/ 148975236 h 1099"/>
                <a:gd name="T24" fmla="*/ 754882893 w 2393"/>
                <a:gd name="T25" fmla="*/ 147889721 h 1099"/>
                <a:gd name="T26" fmla="*/ 946046772 w 2393"/>
                <a:gd name="T27" fmla="*/ 145718691 h 1099"/>
                <a:gd name="T28" fmla="*/ 1128521905 w 2393"/>
                <a:gd name="T29" fmla="*/ 141919941 h 1099"/>
                <a:gd name="T30" fmla="*/ 1294705509 w 2393"/>
                <a:gd name="T31" fmla="*/ 136356815 h 1099"/>
                <a:gd name="T32" fmla="*/ 1467404891 w 2393"/>
                <a:gd name="T33" fmla="*/ 127809352 h 1099"/>
                <a:gd name="T34" fmla="*/ 1637932347 w 2393"/>
                <a:gd name="T35" fmla="*/ 117768983 h 1099"/>
                <a:gd name="T36" fmla="*/ 1805200872 w 2393"/>
                <a:gd name="T37" fmla="*/ 106236445 h 1099"/>
                <a:gd name="T38" fmla="*/ 2005055581 w 2393"/>
                <a:gd name="T39" fmla="*/ 90768869 h 1099"/>
                <a:gd name="T40" fmla="*/ 2147483647 w 2393"/>
                <a:gd name="T41" fmla="*/ 77743795 h 1099"/>
                <a:gd name="T42" fmla="*/ 2147483647 w 2393"/>
                <a:gd name="T43" fmla="*/ 64718720 h 1099"/>
                <a:gd name="T44" fmla="*/ 2147483647 w 2393"/>
                <a:gd name="T45" fmla="*/ 51829196 h 1099"/>
                <a:gd name="T46" fmla="*/ 2147483647 w 2393"/>
                <a:gd name="T47" fmla="*/ 43552835 h 1099"/>
                <a:gd name="T48" fmla="*/ 2147483647 w 2393"/>
                <a:gd name="T49" fmla="*/ 46673461 h 1099"/>
                <a:gd name="T50" fmla="*/ 2147483647 w 2393"/>
                <a:gd name="T51" fmla="*/ 48844122 h 1099"/>
                <a:gd name="T52" fmla="*/ 2147483647 w 2393"/>
                <a:gd name="T53" fmla="*/ 52100667 h 1099"/>
                <a:gd name="T54" fmla="*/ 2147483647 w 2393"/>
                <a:gd name="T55" fmla="*/ 38397100 h 1099"/>
                <a:gd name="T56" fmla="*/ 2147483647 w 2393"/>
                <a:gd name="T57" fmla="*/ 22522502 h 1099"/>
                <a:gd name="T58" fmla="*/ 2147483647 w 2393"/>
                <a:gd name="T59" fmla="*/ 14789083 h 1099"/>
                <a:gd name="T60" fmla="*/ 2147483647 w 2393"/>
                <a:gd name="T61" fmla="*/ 8276361 h 1099"/>
                <a:gd name="T62" fmla="*/ 2147483647 w 2393"/>
                <a:gd name="T63" fmla="*/ 3527647 h 1099"/>
                <a:gd name="T64" fmla="*/ 2147483647 w 2393"/>
                <a:gd name="T65" fmla="*/ 542573 h 1099"/>
                <a:gd name="T66" fmla="*/ 2147483647 w 2393"/>
                <a:gd name="T67" fmla="*/ 0 h 1099"/>
                <a:gd name="T68" fmla="*/ 2147483647 w 2393"/>
                <a:gd name="T69" fmla="*/ 0 h 1099"/>
                <a:gd name="T70" fmla="*/ 2147483647 w 2393"/>
                <a:gd name="T71" fmla="*/ 271471 h 1099"/>
                <a:gd name="T72" fmla="*/ 2147483647 w 2393"/>
                <a:gd name="T73" fmla="*/ 271471 h 1099"/>
                <a:gd name="T74" fmla="*/ 2147483647 w 2393"/>
                <a:gd name="T75" fmla="*/ 678493 h 1099"/>
                <a:gd name="T76" fmla="*/ 2147483647 w 2393"/>
                <a:gd name="T77" fmla="*/ 949595 h 1099"/>
                <a:gd name="T78" fmla="*/ 2147483647 w 2393"/>
                <a:gd name="T79" fmla="*/ 1492537 h 1099"/>
                <a:gd name="T80" fmla="*/ 2147483647 w 2393"/>
                <a:gd name="T81" fmla="*/ 3527647 h 1099"/>
                <a:gd name="T82" fmla="*/ 2147483647 w 2393"/>
                <a:gd name="T83" fmla="*/ 5020184 h 1099"/>
                <a:gd name="T84" fmla="*/ 2147483647 w 2393"/>
                <a:gd name="T85" fmla="*/ 6512722 h 1099"/>
                <a:gd name="T86" fmla="*/ 2147483647 w 2393"/>
                <a:gd name="T87" fmla="*/ 8818934 h 1099"/>
                <a:gd name="T88" fmla="*/ 2147483647 w 2393"/>
                <a:gd name="T89" fmla="*/ 11804009 h 1099"/>
                <a:gd name="T90" fmla="*/ 2147483647 w 2393"/>
                <a:gd name="T91" fmla="*/ 16824193 h 1099"/>
                <a:gd name="T92" fmla="*/ 2147483647 w 2393"/>
                <a:gd name="T93" fmla="*/ 25372025 h 1099"/>
                <a:gd name="T94" fmla="*/ 2097379111 w 2393"/>
                <a:gd name="T95" fmla="*/ 35140923 h 1099"/>
                <a:gd name="T96" fmla="*/ 1985504079 w 2393"/>
                <a:gd name="T97" fmla="*/ 45587946 h 1099"/>
                <a:gd name="T98" fmla="*/ 1857337517 w 2393"/>
                <a:gd name="T99" fmla="*/ 56713830 h 1099"/>
                <a:gd name="T100" fmla="*/ 1716136273 w 2393"/>
                <a:gd name="T101" fmla="*/ 67703794 h 1099"/>
                <a:gd name="T102" fmla="*/ 1561901389 w 2393"/>
                <a:gd name="T103" fmla="*/ 78015266 h 1099"/>
                <a:gd name="T104" fmla="*/ 1396804790 w 2393"/>
                <a:gd name="T105" fmla="*/ 87241222 h 1099"/>
                <a:gd name="T106" fmla="*/ 1220846477 w 2393"/>
                <a:gd name="T107" fmla="*/ 94703539 h 1099"/>
                <a:gd name="T108" fmla="*/ 1053576910 w 2393"/>
                <a:gd name="T109" fmla="*/ 100266665 h 1099"/>
                <a:gd name="T110" fmla="*/ 901514994 w 2393"/>
                <a:gd name="T111" fmla="*/ 103794312 h 1099"/>
                <a:gd name="T112" fmla="*/ 759226745 w 2393"/>
                <a:gd name="T113" fmla="*/ 105829423 h 1099"/>
                <a:gd name="T114" fmla="*/ 622370395 w 2393"/>
                <a:gd name="T115" fmla="*/ 106236445 h 1099"/>
                <a:gd name="T116" fmla="*/ 392104552 w 2393"/>
                <a:gd name="T117" fmla="*/ 105286481 h 1099"/>
                <a:gd name="T118" fmla="*/ 153148921 w 2393"/>
                <a:gd name="T119" fmla="*/ 102572878 h 10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93" h="1099">
                  <a:moveTo>
                    <a:pt x="108" y="754"/>
                  </a:moveTo>
                  <a:lnTo>
                    <a:pt x="97" y="783"/>
                  </a:lnTo>
                  <a:lnTo>
                    <a:pt x="87" y="811"/>
                  </a:lnTo>
                  <a:lnTo>
                    <a:pt x="76" y="841"/>
                  </a:lnTo>
                  <a:lnTo>
                    <a:pt x="67" y="868"/>
                  </a:lnTo>
                  <a:lnTo>
                    <a:pt x="58" y="894"/>
                  </a:lnTo>
                  <a:lnTo>
                    <a:pt x="50" y="920"/>
                  </a:lnTo>
                  <a:lnTo>
                    <a:pt x="41" y="944"/>
                  </a:lnTo>
                  <a:lnTo>
                    <a:pt x="34" y="968"/>
                  </a:lnTo>
                  <a:lnTo>
                    <a:pt x="30" y="977"/>
                  </a:lnTo>
                  <a:lnTo>
                    <a:pt x="26" y="989"/>
                  </a:lnTo>
                  <a:lnTo>
                    <a:pt x="23" y="998"/>
                  </a:lnTo>
                  <a:lnTo>
                    <a:pt x="21" y="1007"/>
                  </a:lnTo>
                  <a:lnTo>
                    <a:pt x="17" y="1016"/>
                  </a:lnTo>
                  <a:lnTo>
                    <a:pt x="13" y="1024"/>
                  </a:lnTo>
                  <a:lnTo>
                    <a:pt x="12" y="1031"/>
                  </a:lnTo>
                  <a:lnTo>
                    <a:pt x="10" y="1037"/>
                  </a:lnTo>
                  <a:lnTo>
                    <a:pt x="8" y="1044"/>
                  </a:lnTo>
                  <a:lnTo>
                    <a:pt x="6" y="1050"/>
                  </a:lnTo>
                  <a:lnTo>
                    <a:pt x="4" y="1053"/>
                  </a:lnTo>
                  <a:lnTo>
                    <a:pt x="2" y="1057"/>
                  </a:lnTo>
                  <a:lnTo>
                    <a:pt x="2" y="1061"/>
                  </a:lnTo>
                  <a:lnTo>
                    <a:pt x="0" y="1062"/>
                  </a:lnTo>
                  <a:lnTo>
                    <a:pt x="0" y="1064"/>
                  </a:lnTo>
                  <a:lnTo>
                    <a:pt x="10" y="1066"/>
                  </a:lnTo>
                  <a:lnTo>
                    <a:pt x="19" y="1068"/>
                  </a:lnTo>
                  <a:lnTo>
                    <a:pt x="28" y="1070"/>
                  </a:lnTo>
                  <a:lnTo>
                    <a:pt x="39" y="1072"/>
                  </a:lnTo>
                  <a:lnTo>
                    <a:pt x="50" y="1074"/>
                  </a:lnTo>
                  <a:lnTo>
                    <a:pt x="61" y="1075"/>
                  </a:lnTo>
                  <a:lnTo>
                    <a:pt x="74" y="1077"/>
                  </a:lnTo>
                  <a:lnTo>
                    <a:pt x="87" y="1079"/>
                  </a:lnTo>
                  <a:lnTo>
                    <a:pt x="100" y="1081"/>
                  </a:lnTo>
                  <a:lnTo>
                    <a:pt x="115" y="1083"/>
                  </a:lnTo>
                  <a:lnTo>
                    <a:pt x="130" y="1085"/>
                  </a:lnTo>
                  <a:lnTo>
                    <a:pt x="145" y="1085"/>
                  </a:lnTo>
                  <a:lnTo>
                    <a:pt x="159" y="1086"/>
                  </a:lnTo>
                  <a:lnTo>
                    <a:pt x="176" y="1088"/>
                  </a:lnTo>
                  <a:lnTo>
                    <a:pt x="209" y="1090"/>
                  </a:lnTo>
                  <a:lnTo>
                    <a:pt x="242" y="1092"/>
                  </a:lnTo>
                  <a:lnTo>
                    <a:pt x="279" y="1094"/>
                  </a:lnTo>
                  <a:lnTo>
                    <a:pt x="316" y="1096"/>
                  </a:lnTo>
                  <a:lnTo>
                    <a:pt x="355" y="1098"/>
                  </a:lnTo>
                  <a:lnTo>
                    <a:pt x="396" y="1098"/>
                  </a:lnTo>
                  <a:lnTo>
                    <a:pt x="436" y="1099"/>
                  </a:lnTo>
                  <a:lnTo>
                    <a:pt x="477" y="1099"/>
                  </a:lnTo>
                  <a:lnTo>
                    <a:pt x="520" y="1098"/>
                  </a:lnTo>
                  <a:lnTo>
                    <a:pt x="564" y="1098"/>
                  </a:lnTo>
                  <a:lnTo>
                    <a:pt x="606" y="1096"/>
                  </a:lnTo>
                  <a:lnTo>
                    <a:pt x="651" y="1094"/>
                  </a:lnTo>
                  <a:lnTo>
                    <a:pt x="695" y="1090"/>
                  </a:lnTo>
                  <a:lnTo>
                    <a:pt x="740" y="1088"/>
                  </a:lnTo>
                  <a:lnTo>
                    <a:pt x="782" y="1083"/>
                  </a:lnTo>
                  <a:lnTo>
                    <a:pt x="826" y="1079"/>
                  </a:lnTo>
                  <a:lnTo>
                    <a:pt x="871" y="1074"/>
                  </a:lnTo>
                  <a:lnTo>
                    <a:pt x="913" y="1068"/>
                  </a:lnTo>
                  <a:lnTo>
                    <a:pt x="956" y="1062"/>
                  </a:lnTo>
                  <a:lnTo>
                    <a:pt x="998" y="1055"/>
                  </a:lnTo>
                  <a:lnTo>
                    <a:pt x="1039" y="1046"/>
                  </a:lnTo>
                  <a:lnTo>
                    <a:pt x="1078" y="1037"/>
                  </a:lnTo>
                  <a:lnTo>
                    <a:pt x="1118" y="1027"/>
                  </a:lnTo>
                  <a:lnTo>
                    <a:pt x="1155" y="1016"/>
                  </a:lnTo>
                  <a:lnTo>
                    <a:pt x="1192" y="1005"/>
                  </a:lnTo>
                  <a:lnTo>
                    <a:pt x="1231" y="992"/>
                  </a:lnTo>
                  <a:lnTo>
                    <a:pt x="1272" y="976"/>
                  </a:lnTo>
                  <a:lnTo>
                    <a:pt x="1310" y="959"/>
                  </a:lnTo>
                  <a:lnTo>
                    <a:pt x="1351" y="942"/>
                  </a:lnTo>
                  <a:lnTo>
                    <a:pt x="1390" y="926"/>
                  </a:lnTo>
                  <a:lnTo>
                    <a:pt x="1429" y="907"/>
                  </a:lnTo>
                  <a:lnTo>
                    <a:pt x="1469" y="887"/>
                  </a:lnTo>
                  <a:lnTo>
                    <a:pt x="1508" y="868"/>
                  </a:lnTo>
                  <a:lnTo>
                    <a:pt x="1547" y="848"/>
                  </a:lnTo>
                  <a:lnTo>
                    <a:pt x="1586" y="826"/>
                  </a:lnTo>
                  <a:lnTo>
                    <a:pt x="1625" y="806"/>
                  </a:lnTo>
                  <a:lnTo>
                    <a:pt x="1662" y="783"/>
                  </a:lnTo>
                  <a:lnTo>
                    <a:pt x="1737" y="737"/>
                  </a:lnTo>
                  <a:lnTo>
                    <a:pt x="1774" y="715"/>
                  </a:lnTo>
                  <a:lnTo>
                    <a:pt x="1809" y="691"/>
                  </a:lnTo>
                  <a:lnTo>
                    <a:pt x="1846" y="669"/>
                  </a:lnTo>
                  <a:lnTo>
                    <a:pt x="1881" y="645"/>
                  </a:lnTo>
                  <a:lnTo>
                    <a:pt x="1915" y="621"/>
                  </a:lnTo>
                  <a:lnTo>
                    <a:pt x="1950" y="597"/>
                  </a:lnTo>
                  <a:lnTo>
                    <a:pt x="1983" y="573"/>
                  </a:lnTo>
                  <a:lnTo>
                    <a:pt x="2014" y="549"/>
                  </a:lnTo>
                  <a:lnTo>
                    <a:pt x="2048" y="525"/>
                  </a:lnTo>
                  <a:lnTo>
                    <a:pt x="2079" y="501"/>
                  </a:lnTo>
                  <a:lnTo>
                    <a:pt x="2109" y="477"/>
                  </a:lnTo>
                  <a:lnTo>
                    <a:pt x="2138" y="453"/>
                  </a:lnTo>
                  <a:lnTo>
                    <a:pt x="2166" y="429"/>
                  </a:lnTo>
                  <a:lnTo>
                    <a:pt x="2194" y="405"/>
                  </a:lnTo>
                  <a:lnTo>
                    <a:pt x="2221" y="382"/>
                  </a:lnTo>
                  <a:lnTo>
                    <a:pt x="2247" y="358"/>
                  </a:lnTo>
                  <a:lnTo>
                    <a:pt x="2271" y="336"/>
                  </a:lnTo>
                  <a:lnTo>
                    <a:pt x="2295" y="314"/>
                  </a:lnTo>
                  <a:lnTo>
                    <a:pt x="2301" y="321"/>
                  </a:lnTo>
                  <a:lnTo>
                    <a:pt x="2304" y="327"/>
                  </a:lnTo>
                  <a:lnTo>
                    <a:pt x="2308" y="331"/>
                  </a:lnTo>
                  <a:lnTo>
                    <a:pt x="2312" y="336"/>
                  </a:lnTo>
                  <a:lnTo>
                    <a:pt x="2319" y="344"/>
                  </a:lnTo>
                  <a:lnTo>
                    <a:pt x="2325" y="349"/>
                  </a:lnTo>
                  <a:lnTo>
                    <a:pt x="2329" y="353"/>
                  </a:lnTo>
                  <a:lnTo>
                    <a:pt x="2332" y="357"/>
                  </a:lnTo>
                  <a:lnTo>
                    <a:pt x="2336" y="360"/>
                  </a:lnTo>
                  <a:lnTo>
                    <a:pt x="2341" y="366"/>
                  </a:lnTo>
                  <a:lnTo>
                    <a:pt x="2347" y="371"/>
                  </a:lnTo>
                  <a:lnTo>
                    <a:pt x="2353" y="377"/>
                  </a:lnTo>
                  <a:lnTo>
                    <a:pt x="2360" y="384"/>
                  </a:lnTo>
                  <a:lnTo>
                    <a:pt x="2369" y="394"/>
                  </a:lnTo>
                  <a:lnTo>
                    <a:pt x="2371" y="357"/>
                  </a:lnTo>
                  <a:lnTo>
                    <a:pt x="2373" y="320"/>
                  </a:lnTo>
                  <a:lnTo>
                    <a:pt x="2375" y="283"/>
                  </a:lnTo>
                  <a:lnTo>
                    <a:pt x="2378" y="248"/>
                  </a:lnTo>
                  <a:lnTo>
                    <a:pt x="2380" y="214"/>
                  </a:lnTo>
                  <a:lnTo>
                    <a:pt x="2382" y="181"/>
                  </a:lnTo>
                  <a:lnTo>
                    <a:pt x="2382" y="166"/>
                  </a:lnTo>
                  <a:lnTo>
                    <a:pt x="2384" y="151"/>
                  </a:lnTo>
                  <a:lnTo>
                    <a:pt x="2384" y="137"/>
                  </a:lnTo>
                  <a:lnTo>
                    <a:pt x="2386" y="122"/>
                  </a:lnTo>
                  <a:lnTo>
                    <a:pt x="2386" y="109"/>
                  </a:lnTo>
                  <a:lnTo>
                    <a:pt x="2388" y="96"/>
                  </a:lnTo>
                  <a:lnTo>
                    <a:pt x="2388" y="83"/>
                  </a:lnTo>
                  <a:lnTo>
                    <a:pt x="2389" y="72"/>
                  </a:lnTo>
                  <a:lnTo>
                    <a:pt x="2389" y="61"/>
                  </a:lnTo>
                  <a:lnTo>
                    <a:pt x="2389" y="52"/>
                  </a:lnTo>
                  <a:lnTo>
                    <a:pt x="2391" y="42"/>
                  </a:lnTo>
                  <a:lnTo>
                    <a:pt x="2391" y="33"/>
                  </a:lnTo>
                  <a:lnTo>
                    <a:pt x="2391" y="26"/>
                  </a:lnTo>
                  <a:lnTo>
                    <a:pt x="2391" y="18"/>
                  </a:lnTo>
                  <a:lnTo>
                    <a:pt x="2393" y="13"/>
                  </a:lnTo>
                  <a:lnTo>
                    <a:pt x="2393" y="7"/>
                  </a:lnTo>
                  <a:lnTo>
                    <a:pt x="2393" y="4"/>
                  </a:lnTo>
                  <a:lnTo>
                    <a:pt x="2393" y="2"/>
                  </a:lnTo>
                  <a:lnTo>
                    <a:pt x="2393" y="0"/>
                  </a:lnTo>
                  <a:lnTo>
                    <a:pt x="2391" y="0"/>
                  </a:lnTo>
                  <a:lnTo>
                    <a:pt x="2388" y="0"/>
                  </a:lnTo>
                  <a:lnTo>
                    <a:pt x="2386" y="0"/>
                  </a:lnTo>
                  <a:lnTo>
                    <a:pt x="2380" y="0"/>
                  </a:lnTo>
                  <a:lnTo>
                    <a:pt x="2375" y="0"/>
                  </a:lnTo>
                  <a:lnTo>
                    <a:pt x="2369" y="0"/>
                  </a:lnTo>
                  <a:lnTo>
                    <a:pt x="2362" y="0"/>
                  </a:lnTo>
                  <a:lnTo>
                    <a:pt x="2353" y="2"/>
                  </a:lnTo>
                  <a:lnTo>
                    <a:pt x="2345" y="2"/>
                  </a:lnTo>
                  <a:lnTo>
                    <a:pt x="2336" y="2"/>
                  </a:lnTo>
                  <a:lnTo>
                    <a:pt x="2325" y="2"/>
                  </a:lnTo>
                  <a:lnTo>
                    <a:pt x="2314" y="2"/>
                  </a:lnTo>
                  <a:lnTo>
                    <a:pt x="2303" y="4"/>
                  </a:lnTo>
                  <a:lnTo>
                    <a:pt x="2290" y="4"/>
                  </a:lnTo>
                  <a:lnTo>
                    <a:pt x="2277" y="4"/>
                  </a:lnTo>
                  <a:lnTo>
                    <a:pt x="2264" y="5"/>
                  </a:lnTo>
                  <a:lnTo>
                    <a:pt x="2251" y="5"/>
                  </a:lnTo>
                  <a:lnTo>
                    <a:pt x="2236" y="5"/>
                  </a:lnTo>
                  <a:lnTo>
                    <a:pt x="2221" y="5"/>
                  </a:lnTo>
                  <a:lnTo>
                    <a:pt x="2192" y="7"/>
                  </a:lnTo>
                  <a:lnTo>
                    <a:pt x="2159" y="9"/>
                  </a:lnTo>
                  <a:lnTo>
                    <a:pt x="2127" y="9"/>
                  </a:lnTo>
                  <a:lnTo>
                    <a:pt x="2092" y="11"/>
                  </a:lnTo>
                  <a:lnTo>
                    <a:pt x="2059" y="11"/>
                  </a:lnTo>
                  <a:lnTo>
                    <a:pt x="2024" y="13"/>
                  </a:lnTo>
                  <a:lnTo>
                    <a:pt x="2027" y="17"/>
                  </a:lnTo>
                  <a:lnTo>
                    <a:pt x="2031" y="20"/>
                  </a:lnTo>
                  <a:lnTo>
                    <a:pt x="2037" y="26"/>
                  </a:lnTo>
                  <a:lnTo>
                    <a:pt x="2042" y="30"/>
                  </a:lnTo>
                  <a:lnTo>
                    <a:pt x="2044" y="31"/>
                  </a:lnTo>
                  <a:lnTo>
                    <a:pt x="2046" y="35"/>
                  </a:lnTo>
                  <a:lnTo>
                    <a:pt x="2048" y="37"/>
                  </a:lnTo>
                  <a:lnTo>
                    <a:pt x="2050" y="39"/>
                  </a:lnTo>
                  <a:lnTo>
                    <a:pt x="2051" y="41"/>
                  </a:lnTo>
                  <a:lnTo>
                    <a:pt x="2053" y="44"/>
                  </a:lnTo>
                  <a:lnTo>
                    <a:pt x="2057" y="48"/>
                  </a:lnTo>
                  <a:lnTo>
                    <a:pt x="2061" y="54"/>
                  </a:lnTo>
                  <a:lnTo>
                    <a:pt x="2062" y="55"/>
                  </a:lnTo>
                  <a:lnTo>
                    <a:pt x="2066" y="59"/>
                  </a:lnTo>
                  <a:lnTo>
                    <a:pt x="2070" y="65"/>
                  </a:lnTo>
                  <a:lnTo>
                    <a:pt x="2074" y="68"/>
                  </a:lnTo>
                  <a:lnTo>
                    <a:pt x="2077" y="74"/>
                  </a:lnTo>
                  <a:lnTo>
                    <a:pt x="2083" y="79"/>
                  </a:lnTo>
                  <a:lnTo>
                    <a:pt x="2088" y="87"/>
                  </a:lnTo>
                  <a:lnTo>
                    <a:pt x="2094" y="94"/>
                  </a:lnTo>
                  <a:lnTo>
                    <a:pt x="2101" y="102"/>
                  </a:lnTo>
                  <a:lnTo>
                    <a:pt x="2109" y="111"/>
                  </a:lnTo>
                  <a:lnTo>
                    <a:pt x="2094" y="124"/>
                  </a:lnTo>
                  <a:lnTo>
                    <a:pt x="2077" y="139"/>
                  </a:lnTo>
                  <a:lnTo>
                    <a:pt x="2059" y="153"/>
                  </a:lnTo>
                  <a:lnTo>
                    <a:pt x="2040" y="170"/>
                  </a:lnTo>
                  <a:lnTo>
                    <a:pt x="2020" y="187"/>
                  </a:lnTo>
                  <a:lnTo>
                    <a:pt x="2000" y="203"/>
                  </a:lnTo>
                  <a:lnTo>
                    <a:pt x="1977" y="222"/>
                  </a:lnTo>
                  <a:lnTo>
                    <a:pt x="1955" y="240"/>
                  </a:lnTo>
                  <a:lnTo>
                    <a:pt x="1931" y="259"/>
                  </a:lnTo>
                  <a:lnTo>
                    <a:pt x="1907" y="277"/>
                  </a:lnTo>
                  <a:lnTo>
                    <a:pt x="1881" y="297"/>
                  </a:lnTo>
                  <a:lnTo>
                    <a:pt x="1856" y="318"/>
                  </a:lnTo>
                  <a:lnTo>
                    <a:pt x="1828" y="336"/>
                  </a:lnTo>
                  <a:lnTo>
                    <a:pt x="1800" y="357"/>
                  </a:lnTo>
                  <a:lnTo>
                    <a:pt x="1771" y="377"/>
                  </a:lnTo>
                  <a:lnTo>
                    <a:pt x="1741" y="397"/>
                  </a:lnTo>
                  <a:lnTo>
                    <a:pt x="1710" y="418"/>
                  </a:lnTo>
                  <a:lnTo>
                    <a:pt x="1678" y="438"/>
                  </a:lnTo>
                  <a:lnTo>
                    <a:pt x="1647" y="458"/>
                  </a:lnTo>
                  <a:lnTo>
                    <a:pt x="1613" y="479"/>
                  </a:lnTo>
                  <a:lnTo>
                    <a:pt x="1580" y="499"/>
                  </a:lnTo>
                  <a:lnTo>
                    <a:pt x="1545" y="519"/>
                  </a:lnTo>
                  <a:lnTo>
                    <a:pt x="1510" y="538"/>
                  </a:lnTo>
                  <a:lnTo>
                    <a:pt x="1475" y="556"/>
                  </a:lnTo>
                  <a:lnTo>
                    <a:pt x="1438" y="575"/>
                  </a:lnTo>
                  <a:lnTo>
                    <a:pt x="1401" y="593"/>
                  </a:lnTo>
                  <a:lnTo>
                    <a:pt x="1364" y="610"/>
                  </a:lnTo>
                  <a:lnTo>
                    <a:pt x="1325" y="626"/>
                  </a:lnTo>
                  <a:lnTo>
                    <a:pt x="1286" y="643"/>
                  </a:lnTo>
                  <a:lnTo>
                    <a:pt x="1246" y="658"/>
                  </a:lnTo>
                  <a:lnTo>
                    <a:pt x="1205" y="673"/>
                  </a:lnTo>
                  <a:lnTo>
                    <a:pt x="1164" y="685"/>
                  </a:lnTo>
                  <a:lnTo>
                    <a:pt x="1124" y="698"/>
                  </a:lnTo>
                  <a:lnTo>
                    <a:pt x="1085" y="710"/>
                  </a:lnTo>
                  <a:lnTo>
                    <a:pt x="1046" y="721"/>
                  </a:lnTo>
                  <a:lnTo>
                    <a:pt x="1007" y="730"/>
                  </a:lnTo>
                  <a:lnTo>
                    <a:pt x="970" y="739"/>
                  </a:lnTo>
                  <a:lnTo>
                    <a:pt x="935" y="746"/>
                  </a:lnTo>
                  <a:lnTo>
                    <a:pt x="900" y="754"/>
                  </a:lnTo>
                  <a:lnTo>
                    <a:pt x="865" y="759"/>
                  </a:lnTo>
                  <a:lnTo>
                    <a:pt x="830" y="765"/>
                  </a:lnTo>
                  <a:lnTo>
                    <a:pt x="797" y="770"/>
                  </a:lnTo>
                  <a:lnTo>
                    <a:pt x="764" y="774"/>
                  </a:lnTo>
                  <a:lnTo>
                    <a:pt x="732" y="778"/>
                  </a:lnTo>
                  <a:lnTo>
                    <a:pt x="699" y="780"/>
                  </a:lnTo>
                  <a:lnTo>
                    <a:pt x="667" y="782"/>
                  </a:lnTo>
                  <a:lnTo>
                    <a:pt x="636" y="783"/>
                  </a:lnTo>
                  <a:lnTo>
                    <a:pt x="605" y="783"/>
                  </a:lnTo>
                  <a:lnTo>
                    <a:pt x="573" y="783"/>
                  </a:lnTo>
                  <a:lnTo>
                    <a:pt x="544" y="783"/>
                  </a:lnTo>
                  <a:lnTo>
                    <a:pt x="483" y="782"/>
                  </a:lnTo>
                  <a:lnTo>
                    <a:pt x="422" y="780"/>
                  </a:lnTo>
                  <a:lnTo>
                    <a:pt x="361" y="776"/>
                  </a:lnTo>
                  <a:lnTo>
                    <a:pt x="300" y="770"/>
                  </a:lnTo>
                  <a:lnTo>
                    <a:pt x="237" y="765"/>
                  </a:lnTo>
                  <a:lnTo>
                    <a:pt x="172" y="759"/>
                  </a:lnTo>
                  <a:lnTo>
                    <a:pt x="141" y="756"/>
                  </a:lnTo>
                  <a:lnTo>
                    <a:pt x="108" y="754"/>
                  </a:lnTo>
                </a:path>
              </a:pathLst>
            </a:custGeom>
            <a:noFill/>
            <a:ln w="698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350"/>
            </a:p>
          </p:txBody>
        </p:sp>
        <p:pic>
          <p:nvPicPr>
            <p:cNvPr id="3103" name="Picture 31">
              <a:extLst>
                <a:ext uri="{FF2B5EF4-FFF2-40B4-BE49-F238E27FC236}">
                  <a16:creationId xmlns:a16="http://schemas.microsoft.com/office/drawing/2014/main" id="{54662CC6-2E5D-A87C-78D8-B0FF3B780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52" y="3376614"/>
              <a:ext cx="640556"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4" name="Rectangle 32">
              <a:extLst>
                <a:ext uri="{FF2B5EF4-FFF2-40B4-BE49-F238E27FC236}">
                  <a16:creationId xmlns:a16="http://schemas.microsoft.com/office/drawing/2014/main" id="{5A76CBEF-58A1-64C5-B361-994C14484F6C}"/>
                </a:ext>
              </a:extLst>
            </p:cNvPr>
            <p:cNvSpPr>
              <a:spLocks noChangeArrowheads="1"/>
            </p:cNvSpPr>
            <p:nvPr/>
          </p:nvSpPr>
          <p:spPr bwMode="auto">
            <a:xfrm>
              <a:off x="3898798" y="5049441"/>
              <a:ext cx="1608535" cy="23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7" tIns="34284" rIns="68567" bIns="34284">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a:t>高レベル放射性廃棄物</a:t>
              </a:r>
            </a:p>
          </p:txBody>
        </p:sp>
        <p:pic>
          <p:nvPicPr>
            <p:cNvPr id="3105" name="Picture 33">
              <a:extLst>
                <a:ext uri="{FF2B5EF4-FFF2-40B4-BE49-F238E27FC236}">
                  <a16:creationId xmlns:a16="http://schemas.microsoft.com/office/drawing/2014/main" id="{1BC728FB-180A-1AE5-784A-792E73955C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5507" y="2232424"/>
              <a:ext cx="798909" cy="58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6" name="Picture 34">
              <a:extLst>
                <a:ext uri="{FF2B5EF4-FFF2-40B4-BE49-F238E27FC236}">
                  <a16:creationId xmlns:a16="http://schemas.microsoft.com/office/drawing/2014/main" id="{D67FE2C9-C13C-2FFD-D37A-7BC13C93DB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5502" y="4521994"/>
              <a:ext cx="883444" cy="61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7" name="Picture 35">
              <a:extLst>
                <a:ext uri="{FF2B5EF4-FFF2-40B4-BE49-F238E27FC236}">
                  <a16:creationId xmlns:a16="http://schemas.microsoft.com/office/drawing/2014/main" id="{9A254730-6046-A186-F9D4-3653428CB9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1344" y="3376612"/>
              <a:ext cx="98107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8" name="Picture 36">
              <a:extLst>
                <a:ext uri="{FF2B5EF4-FFF2-40B4-BE49-F238E27FC236}">
                  <a16:creationId xmlns:a16="http://schemas.microsoft.com/office/drawing/2014/main" id="{93D8271D-BDA2-97DC-6479-07B41FDE2CC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1303" y="3376612"/>
              <a:ext cx="98107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9" name="Picture 37">
              <a:extLst>
                <a:ext uri="{FF2B5EF4-FFF2-40B4-BE49-F238E27FC236}">
                  <a16:creationId xmlns:a16="http://schemas.microsoft.com/office/drawing/2014/main" id="{50669D52-08DB-8415-C450-F3F9E2EE75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5977" y="2240758"/>
              <a:ext cx="797719" cy="58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0" name="Picture 38">
              <a:extLst>
                <a:ext uri="{FF2B5EF4-FFF2-40B4-BE49-F238E27FC236}">
                  <a16:creationId xmlns:a16="http://schemas.microsoft.com/office/drawing/2014/main" id="{0F589868-3469-AA02-2289-827CB4313D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5977" y="4470797"/>
              <a:ext cx="883444"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11" name="Freeform 39" descr="紙ふぶき (大)">
              <a:extLst>
                <a:ext uri="{FF2B5EF4-FFF2-40B4-BE49-F238E27FC236}">
                  <a16:creationId xmlns:a16="http://schemas.microsoft.com/office/drawing/2014/main" id="{AB70D01C-72D8-E48D-74C1-DF7B85BAC91E}"/>
                </a:ext>
              </a:extLst>
            </p:cNvPr>
            <p:cNvSpPr>
              <a:spLocks/>
            </p:cNvSpPr>
            <p:nvPr/>
          </p:nvSpPr>
          <p:spPr bwMode="auto">
            <a:xfrm>
              <a:off x="1054394" y="1398986"/>
              <a:ext cx="441722" cy="316706"/>
            </a:xfrm>
            <a:custGeom>
              <a:avLst/>
              <a:gdLst>
                <a:gd name="T0" fmla="*/ 0 w 576"/>
                <a:gd name="T1" fmla="*/ 496702439 h 359"/>
                <a:gd name="T2" fmla="*/ 602215690 w 576"/>
                <a:gd name="T3" fmla="*/ 496702439 h 359"/>
                <a:gd name="T4" fmla="*/ 451662279 w 576"/>
                <a:gd name="T5" fmla="*/ 154959634 h 359"/>
                <a:gd name="T6" fmla="*/ 340837217 w 576"/>
                <a:gd name="T7" fmla="*/ 222755356 h 359"/>
                <a:gd name="T8" fmla="*/ 154736473 w 576"/>
                <a:gd name="T9" fmla="*/ 9685271 h 359"/>
                <a:gd name="T10" fmla="*/ 0 w 576"/>
                <a:gd name="T11" fmla="*/ 496702439 h 3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59">
                  <a:moveTo>
                    <a:pt x="0" y="359"/>
                  </a:moveTo>
                  <a:cubicBezTo>
                    <a:pt x="0" y="359"/>
                    <a:pt x="288" y="359"/>
                    <a:pt x="576" y="359"/>
                  </a:cubicBezTo>
                  <a:cubicBezTo>
                    <a:pt x="532" y="128"/>
                    <a:pt x="480" y="128"/>
                    <a:pt x="432" y="112"/>
                  </a:cubicBezTo>
                  <a:cubicBezTo>
                    <a:pt x="384" y="96"/>
                    <a:pt x="373" y="178"/>
                    <a:pt x="326" y="161"/>
                  </a:cubicBezTo>
                  <a:cubicBezTo>
                    <a:pt x="279" y="144"/>
                    <a:pt x="282" y="0"/>
                    <a:pt x="148" y="7"/>
                  </a:cubicBezTo>
                  <a:cubicBezTo>
                    <a:pt x="7" y="72"/>
                    <a:pt x="25" y="161"/>
                    <a:pt x="0" y="359"/>
                  </a:cubicBezTo>
                  <a:close/>
                </a:path>
              </a:pathLst>
            </a:custGeom>
            <a:pattFill prst="lgConfetti">
              <a:fgClr>
                <a:schemeClr val="tx2"/>
              </a:fgClr>
              <a:bgClr>
                <a:schemeClr val="bg1"/>
              </a:bgClr>
            </a:patt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112" name="Freeform 40">
              <a:extLst>
                <a:ext uri="{FF2B5EF4-FFF2-40B4-BE49-F238E27FC236}">
                  <a16:creationId xmlns:a16="http://schemas.microsoft.com/office/drawing/2014/main" id="{79A40D91-C06A-2BBC-A259-50D7FFDAFCBD}"/>
                </a:ext>
              </a:extLst>
            </p:cNvPr>
            <p:cNvSpPr>
              <a:spLocks/>
            </p:cNvSpPr>
            <p:nvPr/>
          </p:nvSpPr>
          <p:spPr bwMode="auto">
            <a:xfrm>
              <a:off x="1784247" y="1333500"/>
              <a:ext cx="542925" cy="400050"/>
            </a:xfrm>
            <a:custGeom>
              <a:avLst/>
              <a:gdLst>
                <a:gd name="T0" fmla="*/ 0 w 624"/>
                <a:gd name="T1" fmla="*/ 652558624 h 436"/>
                <a:gd name="T2" fmla="*/ 0 w 624"/>
                <a:gd name="T3" fmla="*/ 149668859 h 436"/>
                <a:gd name="T4" fmla="*/ 157461011 w 624"/>
                <a:gd name="T5" fmla="*/ 365193044 h 436"/>
                <a:gd name="T6" fmla="*/ 157461011 w 624"/>
                <a:gd name="T7" fmla="*/ 149668859 h 436"/>
                <a:gd name="T8" fmla="*/ 314923182 w 624"/>
                <a:gd name="T9" fmla="*/ 365193044 h 436"/>
                <a:gd name="T10" fmla="*/ 314923182 w 624"/>
                <a:gd name="T11" fmla="*/ 149668859 h 436"/>
                <a:gd name="T12" fmla="*/ 472384193 w 624"/>
                <a:gd name="T13" fmla="*/ 365193044 h 436"/>
                <a:gd name="T14" fmla="*/ 472384193 w 624"/>
                <a:gd name="T15" fmla="*/ 149668859 h 436"/>
                <a:gd name="T16" fmla="*/ 629845204 w 624"/>
                <a:gd name="T17" fmla="*/ 365193044 h 436"/>
                <a:gd name="T18" fmla="*/ 629845204 w 624"/>
                <a:gd name="T19" fmla="*/ 0 h 436"/>
                <a:gd name="T20" fmla="*/ 737511408 w 624"/>
                <a:gd name="T21" fmla="*/ 0 h 436"/>
                <a:gd name="T22" fmla="*/ 737511408 w 624"/>
                <a:gd name="T23" fmla="*/ 508875834 h 436"/>
                <a:gd name="T24" fmla="*/ 839793606 w 624"/>
                <a:gd name="T25" fmla="*/ 508875834 h 436"/>
                <a:gd name="T26" fmla="*/ 839793606 w 624"/>
                <a:gd name="T27" fmla="*/ 652558624 h 436"/>
                <a:gd name="T28" fmla="*/ 0 w 624"/>
                <a:gd name="T29" fmla="*/ 652558624 h 4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4" h="436">
                  <a:moveTo>
                    <a:pt x="0" y="436"/>
                  </a:moveTo>
                  <a:lnTo>
                    <a:pt x="0" y="100"/>
                  </a:lnTo>
                  <a:lnTo>
                    <a:pt x="117" y="244"/>
                  </a:lnTo>
                  <a:lnTo>
                    <a:pt x="117" y="100"/>
                  </a:lnTo>
                  <a:lnTo>
                    <a:pt x="234" y="244"/>
                  </a:lnTo>
                  <a:lnTo>
                    <a:pt x="234" y="100"/>
                  </a:lnTo>
                  <a:lnTo>
                    <a:pt x="351" y="244"/>
                  </a:lnTo>
                  <a:lnTo>
                    <a:pt x="351" y="100"/>
                  </a:lnTo>
                  <a:lnTo>
                    <a:pt x="468" y="244"/>
                  </a:lnTo>
                  <a:lnTo>
                    <a:pt x="468" y="0"/>
                  </a:lnTo>
                  <a:lnTo>
                    <a:pt x="548" y="0"/>
                  </a:lnTo>
                  <a:lnTo>
                    <a:pt x="548" y="340"/>
                  </a:lnTo>
                  <a:lnTo>
                    <a:pt x="624" y="340"/>
                  </a:lnTo>
                  <a:lnTo>
                    <a:pt x="624" y="436"/>
                  </a:lnTo>
                  <a:lnTo>
                    <a:pt x="0" y="436"/>
                  </a:lnTo>
                  <a:close/>
                </a:path>
              </a:pathLst>
            </a:custGeom>
            <a:solidFill>
              <a:srgbClr val="C0C0C0">
                <a:alpha val="30196"/>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113" name="AutoShape 41">
              <a:extLst>
                <a:ext uri="{FF2B5EF4-FFF2-40B4-BE49-F238E27FC236}">
                  <a16:creationId xmlns:a16="http://schemas.microsoft.com/office/drawing/2014/main" id="{5B9E30B2-8706-B259-098F-E08F36266685}"/>
                </a:ext>
              </a:extLst>
            </p:cNvPr>
            <p:cNvSpPr>
              <a:spLocks noChangeArrowheads="1"/>
            </p:cNvSpPr>
            <p:nvPr/>
          </p:nvSpPr>
          <p:spPr bwMode="auto">
            <a:xfrm rot="-5400000">
              <a:off x="1571721" y="1510309"/>
              <a:ext cx="104775" cy="196453"/>
            </a:xfrm>
            <a:prstGeom prst="downArrow">
              <a:avLst>
                <a:gd name="adj1" fmla="val 57148"/>
                <a:gd name="adj2" fmla="val 48741"/>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p>
          </p:txBody>
        </p:sp>
        <p:sp>
          <p:nvSpPr>
            <p:cNvPr id="3114" name="Freeform 42">
              <a:extLst>
                <a:ext uri="{FF2B5EF4-FFF2-40B4-BE49-F238E27FC236}">
                  <a16:creationId xmlns:a16="http://schemas.microsoft.com/office/drawing/2014/main" id="{1213444B-B6B0-0595-1301-F5C78222B486}"/>
                </a:ext>
              </a:extLst>
            </p:cNvPr>
            <p:cNvSpPr>
              <a:spLocks/>
            </p:cNvSpPr>
            <p:nvPr/>
          </p:nvSpPr>
          <p:spPr bwMode="auto">
            <a:xfrm>
              <a:off x="2654596" y="1351361"/>
              <a:ext cx="535781" cy="377428"/>
            </a:xfrm>
            <a:custGeom>
              <a:avLst/>
              <a:gdLst>
                <a:gd name="T0" fmla="*/ 0 w 677"/>
                <a:gd name="T1" fmla="*/ 591699715 h 428"/>
                <a:gd name="T2" fmla="*/ 752700111 w 677"/>
                <a:gd name="T3" fmla="*/ 591699715 h 428"/>
                <a:gd name="T4" fmla="*/ 753813354 w 677"/>
                <a:gd name="T5" fmla="*/ 110598089 h 428"/>
                <a:gd name="T6" fmla="*/ 156997888 w 677"/>
                <a:gd name="T7" fmla="*/ 110598089 h 428"/>
                <a:gd name="T8" fmla="*/ 159225429 w 677"/>
                <a:gd name="T9" fmla="*/ 0 h 428"/>
                <a:gd name="T10" fmla="*/ 57900252 w 677"/>
                <a:gd name="T11" fmla="*/ 0 h 428"/>
                <a:gd name="T12" fmla="*/ 57900252 w 677"/>
                <a:gd name="T13" fmla="*/ 60829360 h 428"/>
                <a:gd name="T14" fmla="*/ 57900252 w 677"/>
                <a:gd name="T15" fmla="*/ 458981539 h 428"/>
                <a:gd name="T16" fmla="*/ 0 w 677"/>
                <a:gd name="T17" fmla="*/ 458981539 h 428"/>
                <a:gd name="T18" fmla="*/ 0 w 677"/>
                <a:gd name="T19" fmla="*/ 591699715 h 4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7" h="428">
                  <a:moveTo>
                    <a:pt x="0" y="428"/>
                  </a:moveTo>
                  <a:lnTo>
                    <a:pt x="676" y="428"/>
                  </a:lnTo>
                  <a:lnTo>
                    <a:pt x="677" y="80"/>
                  </a:lnTo>
                  <a:lnTo>
                    <a:pt x="141" y="80"/>
                  </a:lnTo>
                  <a:lnTo>
                    <a:pt x="143" y="0"/>
                  </a:lnTo>
                  <a:lnTo>
                    <a:pt x="52" y="0"/>
                  </a:lnTo>
                  <a:lnTo>
                    <a:pt x="52" y="44"/>
                  </a:lnTo>
                  <a:lnTo>
                    <a:pt x="52" y="332"/>
                  </a:lnTo>
                  <a:lnTo>
                    <a:pt x="0" y="332"/>
                  </a:lnTo>
                  <a:lnTo>
                    <a:pt x="0" y="428"/>
                  </a:lnTo>
                  <a:close/>
                </a:path>
              </a:pathLst>
            </a:custGeom>
            <a:solidFill>
              <a:srgbClr val="C0C0C0">
                <a:alpha val="30196"/>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115" name="Text Box 43">
              <a:extLst>
                <a:ext uri="{FF2B5EF4-FFF2-40B4-BE49-F238E27FC236}">
                  <a16:creationId xmlns:a16="http://schemas.microsoft.com/office/drawing/2014/main" id="{7B81A624-F1AE-624C-A453-161A083162DC}"/>
                </a:ext>
              </a:extLst>
            </p:cNvPr>
            <p:cNvSpPr txBox="1">
              <a:spLocks noChangeArrowheads="1"/>
            </p:cNvSpPr>
            <p:nvPr/>
          </p:nvSpPr>
          <p:spPr bwMode="auto">
            <a:xfrm>
              <a:off x="981767" y="1732360"/>
              <a:ext cx="645319" cy="16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ウラン鉱山</a:t>
              </a:r>
            </a:p>
          </p:txBody>
        </p:sp>
        <p:sp>
          <p:nvSpPr>
            <p:cNvPr id="3116" name="Text Box 44">
              <a:extLst>
                <a:ext uri="{FF2B5EF4-FFF2-40B4-BE49-F238E27FC236}">
                  <a16:creationId xmlns:a16="http://schemas.microsoft.com/office/drawing/2014/main" id="{DAF4D389-D092-9528-E45A-8260EA144C3A}"/>
                </a:ext>
              </a:extLst>
            </p:cNvPr>
            <p:cNvSpPr txBox="1">
              <a:spLocks noChangeArrowheads="1"/>
            </p:cNvSpPr>
            <p:nvPr/>
          </p:nvSpPr>
          <p:spPr bwMode="auto">
            <a:xfrm>
              <a:off x="1796154" y="1756172"/>
              <a:ext cx="588169" cy="16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精錬工場</a:t>
              </a:r>
            </a:p>
          </p:txBody>
        </p:sp>
        <p:sp>
          <p:nvSpPr>
            <p:cNvPr id="3117" name="AutoShape 45">
              <a:extLst>
                <a:ext uri="{FF2B5EF4-FFF2-40B4-BE49-F238E27FC236}">
                  <a16:creationId xmlns:a16="http://schemas.microsoft.com/office/drawing/2014/main" id="{B220284A-CAA7-A329-183D-9FD52FA9DDDE}"/>
                </a:ext>
              </a:extLst>
            </p:cNvPr>
            <p:cNvSpPr>
              <a:spLocks noChangeArrowheads="1"/>
            </p:cNvSpPr>
            <p:nvPr/>
          </p:nvSpPr>
          <p:spPr bwMode="auto">
            <a:xfrm rot="-5400000">
              <a:off x="2431352" y="1507928"/>
              <a:ext cx="104775" cy="196453"/>
            </a:xfrm>
            <a:prstGeom prst="downArrow">
              <a:avLst>
                <a:gd name="adj1" fmla="val 57148"/>
                <a:gd name="adj2" fmla="val 48741"/>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567" tIns="34284" rIns="68567" bIns="3428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350"/>
            </a:p>
          </p:txBody>
        </p:sp>
        <p:sp>
          <p:nvSpPr>
            <p:cNvPr id="3118" name="Text Box 46">
              <a:extLst>
                <a:ext uri="{FF2B5EF4-FFF2-40B4-BE49-F238E27FC236}">
                  <a16:creationId xmlns:a16="http://schemas.microsoft.com/office/drawing/2014/main" id="{EBDE3F2B-4246-622E-0705-9D0EAD28EB9A}"/>
                </a:ext>
              </a:extLst>
            </p:cNvPr>
            <p:cNvSpPr txBox="1">
              <a:spLocks noChangeArrowheads="1"/>
            </p:cNvSpPr>
            <p:nvPr/>
          </p:nvSpPr>
          <p:spPr bwMode="auto">
            <a:xfrm>
              <a:off x="2609352" y="1739504"/>
              <a:ext cx="631031" cy="16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転換工場</a:t>
              </a:r>
            </a:p>
          </p:txBody>
        </p:sp>
        <p:sp>
          <p:nvSpPr>
            <p:cNvPr id="3119" name="Freeform 47">
              <a:extLst>
                <a:ext uri="{FF2B5EF4-FFF2-40B4-BE49-F238E27FC236}">
                  <a16:creationId xmlns:a16="http://schemas.microsoft.com/office/drawing/2014/main" id="{01B476C0-3E1B-22DA-AE6A-E8A372B2715C}"/>
                </a:ext>
              </a:extLst>
            </p:cNvPr>
            <p:cNvSpPr>
              <a:spLocks/>
            </p:cNvSpPr>
            <p:nvPr/>
          </p:nvSpPr>
          <p:spPr bwMode="auto">
            <a:xfrm>
              <a:off x="3495177" y="1322785"/>
              <a:ext cx="492919" cy="409575"/>
            </a:xfrm>
            <a:custGeom>
              <a:avLst/>
              <a:gdLst>
                <a:gd name="T0" fmla="*/ 0 w 1056"/>
                <a:gd name="T1" fmla="*/ 443787515 h 672"/>
                <a:gd name="T2" fmla="*/ 0 w 1056"/>
                <a:gd name="T3" fmla="*/ 221893757 h 672"/>
                <a:gd name="T4" fmla="*/ 74370361 w 1056"/>
                <a:gd name="T5" fmla="*/ 221893757 h 672"/>
                <a:gd name="T6" fmla="*/ 74370361 w 1056"/>
                <a:gd name="T7" fmla="*/ 253592750 h 672"/>
                <a:gd name="T8" fmla="*/ 111555853 w 1056"/>
                <a:gd name="T9" fmla="*/ 253592750 h 672"/>
                <a:gd name="T10" fmla="*/ 111555853 w 1056"/>
                <a:gd name="T11" fmla="*/ 126796781 h 672"/>
                <a:gd name="T12" fmla="*/ 204519582 w 1056"/>
                <a:gd name="T13" fmla="*/ 126796781 h 672"/>
                <a:gd name="T14" fmla="*/ 204519582 w 1056"/>
                <a:gd name="T15" fmla="*/ 158495773 h 672"/>
                <a:gd name="T16" fmla="*/ 241704452 w 1056"/>
                <a:gd name="T17" fmla="*/ 158495773 h 672"/>
                <a:gd name="T18" fmla="*/ 241704452 w 1056"/>
                <a:gd name="T19" fmla="*/ 126796781 h 672"/>
                <a:gd name="T20" fmla="*/ 334668181 w 1056"/>
                <a:gd name="T21" fmla="*/ 126796781 h 672"/>
                <a:gd name="T22" fmla="*/ 334668181 w 1056"/>
                <a:gd name="T23" fmla="*/ 158495773 h 672"/>
                <a:gd name="T24" fmla="*/ 371853050 w 1056"/>
                <a:gd name="T25" fmla="*/ 158495773 h 672"/>
                <a:gd name="T26" fmla="*/ 371853050 w 1056"/>
                <a:gd name="T27" fmla="*/ 0 h 672"/>
                <a:gd name="T28" fmla="*/ 409038542 w 1056"/>
                <a:gd name="T29" fmla="*/ 0 h 672"/>
                <a:gd name="T30" fmla="*/ 409038542 w 1056"/>
                <a:gd name="T31" fmla="*/ 443787515 h 672"/>
                <a:gd name="T32" fmla="*/ 0 w 1056"/>
                <a:gd name="T33" fmla="*/ 443787515 h 6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6" h="672">
                  <a:moveTo>
                    <a:pt x="0" y="672"/>
                  </a:moveTo>
                  <a:lnTo>
                    <a:pt x="0" y="336"/>
                  </a:lnTo>
                  <a:lnTo>
                    <a:pt x="192" y="336"/>
                  </a:lnTo>
                  <a:lnTo>
                    <a:pt x="192" y="384"/>
                  </a:lnTo>
                  <a:lnTo>
                    <a:pt x="288" y="384"/>
                  </a:lnTo>
                  <a:lnTo>
                    <a:pt x="288" y="192"/>
                  </a:lnTo>
                  <a:lnTo>
                    <a:pt x="528" y="192"/>
                  </a:lnTo>
                  <a:lnTo>
                    <a:pt x="528" y="240"/>
                  </a:lnTo>
                  <a:lnTo>
                    <a:pt x="624" y="240"/>
                  </a:lnTo>
                  <a:lnTo>
                    <a:pt x="624" y="192"/>
                  </a:lnTo>
                  <a:lnTo>
                    <a:pt x="864" y="192"/>
                  </a:lnTo>
                  <a:lnTo>
                    <a:pt x="864" y="240"/>
                  </a:lnTo>
                  <a:lnTo>
                    <a:pt x="960" y="240"/>
                  </a:lnTo>
                  <a:lnTo>
                    <a:pt x="960" y="0"/>
                  </a:lnTo>
                  <a:lnTo>
                    <a:pt x="1056" y="0"/>
                  </a:lnTo>
                  <a:lnTo>
                    <a:pt x="1056" y="672"/>
                  </a:lnTo>
                  <a:lnTo>
                    <a:pt x="0" y="672"/>
                  </a:lnTo>
                  <a:close/>
                </a:path>
              </a:pathLst>
            </a:custGeom>
            <a:solidFill>
              <a:srgbClr val="C0C0C0">
                <a:alpha val="30196"/>
              </a:srgbClr>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120" name="AutoShape 48">
              <a:extLst>
                <a:ext uri="{FF2B5EF4-FFF2-40B4-BE49-F238E27FC236}">
                  <a16:creationId xmlns:a16="http://schemas.microsoft.com/office/drawing/2014/main" id="{67F29C86-5254-944E-6146-EA2795EFA5DF}"/>
                </a:ext>
              </a:extLst>
            </p:cNvPr>
            <p:cNvSpPr>
              <a:spLocks noChangeArrowheads="1"/>
            </p:cNvSpPr>
            <p:nvPr/>
          </p:nvSpPr>
          <p:spPr bwMode="auto">
            <a:xfrm rot="-5400000">
              <a:off x="3270148" y="1507332"/>
              <a:ext cx="104775" cy="197644"/>
            </a:xfrm>
            <a:prstGeom prst="downArrow">
              <a:avLst>
                <a:gd name="adj1" fmla="val 57148"/>
                <a:gd name="adj2" fmla="val 4903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567" tIns="34284" rIns="68567" bIns="3428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350"/>
            </a:p>
          </p:txBody>
        </p:sp>
        <p:sp>
          <p:nvSpPr>
            <p:cNvPr id="3121" name="Text Box 49">
              <a:extLst>
                <a:ext uri="{FF2B5EF4-FFF2-40B4-BE49-F238E27FC236}">
                  <a16:creationId xmlns:a16="http://schemas.microsoft.com/office/drawing/2014/main" id="{B49AD34B-44C3-8F82-1BC8-1F39F715DB75}"/>
                </a:ext>
              </a:extLst>
            </p:cNvPr>
            <p:cNvSpPr txBox="1">
              <a:spLocks noChangeArrowheads="1"/>
            </p:cNvSpPr>
            <p:nvPr/>
          </p:nvSpPr>
          <p:spPr bwMode="auto">
            <a:xfrm>
              <a:off x="2709362" y="1679785"/>
              <a:ext cx="2074524" cy="42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FF0000"/>
                  </a:solidFill>
                </a:rPr>
                <a:t>濃縮工場</a:t>
              </a:r>
            </a:p>
            <a:p>
              <a:pPr algn="ctr" eaLnBrk="1" hangingPunct="1">
                <a:spcBef>
                  <a:spcPct val="0"/>
                </a:spcBef>
                <a:buFontTx/>
                <a:buNone/>
              </a:pPr>
              <a:r>
                <a:rPr lang="ja-JP" altLang="en-US" sz="1600" b="1" dirty="0">
                  <a:solidFill>
                    <a:srgbClr val="FF0000"/>
                  </a:solidFill>
                </a:rPr>
                <a:t>（</a:t>
              </a:r>
              <a:r>
                <a:rPr lang="en-US" altLang="ja-JP" sz="1600" b="1" dirty="0">
                  <a:solidFill>
                    <a:srgbClr val="FF0000"/>
                  </a:solidFill>
                </a:rPr>
                <a:t>2010</a:t>
              </a:r>
              <a:r>
                <a:rPr lang="ja-JP" altLang="en-US" sz="1600" b="1" dirty="0">
                  <a:solidFill>
                    <a:srgbClr val="FF0000"/>
                  </a:solidFill>
                </a:rPr>
                <a:t>年新型遠心機導入）</a:t>
              </a:r>
            </a:p>
          </p:txBody>
        </p:sp>
        <p:sp>
          <p:nvSpPr>
            <p:cNvPr id="3122" name="AutoShape 50">
              <a:extLst>
                <a:ext uri="{FF2B5EF4-FFF2-40B4-BE49-F238E27FC236}">
                  <a16:creationId xmlns:a16="http://schemas.microsoft.com/office/drawing/2014/main" id="{C5ADA3C9-F5A9-8B99-572C-9E3804D424D2}"/>
                </a:ext>
              </a:extLst>
            </p:cNvPr>
            <p:cNvSpPr>
              <a:spLocks noChangeArrowheads="1"/>
            </p:cNvSpPr>
            <p:nvPr/>
          </p:nvSpPr>
          <p:spPr bwMode="auto">
            <a:xfrm rot="2764424">
              <a:off x="4350640" y="1931789"/>
              <a:ext cx="103584" cy="371475"/>
            </a:xfrm>
            <a:prstGeom prst="downArrow">
              <a:avLst>
                <a:gd name="adj1" fmla="val 57148"/>
                <a:gd name="adj2" fmla="val 93225"/>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68567" tIns="34284" rIns="68567" bIns="3428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350"/>
            </a:p>
          </p:txBody>
        </p:sp>
        <p:sp>
          <p:nvSpPr>
            <p:cNvPr id="3123" name="Freeform 51">
              <a:extLst>
                <a:ext uri="{FF2B5EF4-FFF2-40B4-BE49-F238E27FC236}">
                  <a16:creationId xmlns:a16="http://schemas.microsoft.com/office/drawing/2014/main" id="{BDA6E163-5874-317D-B99E-087AFB7424DD}"/>
                </a:ext>
              </a:extLst>
            </p:cNvPr>
            <p:cNvSpPr>
              <a:spLocks/>
            </p:cNvSpPr>
            <p:nvPr/>
          </p:nvSpPr>
          <p:spPr bwMode="auto">
            <a:xfrm>
              <a:off x="3815454" y="2291955"/>
              <a:ext cx="492919" cy="334565"/>
            </a:xfrm>
            <a:custGeom>
              <a:avLst/>
              <a:gdLst>
                <a:gd name="T0" fmla="*/ 0 w 816"/>
                <a:gd name="T1" fmla="*/ 460633360 h 432"/>
                <a:gd name="T2" fmla="*/ 0 w 816"/>
                <a:gd name="T3" fmla="*/ 204726053 h 432"/>
                <a:gd name="T4" fmla="*/ 93413741 w 816"/>
                <a:gd name="T5" fmla="*/ 204726053 h 432"/>
                <a:gd name="T6" fmla="*/ 93413741 w 816"/>
                <a:gd name="T7" fmla="*/ 255907308 h 432"/>
                <a:gd name="T8" fmla="*/ 124551386 w 816"/>
                <a:gd name="T9" fmla="*/ 255907308 h 432"/>
                <a:gd name="T10" fmla="*/ 124551386 w 816"/>
                <a:gd name="T11" fmla="*/ 0 h 432"/>
                <a:gd name="T12" fmla="*/ 529343996 w 816"/>
                <a:gd name="T13" fmla="*/ 0 h 432"/>
                <a:gd name="T14" fmla="*/ 529343996 w 816"/>
                <a:gd name="T15" fmla="*/ 460633360 h 432"/>
                <a:gd name="T16" fmla="*/ 0 w 816"/>
                <a:gd name="T17" fmla="*/ 46063336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432">
                  <a:moveTo>
                    <a:pt x="0" y="432"/>
                  </a:moveTo>
                  <a:lnTo>
                    <a:pt x="0" y="192"/>
                  </a:lnTo>
                  <a:lnTo>
                    <a:pt x="144" y="192"/>
                  </a:lnTo>
                  <a:lnTo>
                    <a:pt x="144" y="240"/>
                  </a:lnTo>
                  <a:lnTo>
                    <a:pt x="192" y="240"/>
                  </a:lnTo>
                  <a:lnTo>
                    <a:pt x="192" y="0"/>
                  </a:lnTo>
                  <a:lnTo>
                    <a:pt x="816" y="0"/>
                  </a:lnTo>
                  <a:lnTo>
                    <a:pt x="816" y="432"/>
                  </a:lnTo>
                  <a:lnTo>
                    <a:pt x="0" y="432"/>
                  </a:lnTo>
                  <a:close/>
                </a:path>
              </a:pathLst>
            </a:custGeom>
            <a:solidFill>
              <a:srgbClr val="C0C0C0">
                <a:alpha val="3019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124" name="Text Box 52">
              <a:extLst>
                <a:ext uri="{FF2B5EF4-FFF2-40B4-BE49-F238E27FC236}">
                  <a16:creationId xmlns:a16="http://schemas.microsoft.com/office/drawing/2014/main" id="{834DBE20-C5D1-CBF3-138E-027192551860}"/>
                </a:ext>
              </a:extLst>
            </p:cNvPr>
            <p:cNvSpPr txBox="1">
              <a:spLocks noChangeArrowheads="1"/>
            </p:cNvSpPr>
            <p:nvPr/>
          </p:nvSpPr>
          <p:spPr bwMode="auto">
            <a:xfrm>
              <a:off x="3567804" y="2601516"/>
              <a:ext cx="1084660" cy="16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b="1"/>
                <a:t>ウラン燃料工場</a:t>
              </a:r>
            </a:p>
          </p:txBody>
        </p:sp>
        <p:sp>
          <p:nvSpPr>
            <p:cNvPr id="3125" name="Text Box 53">
              <a:extLst>
                <a:ext uri="{FF2B5EF4-FFF2-40B4-BE49-F238E27FC236}">
                  <a16:creationId xmlns:a16="http://schemas.microsoft.com/office/drawing/2014/main" id="{FF80E9DB-7708-AD26-9759-EA6CEC867784}"/>
                </a:ext>
              </a:extLst>
            </p:cNvPr>
            <p:cNvSpPr txBox="1">
              <a:spLocks noChangeArrowheads="1"/>
            </p:cNvSpPr>
            <p:nvPr/>
          </p:nvSpPr>
          <p:spPr bwMode="auto">
            <a:xfrm>
              <a:off x="3790452" y="2025254"/>
              <a:ext cx="540544" cy="39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750"/>
                <a:t>濃縮ウラン</a:t>
              </a:r>
              <a:br>
                <a:rPr lang="ja-JP" altLang="en-US" sz="750"/>
              </a:br>
              <a:r>
                <a:rPr lang="ja-JP" altLang="en-US" sz="750"/>
                <a:t>（固体）</a:t>
              </a:r>
            </a:p>
          </p:txBody>
        </p:sp>
        <p:sp>
          <p:nvSpPr>
            <p:cNvPr id="3127" name="Freeform 55">
              <a:extLst>
                <a:ext uri="{FF2B5EF4-FFF2-40B4-BE49-F238E27FC236}">
                  <a16:creationId xmlns:a16="http://schemas.microsoft.com/office/drawing/2014/main" id="{C7C3D870-0C9A-C594-7AE8-55195B9506DC}"/>
                </a:ext>
              </a:extLst>
            </p:cNvPr>
            <p:cNvSpPr>
              <a:spLocks/>
            </p:cNvSpPr>
            <p:nvPr/>
          </p:nvSpPr>
          <p:spPr bwMode="auto">
            <a:xfrm flipH="1">
              <a:off x="4457202" y="1354931"/>
              <a:ext cx="539353" cy="377429"/>
            </a:xfrm>
            <a:custGeom>
              <a:avLst/>
              <a:gdLst>
                <a:gd name="T0" fmla="*/ 0 w 677"/>
                <a:gd name="T1" fmla="*/ 591702067 h 428"/>
                <a:gd name="T2" fmla="*/ 762768540 w 677"/>
                <a:gd name="T3" fmla="*/ 591702067 h 428"/>
                <a:gd name="T4" fmla="*/ 763896639 w 677"/>
                <a:gd name="T5" fmla="*/ 110598308 h 428"/>
                <a:gd name="T6" fmla="*/ 159098173 w 677"/>
                <a:gd name="T7" fmla="*/ 110598308 h 428"/>
                <a:gd name="T8" fmla="*/ 161354373 w 677"/>
                <a:gd name="T9" fmla="*/ 0 h 428"/>
                <a:gd name="T10" fmla="*/ 58674993 w 677"/>
                <a:gd name="T11" fmla="*/ 0 h 428"/>
                <a:gd name="T12" fmla="*/ 58674993 w 677"/>
                <a:gd name="T13" fmla="*/ 60829481 h 428"/>
                <a:gd name="T14" fmla="*/ 58674993 w 677"/>
                <a:gd name="T15" fmla="*/ 458983627 h 428"/>
                <a:gd name="T16" fmla="*/ 0 w 677"/>
                <a:gd name="T17" fmla="*/ 458983627 h 428"/>
                <a:gd name="T18" fmla="*/ 0 w 677"/>
                <a:gd name="T19" fmla="*/ 591702067 h 4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7" h="428">
                  <a:moveTo>
                    <a:pt x="0" y="428"/>
                  </a:moveTo>
                  <a:lnTo>
                    <a:pt x="676" y="428"/>
                  </a:lnTo>
                  <a:lnTo>
                    <a:pt x="677" y="80"/>
                  </a:lnTo>
                  <a:lnTo>
                    <a:pt x="141" y="80"/>
                  </a:lnTo>
                  <a:lnTo>
                    <a:pt x="143" y="0"/>
                  </a:lnTo>
                  <a:lnTo>
                    <a:pt x="52" y="0"/>
                  </a:lnTo>
                  <a:lnTo>
                    <a:pt x="52" y="44"/>
                  </a:lnTo>
                  <a:lnTo>
                    <a:pt x="52" y="332"/>
                  </a:lnTo>
                  <a:lnTo>
                    <a:pt x="0" y="332"/>
                  </a:lnTo>
                  <a:lnTo>
                    <a:pt x="0" y="428"/>
                  </a:lnTo>
                  <a:close/>
                </a:path>
              </a:pathLst>
            </a:custGeom>
            <a:solidFill>
              <a:srgbClr val="C0C0C0">
                <a:alpha val="30196"/>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128" name="AutoShape 56">
              <a:extLst>
                <a:ext uri="{FF2B5EF4-FFF2-40B4-BE49-F238E27FC236}">
                  <a16:creationId xmlns:a16="http://schemas.microsoft.com/office/drawing/2014/main" id="{EF2F2FAD-D2F5-AD54-C4F2-46F57BE48E8C}"/>
                </a:ext>
              </a:extLst>
            </p:cNvPr>
            <p:cNvSpPr>
              <a:spLocks noChangeArrowheads="1"/>
            </p:cNvSpPr>
            <p:nvPr/>
          </p:nvSpPr>
          <p:spPr bwMode="auto">
            <a:xfrm rot="-5400000">
              <a:off x="4192882" y="1483520"/>
              <a:ext cx="104775" cy="197644"/>
            </a:xfrm>
            <a:prstGeom prst="downArrow">
              <a:avLst>
                <a:gd name="adj1" fmla="val 57148"/>
                <a:gd name="adj2" fmla="val 4903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567" tIns="34284" rIns="68567" bIns="34284"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350"/>
            </a:p>
          </p:txBody>
        </p:sp>
        <p:sp>
          <p:nvSpPr>
            <p:cNvPr id="3129" name="Text Box 57">
              <a:extLst>
                <a:ext uri="{FF2B5EF4-FFF2-40B4-BE49-F238E27FC236}">
                  <a16:creationId xmlns:a16="http://schemas.microsoft.com/office/drawing/2014/main" id="{2740D743-2080-173C-1F8D-412B8103AD48}"/>
                </a:ext>
              </a:extLst>
            </p:cNvPr>
            <p:cNvSpPr txBox="1">
              <a:spLocks noChangeArrowheads="1"/>
            </p:cNvSpPr>
            <p:nvPr/>
          </p:nvSpPr>
          <p:spPr bwMode="auto">
            <a:xfrm>
              <a:off x="3948805" y="1269206"/>
              <a:ext cx="592931" cy="28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濃縮ウラン</a:t>
              </a:r>
              <a:br>
                <a:rPr lang="ja-JP" altLang="en-US" sz="750"/>
              </a:br>
              <a:r>
                <a:rPr lang="ja-JP" altLang="en-US" sz="750"/>
                <a:t>（気体）</a:t>
              </a:r>
            </a:p>
          </p:txBody>
        </p:sp>
        <p:sp>
          <p:nvSpPr>
            <p:cNvPr id="3130" name="Text Box 58">
              <a:extLst>
                <a:ext uri="{FF2B5EF4-FFF2-40B4-BE49-F238E27FC236}">
                  <a16:creationId xmlns:a16="http://schemas.microsoft.com/office/drawing/2014/main" id="{8FA6488F-AD8F-A78E-8746-3FBCF8FC8F4F}"/>
                </a:ext>
              </a:extLst>
            </p:cNvPr>
            <p:cNvSpPr txBox="1">
              <a:spLocks noChangeArrowheads="1"/>
            </p:cNvSpPr>
            <p:nvPr/>
          </p:nvSpPr>
          <p:spPr bwMode="auto">
            <a:xfrm>
              <a:off x="4403623" y="1732360"/>
              <a:ext cx="688181" cy="16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再転換工場</a:t>
              </a:r>
            </a:p>
          </p:txBody>
        </p:sp>
        <p:sp>
          <p:nvSpPr>
            <p:cNvPr id="3131" name="Text Box 59">
              <a:extLst>
                <a:ext uri="{FF2B5EF4-FFF2-40B4-BE49-F238E27FC236}">
                  <a16:creationId xmlns:a16="http://schemas.microsoft.com/office/drawing/2014/main" id="{DC477BCE-529C-21C5-051B-E9118FBEFA81}"/>
                </a:ext>
              </a:extLst>
            </p:cNvPr>
            <p:cNvSpPr txBox="1">
              <a:spLocks noChangeArrowheads="1"/>
            </p:cNvSpPr>
            <p:nvPr/>
          </p:nvSpPr>
          <p:spPr bwMode="auto">
            <a:xfrm>
              <a:off x="1330619" y="1294210"/>
              <a:ext cx="589359" cy="28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天然ウラン</a:t>
              </a:r>
              <a:br>
                <a:rPr lang="ja-JP" altLang="en-US" sz="750"/>
              </a:br>
              <a:r>
                <a:rPr lang="ja-JP" altLang="en-US" sz="750"/>
                <a:t>鉱石</a:t>
              </a:r>
            </a:p>
          </p:txBody>
        </p:sp>
        <p:sp>
          <p:nvSpPr>
            <p:cNvPr id="3132" name="Text Box 60">
              <a:extLst>
                <a:ext uri="{FF2B5EF4-FFF2-40B4-BE49-F238E27FC236}">
                  <a16:creationId xmlns:a16="http://schemas.microsoft.com/office/drawing/2014/main" id="{77A21C77-D8C5-8618-9C1B-944985F0DCB1}"/>
                </a:ext>
              </a:extLst>
            </p:cNvPr>
            <p:cNvSpPr txBox="1">
              <a:spLocks noChangeArrowheads="1"/>
            </p:cNvSpPr>
            <p:nvPr/>
          </p:nvSpPr>
          <p:spPr bwMode="auto">
            <a:xfrm>
              <a:off x="2187869" y="1293019"/>
              <a:ext cx="594122" cy="28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天然ウラン</a:t>
              </a:r>
              <a:br>
                <a:rPr lang="ja-JP" altLang="en-US" sz="750"/>
              </a:br>
              <a:r>
                <a:rPr lang="ja-JP" altLang="en-US" sz="750"/>
                <a:t>精鉱</a:t>
              </a:r>
            </a:p>
          </p:txBody>
        </p:sp>
        <p:sp>
          <p:nvSpPr>
            <p:cNvPr id="3133" name="Text Box 61">
              <a:extLst>
                <a:ext uri="{FF2B5EF4-FFF2-40B4-BE49-F238E27FC236}">
                  <a16:creationId xmlns:a16="http://schemas.microsoft.com/office/drawing/2014/main" id="{D2B39E04-E282-FCA5-ACB9-B30A4AD57C95}"/>
                </a:ext>
              </a:extLst>
            </p:cNvPr>
            <p:cNvSpPr txBox="1">
              <a:spLocks noChangeArrowheads="1"/>
            </p:cNvSpPr>
            <p:nvPr/>
          </p:nvSpPr>
          <p:spPr bwMode="auto">
            <a:xfrm>
              <a:off x="3068932" y="1276350"/>
              <a:ext cx="594122" cy="28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495" tIns="26258" rIns="50495" bIns="26258">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750"/>
                <a:t>天然ウラン</a:t>
              </a:r>
              <a:br>
                <a:rPr lang="ja-JP" altLang="en-US" sz="750"/>
              </a:br>
              <a:r>
                <a:rPr lang="ja-JP" altLang="en-US" sz="750"/>
                <a:t>（気体）</a:t>
              </a:r>
            </a:p>
          </p:txBody>
        </p:sp>
        <p:sp>
          <p:nvSpPr>
            <p:cNvPr id="3134" name="Freeform 62">
              <a:extLst>
                <a:ext uri="{FF2B5EF4-FFF2-40B4-BE49-F238E27FC236}">
                  <a16:creationId xmlns:a16="http://schemas.microsoft.com/office/drawing/2014/main" id="{8538DA13-E207-6C9A-0BE7-B750BC908449}"/>
                </a:ext>
              </a:extLst>
            </p:cNvPr>
            <p:cNvSpPr>
              <a:spLocks/>
            </p:cNvSpPr>
            <p:nvPr/>
          </p:nvSpPr>
          <p:spPr bwMode="auto">
            <a:xfrm flipH="1">
              <a:off x="1846161" y="2888457"/>
              <a:ext cx="494110" cy="1522810"/>
            </a:xfrm>
            <a:custGeom>
              <a:avLst/>
              <a:gdLst>
                <a:gd name="T0" fmla="*/ 0 w 716"/>
                <a:gd name="T1" fmla="*/ 84030235 h 2237"/>
                <a:gd name="T2" fmla="*/ 55878568 w 716"/>
                <a:gd name="T3" fmla="*/ 4943062 h 2237"/>
                <a:gd name="T4" fmla="*/ 358128354 w 716"/>
                <a:gd name="T5" fmla="*/ 222433242 h 2237"/>
                <a:gd name="T6" fmla="*/ 556241521 w 716"/>
                <a:gd name="T7" fmla="*/ 575855805 h 2237"/>
                <a:gd name="T8" fmla="*/ 586720823 w 716"/>
                <a:gd name="T9" fmla="*/ 1206085290 h 2237"/>
                <a:gd name="T10" fmla="*/ 436865709 w 716"/>
                <a:gd name="T11" fmla="*/ 1614703864 h 2237"/>
                <a:gd name="T12" fmla="*/ 122762810 w 716"/>
                <a:gd name="T13" fmla="*/ 1810775320 h 2237"/>
                <a:gd name="T14" fmla="*/ 132075444 w 716"/>
                <a:gd name="T15" fmla="*/ 1842904314 h 2237"/>
                <a:gd name="T16" fmla="*/ 33018861 w 716"/>
                <a:gd name="T17" fmla="*/ 1791003073 h 2237"/>
                <a:gd name="T18" fmla="*/ 85510431 w 716"/>
                <a:gd name="T19" fmla="*/ 1692143653 h 2237"/>
                <a:gd name="T20" fmla="*/ 97363544 w 716"/>
                <a:gd name="T21" fmla="*/ 1730039855 h 2237"/>
                <a:gd name="T22" fmla="*/ 363208392 w 716"/>
                <a:gd name="T23" fmla="*/ 1559506946 h 2237"/>
                <a:gd name="T24" fmla="*/ 490203799 w 716"/>
                <a:gd name="T25" fmla="*/ 1198670698 h 2237"/>
                <a:gd name="T26" fmla="*/ 459725416 w 716"/>
                <a:gd name="T27" fmla="*/ 595628052 h 2237"/>
                <a:gd name="T28" fmla="*/ 284471037 w 716"/>
                <a:gd name="T29" fmla="*/ 281749075 h 2237"/>
                <a:gd name="T30" fmla="*/ 0 w 716"/>
                <a:gd name="T31" fmla="*/ 84030235 h 2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16" h="2237">
                  <a:moveTo>
                    <a:pt x="0" y="102"/>
                  </a:moveTo>
                  <a:cubicBezTo>
                    <a:pt x="42" y="33"/>
                    <a:pt x="15" y="72"/>
                    <a:pt x="66" y="6"/>
                  </a:cubicBezTo>
                  <a:cubicBezTo>
                    <a:pt x="70" y="0"/>
                    <a:pt x="324" y="154"/>
                    <a:pt x="423" y="270"/>
                  </a:cubicBezTo>
                  <a:cubicBezTo>
                    <a:pt x="522" y="386"/>
                    <a:pt x="612" y="500"/>
                    <a:pt x="657" y="699"/>
                  </a:cubicBezTo>
                  <a:cubicBezTo>
                    <a:pt x="702" y="898"/>
                    <a:pt x="716" y="1254"/>
                    <a:pt x="693" y="1464"/>
                  </a:cubicBezTo>
                  <a:cubicBezTo>
                    <a:pt x="670" y="1674"/>
                    <a:pt x="607" y="1838"/>
                    <a:pt x="516" y="1960"/>
                  </a:cubicBezTo>
                  <a:cubicBezTo>
                    <a:pt x="407" y="2072"/>
                    <a:pt x="250" y="2160"/>
                    <a:pt x="145" y="2198"/>
                  </a:cubicBezTo>
                  <a:cubicBezTo>
                    <a:pt x="151" y="2215"/>
                    <a:pt x="149" y="2212"/>
                    <a:pt x="156" y="2237"/>
                  </a:cubicBezTo>
                  <a:cubicBezTo>
                    <a:pt x="97" y="2205"/>
                    <a:pt x="39" y="2174"/>
                    <a:pt x="39" y="2174"/>
                  </a:cubicBezTo>
                  <a:cubicBezTo>
                    <a:pt x="39" y="2174"/>
                    <a:pt x="71" y="2114"/>
                    <a:pt x="101" y="2054"/>
                  </a:cubicBezTo>
                  <a:cubicBezTo>
                    <a:pt x="106" y="2077"/>
                    <a:pt x="101" y="2054"/>
                    <a:pt x="115" y="2100"/>
                  </a:cubicBezTo>
                  <a:cubicBezTo>
                    <a:pt x="181" y="2072"/>
                    <a:pt x="319" y="2012"/>
                    <a:pt x="429" y="1893"/>
                  </a:cubicBezTo>
                  <a:cubicBezTo>
                    <a:pt x="493" y="1843"/>
                    <a:pt x="562" y="1637"/>
                    <a:pt x="579" y="1455"/>
                  </a:cubicBezTo>
                  <a:cubicBezTo>
                    <a:pt x="598" y="1260"/>
                    <a:pt x="584" y="908"/>
                    <a:pt x="543" y="723"/>
                  </a:cubicBezTo>
                  <a:cubicBezTo>
                    <a:pt x="502" y="538"/>
                    <a:pt x="426" y="446"/>
                    <a:pt x="336" y="342"/>
                  </a:cubicBezTo>
                  <a:cubicBezTo>
                    <a:pt x="246" y="238"/>
                    <a:pt x="70" y="152"/>
                    <a:pt x="0" y="102"/>
                  </a:cubicBezTo>
                  <a:close/>
                </a:path>
              </a:pathLst>
            </a:cu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350"/>
            </a:p>
          </p:txBody>
        </p:sp>
        <p:sp>
          <p:nvSpPr>
            <p:cNvPr id="3135" name="AutoShape 63">
              <a:extLst>
                <a:ext uri="{FF2B5EF4-FFF2-40B4-BE49-F238E27FC236}">
                  <a16:creationId xmlns:a16="http://schemas.microsoft.com/office/drawing/2014/main" id="{6C1BA802-5EB0-FAF9-952F-B86CC1A0B095}"/>
                </a:ext>
              </a:extLst>
            </p:cNvPr>
            <p:cNvSpPr>
              <a:spLocks noChangeArrowheads="1"/>
            </p:cNvSpPr>
            <p:nvPr/>
          </p:nvSpPr>
          <p:spPr bwMode="auto">
            <a:xfrm>
              <a:off x="6134791" y="3434954"/>
              <a:ext cx="728663" cy="571500"/>
            </a:xfrm>
            <a:prstGeom prst="roundRect">
              <a:avLst>
                <a:gd name="adj" fmla="val 16667"/>
              </a:avLst>
            </a:prstGeom>
            <a:solidFill>
              <a:srgbClr val="FFFF99"/>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1304" tIns="25652" rIns="51304" bIns="25652" anchor="ctr">
              <a:flatTx/>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50" b="1"/>
                <a:t>高速増殖炉</a:t>
              </a:r>
              <a:br>
                <a:rPr lang="ja-JP" altLang="en-US" sz="1050" b="1"/>
              </a:br>
              <a:r>
                <a:rPr lang="ja-JP" altLang="en-US" sz="1050" b="1"/>
                <a:t>サイクル</a:t>
              </a:r>
            </a:p>
          </p:txBody>
        </p:sp>
        <p:pic>
          <p:nvPicPr>
            <p:cNvPr id="3136" name="Picture 64">
              <a:extLst>
                <a:ext uri="{FF2B5EF4-FFF2-40B4-BE49-F238E27FC236}">
                  <a16:creationId xmlns:a16="http://schemas.microsoft.com/office/drawing/2014/main" id="{A772623A-EBE4-154D-0635-69FFA142008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9463" y="5470924"/>
              <a:ext cx="619125" cy="36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7" name="Text Box 65">
              <a:extLst>
                <a:ext uri="{FF2B5EF4-FFF2-40B4-BE49-F238E27FC236}">
                  <a16:creationId xmlns:a16="http://schemas.microsoft.com/office/drawing/2014/main" id="{6E46FD57-2569-15E4-778B-067190F1E0CC}"/>
                </a:ext>
              </a:extLst>
            </p:cNvPr>
            <p:cNvSpPr txBox="1">
              <a:spLocks noChangeArrowheads="1"/>
            </p:cNvSpPr>
            <p:nvPr/>
          </p:nvSpPr>
          <p:spPr bwMode="auto">
            <a:xfrm>
              <a:off x="2440282" y="5572200"/>
              <a:ext cx="1076325" cy="230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750">
                  <a:latin typeface="ＭＳ ゴシック" panose="020B0609070205080204" pitchFamily="49" charset="-128"/>
                  <a:ea typeface="ＭＳ ゴシック" panose="020B0609070205080204" pitchFamily="49" charset="-128"/>
                </a:rPr>
                <a:t>高レベル放射性廃棄物</a:t>
              </a:r>
              <a:br>
                <a:rPr lang="ja-JP" altLang="en-US" sz="750">
                  <a:latin typeface="ＭＳ ゴシック" panose="020B0609070205080204" pitchFamily="49" charset="-128"/>
                  <a:ea typeface="ＭＳ ゴシック" panose="020B0609070205080204" pitchFamily="49" charset="-128"/>
                </a:rPr>
              </a:br>
              <a:r>
                <a:rPr lang="ja-JP" altLang="en-US" sz="750">
                  <a:latin typeface="ＭＳ ゴシック" panose="020B0609070205080204" pitchFamily="49" charset="-128"/>
                  <a:ea typeface="ＭＳ ゴシック" panose="020B0609070205080204" pitchFamily="49" charset="-128"/>
                </a:rPr>
                <a:t>貯蔵管理施設</a:t>
              </a:r>
              <a:endParaRPr lang="ja-JP" altLang="en-US" sz="750"/>
            </a:p>
          </p:txBody>
        </p:sp>
        <p:pic>
          <p:nvPicPr>
            <p:cNvPr id="3138" name="Picture 66">
              <a:extLst>
                <a:ext uri="{FF2B5EF4-FFF2-40B4-BE49-F238E27FC236}">
                  <a16:creationId xmlns:a16="http://schemas.microsoft.com/office/drawing/2014/main" id="{D9F98D07-79E7-05AC-64E1-DF263C07DCD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5321" y="5417345"/>
              <a:ext cx="592931" cy="44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9" name="Text Box 67">
              <a:extLst>
                <a:ext uri="{FF2B5EF4-FFF2-40B4-BE49-F238E27FC236}">
                  <a16:creationId xmlns:a16="http://schemas.microsoft.com/office/drawing/2014/main" id="{AAD14A17-D535-3868-9B15-A22B2B12C2FE}"/>
                </a:ext>
              </a:extLst>
            </p:cNvPr>
            <p:cNvSpPr txBox="1">
              <a:spLocks noChangeArrowheads="1"/>
            </p:cNvSpPr>
            <p:nvPr/>
          </p:nvSpPr>
          <p:spPr bwMode="auto">
            <a:xfrm>
              <a:off x="5194197" y="5327086"/>
              <a:ext cx="2299098" cy="430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ＭＳ ゴシック" panose="020B0609070205080204" pitchFamily="49" charset="-128"/>
                  <a:ea typeface="ＭＳ ゴシック" panose="020B0609070205080204" pitchFamily="49" charset="-128"/>
                </a:rPr>
                <a:t>高レベル放射性廃棄物</a:t>
              </a:r>
              <a:br>
                <a:rPr lang="ja-JP" altLang="en-US" sz="1800" b="1" dirty="0">
                  <a:solidFill>
                    <a:srgbClr val="FF0000"/>
                  </a:solidFill>
                  <a:latin typeface="ＭＳ ゴシック" panose="020B0609070205080204" pitchFamily="49" charset="-128"/>
                  <a:ea typeface="ＭＳ ゴシック" panose="020B0609070205080204" pitchFamily="49" charset="-128"/>
                </a:rPr>
              </a:br>
              <a:r>
                <a:rPr lang="ja-JP" altLang="en-US" sz="1800" b="1" dirty="0">
                  <a:solidFill>
                    <a:srgbClr val="FF0000"/>
                  </a:solidFill>
                  <a:latin typeface="ＭＳ ゴシック" panose="020B0609070205080204" pitchFamily="49" charset="-128"/>
                  <a:ea typeface="ＭＳ ゴシック" panose="020B0609070205080204" pitchFamily="49" charset="-128"/>
                </a:rPr>
                <a:t>最終処分施設</a:t>
              </a:r>
              <a:r>
                <a:rPr lang="en-US" altLang="ja-JP" sz="1800" b="1" dirty="0">
                  <a:solidFill>
                    <a:srgbClr val="FF0000"/>
                  </a:solidFill>
                  <a:latin typeface="ＭＳ ゴシック" panose="020B0609070205080204" pitchFamily="49" charset="-128"/>
                  <a:ea typeface="ＭＳ ゴシック" panose="020B0609070205080204" pitchFamily="49" charset="-128"/>
                </a:rPr>
                <a:t>(2030</a:t>
              </a:r>
              <a:r>
                <a:rPr lang="ja-JP" altLang="en-US" sz="1800" b="1" dirty="0">
                  <a:solidFill>
                    <a:srgbClr val="FF0000"/>
                  </a:solidFill>
                  <a:latin typeface="ＭＳ ゴシック" panose="020B0609070205080204" pitchFamily="49" charset="-128"/>
                  <a:ea typeface="ＭＳ ゴシック" panose="020B0609070205080204" pitchFamily="49" charset="-128"/>
                </a:rPr>
                <a:t>年頃）</a:t>
              </a:r>
              <a:endParaRPr lang="ja-JP" altLang="en-US" sz="1800" b="1" dirty="0">
                <a:solidFill>
                  <a:srgbClr val="FF0000"/>
                </a:solidFill>
              </a:endParaRPr>
            </a:p>
          </p:txBody>
        </p:sp>
        <p:sp>
          <p:nvSpPr>
            <p:cNvPr id="3140" name="AutoShape 68">
              <a:extLst>
                <a:ext uri="{FF2B5EF4-FFF2-40B4-BE49-F238E27FC236}">
                  <a16:creationId xmlns:a16="http://schemas.microsoft.com/office/drawing/2014/main" id="{73C3F4CC-4933-C6FE-79F7-259E250C1253}"/>
                </a:ext>
              </a:extLst>
            </p:cNvPr>
            <p:cNvSpPr>
              <a:spLocks noChangeArrowheads="1"/>
            </p:cNvSpPr>
            <p:nvPr/>
          </p:nvSpPr>
          <p:spPr bwMode="auto">
            <a:xfrm>
              <a:off x="4201216" y="5520930"/>
              <a:ext cx="406004" cy="158353"/>
            </a:xfrm>
            <a:prstGeom prst="rightArrow">
              <a:avLst>
                <a:gd name="adj1" fmla="val 47056"/>
                <a:gd name="adj2" fmla="val 98034"/>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p>
          </p:txBody>
        </p:sp>
        <p:sp>
          <p:nvSpPr>
            <p:cNvPr id="3141" name="Rectangle 69">
              <a:extLst>
                <a:ext uri="{FF2B5EF4-FFF2-40B4-BE49-F238E27FC236}">
                  <a16:creationId xmlns:a16="http://schemas.microsoft.com/office/drawing/2014/main" id="{E7FD0F28-84C8-FAB4-06BC-257C3987E3DD}"/>
                </a:ext>
              </a:extLst>
            </p:cNvPr>
            <p:cNvSpPr>
              <a:spLocks noChangeArrowheads="1"/>
            </p:cNvSpPr>
            <p:nvPr/>
          </p:nvSpPr>
          <p:spPr bwMode="auto">
            <a:xfrm>
              <a:off x="3196328" y="4941095"/>
              <a:ext cx="2814638" cy="64294"/>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p>
          </p:txBody>
        </p:sp>
        <p:sp>
          <p:nvSpPr>
            <p:cNvPr id="3142" name="AutoShape 70">
              <a:extLst>
                <a:ext uri="{FF2B5EF4-FFF2-40B4-BE49-F238E27FC236}">
                  <a16:creationId xmlns:a16="http://schemas.microsoft.com/office/drawing/2014/main" id="{D1FA18E0-D034-C027-55C7-9F989F9D2941}"/>
                </a:ext>
              </a:extLst>
            </p:cNvPr>
            <p:cNvSpPr>
              <a:spLocks noChangeArrowheads="1"/>
            </p:cNvSpPr>
            <p:nvPr/>
          </p:nvSpPr>
          <p:spPr bwMode="auto">
            <a:xfrm rot="5400000">
              <a:off x="3617810" y="5128023"/>
              <a:ext cx="427434" cy="151210"/>
            </a:xfrm>
            <a:prstGeom prst="rightArrow">
              <a:avLst>
                <a:gd name="adj1" fmla="val 47056"/>
                <a:gd name="adj2" fmla="val 108084"/>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p>
          </p:txBody>
        </p:sp>
        <p:sp>
          <p:nvSpPr>
            <p:cNvPr id="3143" name="Rectangle 71">
              <a:extLst>
                <a:ext uri="{FF2B5EF4-FFF2-40B4-BE49-F238E27FC236}">
                  <a16:creationId xmlns:a16="http://schemas.microsoft.com/office/drawing/2014/main" id="{0DF48982-C2DF-AEC1-B32D-A04384AF1737}"/>
                </a:ext>
              </a:extLst>
            </p:cNvPr>
            <p:cNvSpPr>
              <a:spLocks noChangeArrowheads="1"/>
            </p:cNvSpPr>
            <p:nvPr/>
          </p:nvSpPr>
          <p:spPr bwMode="auto">
            <a:xfrm>
              <a:off x="3764257" y="4956572"/>
              <a:ext cx="146447" cy="51197"/>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350"/>
            </a:p>
          </p:txBody>
        </p:sp>
        <p:sp>
          <p:nvSpPr>
            <p:cNvPr id="3146" name="Text Box 74">
              <a:extLst>
                <a:ext uri="{FF2B5EF4-FFF2-40B4-BE49-F238E27FC236}">
                  <a16:creationId xmlns:a16="http://schemas.microsoft.com/office/drawing/2014/main" id="{2716D2E2-34AF-DFFD-72CA-BAD3AA3EC92F}"/>
                </a:ext>
              </a:extLst>
            </p:cNvPr>
            <p:cNvSpPr txBox="1">
              <a:spLocks noChangeArrowheads="1"/>
            </p:cNvSpPr>
            <p:nvPr/>
          </p:nvSpPr>
          <p:spPr bwMode="auto">
            <a:xfrm>
              <a:off x="5254922" y="1060221"/>
              <a:ext cx="2960392" cy="598246"/>
            </a:xfrm>
            <a:prstGeom prst="rect">
              <a:avLst/>
            </a:prstGeom>
            <a:solidFill>
              <a:srgbClr val="CC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rgbClr val="002060"/>
                  </a:solidFill>
                </a:rPr>
                <a:t>　原子力大綱（</a:t>
              </a:r>
              <a:r>
                <a:rPr lang="en-US" altLang="ja-JP" sz="2400" b="1" dirty="0">
                  <a:solidFill>
                    <a:srgbClr val="002060"/>
                  </a:solidFill>
                </a:rPr>
                <a:t>2005</a:t>
              </a:r>
              <a:r>
                <a:rPr lang="ja-JP" altLang="en-US" sz="2400" b="1" dirty="0">
                  <a:solidFill>
                    <a:srgbClr val="002060"/>
                  </a:solidFill>
                </a:rPr>
                <a:t>年）　</a:t>
              </a:r>
              <a:endParaRPr lang="en-US" altLang="ja-JP" sz="2400" b="1" dirty="0">
                <a:solidFill>
                  <a:srgbClr val="002060"/>
                </a:solidFill>
              </a:endParaRPr>
            </a:p>
            <a:p>
              <a:pPr eaLnBrk="1" hangingPunct="1">
                <a:spcBef>
                  <a:spcPct val="0"/>
                </a:spcBef>
                <a:buFontTx/>
                <a:buNone/>
              </a:pPr>
              <a:r>
                <a:rPr lang="ja-JP" altLang="en-US" sz="2000" b="1" dirty="0">
                  <a:solidFill>
                    <a:srgbClr val="FF0000"/>
                  </a:solidFill>
                </a:rPr>
                <a:t>　　操業等開始予定（目標）</a:t>
              </a:r>
            </a:p>
          </p:txBody>
        </p:sp>
        <p:sp>
          <p:nvSpPr>
            <p:cNvPr id="3080" name="Text Box 8">
              <a:extLst>
                <a:ext uri="{FF2B5EF4-FFF2-40B4-BE49-F238E27FC236}">
                  <a16:creationId xmlns:a16="http://schemas.microsoft.com/office/drawing/2014/main" id="{AA7343E8-8A28-5699-5179-22CE26773623}"/>
                </a:ext>
              </a:extLst>
            </p:cNvPr>
            <p:cNvSpPr txBox="1">
              <a:spLocks noChangeArrowheads="1"/>
            </p:cNvSpPr>
            <p:nvPr/>
          </p:nvSpPr>
          <p:spPr bwMode="auto">
            <a:xfrm>
              <a:off x="793647" y="3861197"/>
              <a:ext cx="1598852" cy="42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1302" tIns="25652" rIns="51302" bIns="25652">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rgbClr val="FF0000"/>
                  </a:solidFill>
                  <a:latin typeface="+mj-ea"/>
                  <a:ea typeface="+mj-ea"/>
                </a:rPr>
                <a:t>中間貯蔵施設</a:t>
              </a:r>
            </a:p>
            <a:p>
              <a:pPr algn="ctr" eaLnBrk="1" hangingPunct="1">
                <a:spcBef>
                  <a:spcPct val="0"/>
                </a:spcBef>
                <a:buFontTx/>
                <a:buNone/>
              </a:pPr>
              <a:r>
                <a:rPr lang="ja-JP" altLang="en-US" sz="1600" b="1" dirty="0">
                  <a:solidFill>
                    <a:srgbClr val="FF0000"/>
                  </a:solidFill>
                  <a:latin typeface="+mj-ea"/>
                  <a:ea typeface="+mj-ea"/>
                </a:rPr>
                <a:t>（</a:t>
              </a:r>
              <a:r>
                <a:rPr lang="en-US" altLang="ja-JP" sz="1600" b="1" dirty="0">
                  <a:solidFill>
                    <a:srgbClr val="FF0000"/>
                  </a:solidFill>
                  <a:latin typeface="+mj-ea"/>
                  <a:ea typeface="+mj-ea"/>
                </a:rPr>
                <a:t>2012</a:t>
              </a:r>
              <a:r>
                <a:rPr lang="ja-JP" altLang="en-US" sz="1600" b="1" dirty="0">
                  <a:solidFill>
                    <a:srgbClr val="FF0000"/>
                  </a:solidFill>
                  <a:latin typeface="+mj-ea"/>
                  <a:ea typeface="+mj-ea"/>
                </a:rPr>
                <a:t>年操業開始</a:t>
              </a:r>
              <a:r>
                <a:rPr lang="ja-JP" altLang="en-US" sz="1600" b="1" dirty="0">
                  <a:solidFill>
                    <a:srgbClr val="FF0000"/>
                  </a:solidFill>
                </a:rPr>
                <a:t>）</a:t>
              </a:r>
            </a:p>
          </p:txBody>
        </p:sp>
        <p:sp>
          <p:nvSpPr>
            <p:cNvPr id="2" name="テキスト ボックス 1">
              <a:extLst>
                <a:ext uri="{FF2B5EF4-FFF2-40B4-BE49-F238E27FC236}">
                  <a16:creationId xmlns:a16="http://schemas.microsoft.com/office/drawing/2014/main" id="{514F9317-A504-31CE-6593-63C85B538710}"/>
                </a:ext>
              </a:extLst>
            </p:cNvPr>
            <p:cNvSpPr txBox="1"/>
            <p:nvPr/>
          </p:nvSpPr>
          <p:spPr>
            <a:xfrm>
              <a:off x="5308951" y="2061281"/>
              <a:ext cx="2084728" cy="311088"/>
            </a:xfrm>
            <a:prstGeom prst="rect">
              <a:avLst/>
            </a:prstGeom>
            <a:solidFill>
              <a:schemeClr val="accent3">
                <a:lumMod val="20000"/>
                <a:lumOff val="80000"/>
              </a:schemeClr>
            </a:solidFill>
            <a:ln>
              <a:solidFill>
                <a:srgbClr val="CC9900"/>
              </a:solidFill>
            </a:ln>
          </p:spPr>
          <p:txBody>
            <a:bodyPr wrap="none" rtlCol="0">
              <a:spAutoFit/>
            </a:bodyPr>
            <a:lstStyle/>
            <a:p>
              <a:r>
                <a:rPr lang="en-US" altLang="ja-JP" sz="2000" dirty="0">
                  <a:solidFill>
                    <a:srgbClr val="FF0000"/>
                  </a:solidFill>
                </a:rPr>
                <a:t>2016</a:t>
              </a:r>
              <a:r>
                <a:rPr lang="ja-JP" altLang="en-US" sz="2000" dirty="0">
                  <a:solidFill>
                    <a:srgbClr val="FF0000"/>
                  </a:solidFill>
                </a:rPr>
                <a:t>年</a:t>
              </a:r>
              <a:r>
                <a:rPr lang="en-US" altLang="ja-JP" sz="2000" dirty="0">
                  <a:solidFill>
                    <a:srgbClr val="FF0000"/>
                  </a:solidFill>
                </a:rPr>
                <a:t>12</a:t>
              </a:r>
              <a:r>
                <a:rPr lang="ja-JP" altLang="en-US" sz="2000" dirty="0">
                  <a:solidFill>
                    <a:srgbClr val="FF0000"/>
                  </a:solidFill>
                </a:rPr>
                <a:t>月廃炉決定</a:t>
              </a:r>
            </a:p>
          </p:txBody>
        </p:sp>
        <p:sp>
          <p:nvSpPr>
            <p:cNvPr id="3" name="テキスト ボックス 2">
              <a:extLst>
                <a:ext uri="{FF2B5EF4-FFF2-40B4-BE49-F238E27FC236}">
                  <a16:creationId xmlns:a16="http://schemas.microsoft.com/office/drawing/2014/main" id="{FD0C2109-4247-9696-8D00-A0F8D4566F3B}"/>
                </a:ext>
              </a:extLst>
            </p:cNvPr>
            <p:cNvSpPr txBox="1"/>
            <p:nvPr/>
          </p:nvSpPr>
          <p:spPr>
            <a:xfrm>
              <a:off x="6577981" y="2118439"/>
              <a:ext cx="1074538" cy="933265"/>
            </a:xfrm>
            <a:prstGeom prst="rect">
              <a:avLst/>
            </a:prstGeom>
            <a:noFill/>
          </p:spPr>
          <p:txBody>
            <a:bodyPr wrap="square" rtlCol="0">
              <a:spAutoFit/>
            </a:bodyPr>
            <a:lstStyle/>
            <a:p>
              <a:r>
                <a:rPr lang="ja-JP" altLang="en-US" sz="7200" dirty="0">
                  <a:solidFill>
                    <a:schemeClr val="accent2">
                      <a:lumMod val="40000"/>
                      <a:lumOff val="60000"/>
                    </a:schemeClr>
                  </a:solidFill>
                </a:rPr>
                <a:t>✖</a:t>
              </a:r>
            </a:p>
          </p:txBody>
        </p:sp>
        <p:sp>
          <p:nvSpPr>
            <p:cNvPr id="70" name="テキスト ボックス 69">
              <a:extLst>
                <a:ext uri="{FF2B5EF4-FFF2-40B4-BE49-F238E27FC236}">
                  <a16:creationId xmlns:a16="http://schemas.microsoft.com/office/drawing/2014/main" id="{279083A3-C230-A906-7F91-DAEA3E714062}"/>
                </a:ext>
              </a:extLst>
            </p:cNvPr>
            <p:cNvSpPr txBox="1"/>
            <p:nvPr/>
          </p:nvSpPr>
          <p:spPr>
            <a:xfrm>
              <a:off x="2516644" y="4293900"/>
              <a:ext cx="1054733" cy="1200329"/>
            </a:xfrm>
            <a:prstGeom prst="rect">
              <a:avLst/>
            </a:prstGeom>
            <a:noFill/>
          </p:spPr>
          <p:txBody>
            <a:bodyPr wrap="square" rtlCol="0">
              <a:spAutoFit/>
            </a:bodyPr>
            <a:lstStyle/>
            <a:p>
              <a:r>
                <a:rPr lang="ja-JP" altLang="en-US" sz="7200" dirty="0">
                  <a:solidFill>
                    <a:schemeClr val="accent2">
                      <a:lumMod val="40000"/>
                      <a:lumOff val="60000"/>
                    </a:schemeClr>
                  </a:solidFill>
                </a:rPr>
                <a:t>✖</a:t>
              </a:r>
            </a:p>
          </p:txBody>
        </p:sp>
        <p:sp>
          <p:nvSpPr>
            <p:cNvPr id="71" name="テキスト ボックス 70">
              <a:extLst>
                <a:ext uri="{FF2B5EF4-FFF2-40B4-BE49-F238E27FC236}">
                  <a16:creationId xmlns:a16="http://schemas.microsoft.com/office/drawing/2014/main" id="{605B689E-5C50-2F3F-A7DD-78E797A8FBE3}"/>
                </a:ext>
              </a:extLst>
            </p:cNvPr>
            <p:cNvSpPr txBox="1"/>
            <p:nvPr/>
          </p:nvSpPr>
          <p:spPr>
            <a:xfrm>
              <a:off x="4263575" y="2532461"/>
              <a:ext cx="948321" cy="933265"/>
            </a:xfrm>
            <a:prstGeom prst="rect">
              <a:avLst/>
            </a:prstGeom>
            <a:noFill/>
          </p:spPr>
          <p:txBody>
            <a:bodyPr wrap="square" rtlCol="0">
              <a:spAutoFit/>
            </a:bodyPr>
            <a:lstStyle/>
            <a:p>
              <a:r>
                <a:rPr lang="ja-JP" altLang="en-US" sz="7200" dirty="0">
                  <a:solidFill>
                    <a:schemeClr val="accent2">
                      <a:lumMod val="40000"/>
                      <a:lumOff val="60000"/>
                    </a:schemeClr>
                  </a:solidFill>
                </a:rPr>
                <a:t>✖</a:t>
              </a:r>
            </a:p>
          </p:txBody>
        </p:sp>
        <p:sp>
          <p:nvSpPr>
            <p:cNvPr id="72" name="テキスト ボックス 71">
              <a:extLst>
                <a:ext uri="{FF2B5EF4-FFF2-40B4-BE49-F238E27FC236}">
                  <a16:creationId xmlns:a16="http://schemas.microsoft.com/office/drawing/2014/main" id="{85021306-4116-7D4F-EA1D-CB2542EBF82B}"/>
                </a:ext>
              </a:extLst>
            </p:cNvPr>
            <p:cNvSpPr txBox="1"/>
            <p:nvPr/>
          </p:nvSpPr>
          <p:spPr>
            <a:xfrm>
              <a:off x="6150747" y="4019732"/>
              <a:ext cx="1054733" cy="1200329"/>
            </a:xfrm>
            <a:prstGeom prst="rect">
              <a:avLst/>
            </a:prstGeom>
            <a:noFill/>
          </p:spPr>
          <p:txBody>
            <a:bodyPr wrap="square" rtlCol="0">
              <a:spAutoFit/>
            </a:bodyPr>
            <a:lstStyle/>
            <a:p>
              <a:r>
                <a:rPr lang="ja-JP" altLang="en-US" sz="7200" dirty="0">
                  <a:solidFill>
                    <a:schemeClr val="accent2">
                      <a:lumMod val="40000"/>
                      <a:lumOff val="60000"/>
                    </a:schemeClr>
                  </a:solidFill>
                </a:rPr>
                <a:t>✖</a:t>
              </a:r>
            </a:p>
          </p:txBody>
        </p:sp>
        <p:sp>
          <p:nvSpPr>
            <p:cNvPr id="73" name="テキスト ボックス 72">
              <a:extLst>
                <a:ext uri="{FF2B5EF4-FFF2-40B4-BE49-F238E27FC236}">
                  <a16:creationId xmlns:a16="http://schemas.microsoft.com/office/drawing/2014/main" id="{388C8B26-A069-97EF-CCC0-8EE84178732F}"/>
                </a:ext>
              </a:extLst>
            </p:cNvPr>
            <p:cNvSpPr txBox="1"/>
            <p:nvPr/>
          </p:nvSpPr>
          <p:spPr>
            <a:xfrm>
              <a:off x="4959806" y="3134075"/>
              <a:ext cx="1054733" cy="1200329"/>
            </a:xfrm>
            <a:prstGeom prst="rect">
              <a:avLst/>
            </a:prstGeom>
            <a:noFill/>
          </p:spPr>
          <p:txBody>
            <a:bodyPr wrap="square" rtlCol="0">
              <a:spAutoFit/>
            </a:bodyPr>
            <a:lstStyle/>
            <a:p>
              <a:r>
                <a:rPr lang="ja-JP" altLang="en-US" sz="7200" dirty="0">
                  <a:solidFill>
                    <a:schemeClr val="accent2">
                      <a:lumMod val="40000"/>
                      <a:lumOff val="60000"/>
                    </a:schemeClr>
                  </a:solidFill>
                </a:rPr>
                <a:t>✖</a:t>
              </a:r>
            </a:p>
          </p:txBody>
        </p:sp>
        <p:sp>
          <p:nvSpPr>
            <p:cNvPr id="3099" name="Text Box 27">
              <a:extLst>
                <a:ext uri="{FF2B5EF4-FFF2-40B4-BE49-F238E27FC236}">
                  <a16:creationId xmlns:a16="http://schemas.microsoft.com/office/drawing/2014/main" id="{1418D8DA-33E3-214B-0550-607E99E48305}"/>
                </a:ext>
              </a:extLst>
            </p:cNvPr>
            <p:cNvSpPr txBox="1">
              <a:spLocks noChangeArrowheads="1"/>
            </p:cNvSpPr>
            <p:nvPr/>
          </p:nvSpPr>
          <p:spPr bwMode="auto">
            <a:xfrm>
              <a:off x="3214189" y="2874079"/>
              <a:ext cx="2256236" cy="430737"/>
            </a:xfrm>
            <a:prstGeom prst="rect">
              <a:avLst/>
            </a:prstGeom>
            <a:solidFill>
              <a:srgbClr val="99CCFF">
                <a:alpha val="25882"/>
              </a:srgbClr>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solidFill>
                    <a:srgbClr val="FF0000"/>
                  </a:solidFill>
                  <a:latin typeface="ＭＳ ゴシック" panose="020B0609070205080204" pitchFamily="49" charset="-128"/>
                  <a:ea typeface="ＭＳ ゴシック" panose="020B0609070205080204" pitchFamily="49" charset="-128"/>
                </a:rPr>
                <a:t>プルサーマル（</a:t>
              </a:r>
              <a:r>
                <a:rPr lang="en-US" altLang="ja-JP" sz="1800" b="1" dirty="0">
                  <a:solidFill>
                    <a:srgbClr val="FF0000"/>
                  </a:solidFill>
                  <a:latin typeface="ＭＳ ゴシック" panose="020B0609070205080204" pitchFamily="49" charset="-128"/>
                  <a:ea typeface="ＭＳ ゴシック" panose="020B0609070205080204" pitchFamily="49" charset="-128"/>
                </a:rPr>
                <a:t>2015</a:t>
              </a:r>
              <a:r>
                <a:rPr lang="ja-JP" altLang="en-US" sz="1800" b="1" dirty="0">
                  <a:solidFill>
                    <a:srgbClr val="FF0000"/>
                  </a:solidFill>
                  <a:latin typeface="ＭＳ ゴシック" panose="020B0609070205080204" pitchFamily="49" charset="-128"/>
                  <a:ea typeface="ＭＳ ゴシック" panose="020B0609070205080204" pitchFamily="49" charset="-128"/>
                </a:rPr>
                <a:t>年までに</a:t>
              </a:r>
              <a:r>
                <a:rPr lang="en-US" altLang="ja-JP" sz="1800" b="1" dirty="0">
                  <a:solidFill>
                    <a:srgbClr val="FF0000"/>
                  </a:solidFill>
                  <a:latin typeface="ＭＳ ゴシック" panose="020B0609070205080204" pitchFamily="49" charset="-128"/>
                  <a:ea typeface="ＭＳ ゴシック" panose="020B0609070205080204" pitchFamily="49" charset="-128"/>
                </a:rPr>
                <a:t>16</a:t>
              </a:r>
              <a:r>
                <a:rPr lang="ja-JP" altLang="en-US" sz="1800" b="1" dirty="0">
                  <a:solidFill>
                    <a:srgbClr val="FF0000"/>
                  </a:solidFill>
                  <a:latin typeface="ＭＳ ゴシック" panose="020B0609070205080204" pitchFamily="49" charset="-128"/>
                  <a:ea typeface="ＭＳ ゴシック" panose="020B0609070205080204" pitchFamily="49" charset="-128"/>
                </a:rPr>
                <a:t>－</a:t>
              </a:r>
              <a:r>
                <a:rPr lang="en-US" altLang="ja-JP" sz="1800" b="1" dirty="0">
                  <a:solidFill>
                    <a:srgbClr val="FF0000"/>
                  </a:solidFill>
                  <a:latin typeface="ＭＳ ゴシック" panose="020B0609070205080204" pitchFamily="49" charset="-128"/>
                  <a:ea typeface="ＭＳ ゴシック" panose="020B0609070205080204" pitchFamily="49" charset="-128"/>
                </a:rPr>
                <a:t>18</a:t>
              </a:r>
              <a:r>
                <a:rPr lang="ja-JP" altLang="en-US" sz="1800" b="1" dirty="0">
                  <a:solidFill>
                    <a:srgbClr val="FF0000"/>
                  </a:solidFill>
                  <a:latin typeface="ＭＳ ゴシック" panose="020B0609070205080204" pitchFamily="49" charset="-128"/>
                  <a:ea typeface="ＭＳ ゴシック" panose="020B0609070205080204" pitchFamily="49" charset="-128"/>
                </a:rPr>
                <a:t>基に導入）</a:t>
              </a:r>
              <a:endParaRPr lang="ja-JP" altLang="en-US" sz="1800" b="1" dirty="0">
                <a:solidFill>
                  <a:srgbClr val="FF0000"/>
                </a:solidFill>
              </a:endParaRPr>
            </a:p>
          </p:txBody>
        </p:sp>
      </p:grpSp>
    </p:spTree>
    <p:extLst>
      <p:ext uri="{BB962C8B-B14F-4D97-AF65-F5344CB8AC3E}">
        <p14:creationId xmlns:p14="http://schemas.microsoft.com/office/powerpoint/2010/main" val="193101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1A380-2661-7770-9AAF-949DDB2620B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B59AB47-4848-008A-990B-7E7E6817186B}"/>
              </a:ext>
            </a:extLst>
          </p:cNvPr>
          <p:cNvSpPr txBox="1"/>
          <p:nvPr/>
        </p:nvSpPr>
        <p:spPr>
          <a:xfrm>
            <a:off x="395536" y="1232503"/>
            <a:ext cx="8352928" cy="954107"/>
          </a:xfrm>
          <a:prstGeom prst="rect">
            <a:avLst/>
          </a:prstGeom>
          <a:noFill/>
        </p:spPr>
        <p:txBody>
          <a:bodyPr wrap="square" rtlCol="0">
            <a:spAutoFit/>
          </a:bodyPr>
          <a:lstStyle/>
          <a:p>
            <a:r>
              <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rPr>
              <a:t>燃料サイクル（高速炉サイクル）では、高速増殖炉と</a:t>
            </a:r>
            <a:r>
              <a:rPr kumimoji="1" lang="en-US" altLang="ja-JP" sz="2800" dirty="0">
                <a:solidFill>
                  <a:srgbClr val="0070C0"/>
                </a:solidFill>
                <a:latin typeface="HGP創英角ﾎﾟｯﾌﾟ体" panose="040B0A00000000000000" pitchFamily="50" charset="-128"/>
                <a:ea typeface="HGP創英角ﾎﾟｯﾌﾟ体" panose="040B0A00000000000000" pitchFamily="50" charset="-128"/>
              </a:rPr>
              <a:t>MOX</a:t>
            </a:r>
            <a:r>
              <a:rPr kumimoji="1" lang="ja-JP" altLang="en-US" sz="2800" dirty="0">
                <a:solidFill>
                  <a:srgbClr val="0070C0"/>
                </a:solidFill>
                <a:latin typeface="HGP創英角ﾎﾟｯﾌﾟ体" panose="040B0A00000000000000" pitchFamily="50" charset="-128"/>
                <a:ea typeface="HGP創英角ﾎﾟｯﾌﾟ体" panose="040B0A00000000000000" pitchFamily="50" charset="-128"/>
              </a:rPr>
              <a:t>使用済み燃料の再処理技術が必須であるが。。</a:t>
            </a:r>
            <a:r>
              <a:rPr kumimoji="1" lang="ja-JP" altLang="en-US" sz="2800" dirty="0">
                <a:solidFill>
                  <a:srgbClr val="0070C0"/>
                </a:solidFill>
              </a:rPr>
              <a:t>。</a:t>
            </a:r>
            <a:endParaRPr kumimoji="1" lang="en-US" altLang="ja-JP" sz="2800" dirty="0">
              <a:solidFill>
                <a:srgbClr val="0070C0"/>
              </a:solidFill>
            </a:endParaRPr>
          </a:p>
        </p:txBody>
      </p:sp>
      <p:sp>
        <p:nvSpPr>
          <p:cNvPr id="4" name="テキスト ボックス 3">
            <a:extLst>
              <a:ext uri="{FF2B5EF4-FFF2-40B4-BE49-F238E27FC236}">
                <a16:creationId xmlns:a16="http://schemas.microsoft.com/office/drawing/2014/main" id="{A79088BF-BCB1-AA4A-A30C-168A2090FE2E}"/>
              </a:ext>
            </a:extLst>
          </p:cNvPr>
          <p:cNvSpPr txBox="1"/>
          <p:nvPr/>
        </p:nvSpPr>
        <p:spPr>
          <a:xfrm>
            <a:off x="188428" y="2379172"/>
            <a:ext cx="8767144" cy="2369880"/>
          </a:xfrm>
          <a:prstGeom prst="rect">
            <a:avLst/>
          </a:prstGeom>
          <a:noFill/>
        </p:spPr>
        <p:txBody>
          <a:bodyPr wrap="none" rtlCol="0">
            <a:spAutoFit/>
          </a:bodyPr>
          <a:lstStyle/>
          <a:p>
            <a:r>
              <a:rPr lang="ja-JP" altLang="en-US" sz="2800" b="1" dirty="0"/>
              <a:t>・　</a:t>
            </a:r>
            <a:r>
              <a:rPr lang="ja-JP" altLang="en-US" b="1" dirty="0"/>
              <a:t>高速増殖実証炉「もんじゅ」の破綻</a:t>
            </a:r>
            <a:endParaRPr lang="en-US" altLang="ja-JP" b="1" dirty="0"/>
          </a:p>
          <a:p>
            <a:r>
              <a:rPr lang="ja-JP" altLang="en-US" b="1" dirty="0"/>
              <a:t>　　　スーパーフィニックス（仏）は、稼働後</a:t>
            </a:r>
            <a:r>
              <a:rPr lang="en-US" altLang="ja-JP" b="1" dirty="0"/>
              <a:t>10</a:t>
            </a:r>
            <a:r>
              <a:rPr lang="ja-JP" altLang="en-US" b="1" dirty="0"/>
              <a:t>年足らずで停止、廃炉</a:t>
            </a:r>
            <a:endParaRPr lang="en-US" altLang="ja-JP" b="1" dirty="0"/>
          </a:p>
          <a:p>
            <a:r>
              <a:rPr lang="ja-JP" altLang="en-US" b="1" dirty="0"/>
              <a:t>・　軽水炉再処理施設の稼働もできず、</a:t>
            </a:r>
            <a:r>
              <a:rPr lang="en-US" altLang="ja-JP" b="1" dirty="0"/>
              <a:t>MOX</a:t>
            </a:r>
            <a:r>
              <a:rPr lang="ja-JP" altLang="en-US" b="1" dirty="0"/>
              <a:t>燃料再処理施設は</a:t>
            </a:r>
            <a:endParaRPr lang="en-US" altLang="ja-JP" b="1" dirty="0"/>
          </a:p>
          <a:p>
            <a:r>
              <a:rPr lang="ja-JP" altLang="en-US" b="1" dirty="0"/>
              <a:t>　　計画もない。</a:t>
            </a:r>
            <a:endParaRPr lang="en-US" altLang="ja-JP" b="1" dirty="0"/>
          </a:p>
          <a:p>
            <a:r>
              <a:rPr lang="ja-JP" altLang="en-US" b="1" dirty="0"/>
              <a:t>・　廃棄物処理施設（ガラス固化）はトラブル続き。</a:t>
            </a:r>
            <a:endParaRPr lang="en-US" altLang="ja-JP" b="1" dirty="0"/>
          </a:p>
          <a:p>
            <a:r>
              <a:rPr lang="ja-JP" altLang="en-US" b="1" dirty="0"/>
              <a:t>・　高レベル廃棄物（ガラス固化体）の処分の目途は全くない</a:t>
            </a:r>
            <a:endParaRPr lang="en-US" altLang="ja-JP" b="1" dirty="0"/>
          </a:p>
        </p:txBody>
      </p:sp>
      <p:sp>
        <p:nvSpPr>
          <p:cNvPr id="5" name="テキスト ボックス 4">
            <a:extLst>
              <a:ext uri="{FF2B5EF4-FFF2-40B4-BE49-F238E27FC236}">
                <a16:creationId xmlns:a16="http://schemas.microsoft.com/office/drawing/2014/main" id="{499D49EE-3E11-2C76-C61A-2C62D6FA1AE6}"/>
              </a:ext>
            </a:extLst>
          </p:cNvPr>
          <p:cNvSpPr txBox="1"/>
          <p:nvPr/>
        </p:nvSpPr>
        <p:spPr>
          <a:xfrm>
            <a:off x="487407" y="622035"/>
            <a:ext cx="2797561" cy="584775"/>
          </a:xfrm>
          <a:prstGeom prst="rect">
            <a:avLst/>
          </a:prstGeom>
          <a:noFill/>
          <a:ln w="19050">
            <a:solidFill>
              <a:schemeClr val="tx1"/>
            </a:solidFill>
          </a:ln>
        </p:spPr>
        <p:txBody>
          <a:bodyPr wrap="none" rtlCol="0">
            <a:spAutoFit/>
          </a:bodyPr>
          <a:lstStyle/>
          <a:p>
            <a:r>
              <a:rPr kumimoji="1" lang="en-US" altLang="ja-JP" sz="3200" b="1" dirty="0"/>
              <a:t>2025</a:t>
            </a:r>
            <a:r>
              <a:rPr kumimoji="1" lang="ja-JP" altLang="en-US" sz="3200" b="1" dirty="0"/>
              <a:t>年の現実</a:t>
            </a:r>
          </a:p>
        </p:txBody>
      </p:sp>
      <p:sp>
        <p:nvSpPr>
          <p:cNvPr id="6" name="矢印: 下 5">
            <a:extLst>
              <a:ext uri="{FF2B5EF4-FFF2-40B4-BE49-F238E27FC236}">
                <a16:creationId xmlns:a16="http://schemas.microsoft.com/office/drawing/2014/main" id="{79929F34-F34E-1588-28D9-A0A8B6F96391}"/>
              </a:ext>
            </a:extLst>
          </p:cNvPr>
          <p:cNvSpPr/>
          <p:nvPr/>
        </p:nvSpPr>
        <p:spPr>
          <a:xfrm>
            <a:off x="3284968" y="5133142"/>
            <a:ext cx="2088232"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494CAC2-CB1E-AC2C-5F29-2D8C82F1786E}"/>
              </a:ext>
            </a:extLst>
          </p:cNvPr>
          <p:cNvSpPr txBox="1"/>
          <p:nvPr/>
        </p:nvSpPr>
        <p:spPr>
          <a:xfrm>
            <a:off x="712376" y="5805264"/>
            <a:ext cx="8073044" cy="523220"/>
          </a:xfrm>
          <a:prstGeom prst="rect">
            <a:avLst/>
          </a:prstGeom>
          <a:noFill/>
        </p:spPr>
        <p:txBody>
          <a:bodyPr wrap="none" rtlCol="0">
            <a:spAutoFit/>
          </a:bodyPr>
          <a:lstStyle/>
          <a:p>
            <a:r>
              <a:rPr lang="ja-JP" altLang="en-US" sz="2800" b="1" dirty="0">
                <a:solidFill>
                  <a:srgbClr val="FF0000"/>
                </a:solidFill>
                <a:latin typeface="HGP創英角ﾎﾟｯﾌﾟ体" panose="040B0A00000000000000" pitchFamily="50" charset="-128"/>
                <a:ea typeface="HGP創英角ﾎﾟｯﾌﾟ体" panose="040B0A00000000000000" pitchFamily="50" charset="-128"/>
              </a:rPr>
              <a:t>原子力大綱（</a:t>
            </a:r>
            <a:r>
              <a:rPr lang="en-US" altLang="ja-JP" sz="2800" b="1" dirty="0">
                <a:solidFill>
                  <a:srgbClr val="FF0000"/>
                </a:solidFill>
                <a:latin typeface="HGP創英角ﾎﾟｯﾌﾟ体" panose="040B0A00000000000000" pitchFamily="50" charset="-128"/>
                <a:ea typeface="HGP創英角ﾎﾟｯﾌﾟ体" panose="040B0A00000000000000" pitchFamily="50" charset="-128"/>
              </a:rPr>
              <a:t>2005</a:t>
            </a:r>
            <a:r>
              <a:rPr lang="ja-JP" altLang="en-US" sz="2800" b="1" dirty="0">
                <a:solidFill>
                  <a:srgbClr val="FF0000"/>
                </a:solidFill>
                <a:latin typeface="HGP創英角ﾎﾟｯﾌﾟ体" panose="040B0A00000000000000" pitchFamily="50" charset="-128"/>
                <a:ea typeface="HGP創英角ﾎﾟｯﾌﾟ体" panose="040B0A00000000000000" pitchFamily="50" charset="-128"/>
              </a:rPr>
              <a:t>年）の計画（神話）はすべて破綻　</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105560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8056F-DDA3-8424-E5ED-D4AD48ED7D8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CA64C8-82C9-8DFC-F938-96B4D290E6A0}"/>
              </a:ext>
            </a:extLst>
          </p:cNvPr>
          <p:cNvSpPr>
            <a:spLocks noGrp="1"/>
          </p:cNvSpPr>
          <p:nvPr>
            <p:ph type="sldNum" sz="quarter" idx="12"/>
          </p:nvPr>
        </p:nvSpPr>
        <p:spPr>
          <a:noFill/>
        </p:spPr>
        <p:txBody>
          <a:bodyPr/>
          <a:lstStyle/>
          <a:p>
            <a:fld id="{B152910A-C0B5-4970-9496-855BDA9D51E2}" type="slidenum">
              <a:rPr kumimoji="1" lang="ja-JP" altLang="en-US" smtClean="0"/>
              <a:t>25</a:t>
            </a:fld>
            <a:endParaRPr kumimoji="1" lang="ja-JP" altLang="en-US" dirty="0"/>
          </a:p>
        </p:txBody>
      </p:sp>
      <p:sp>
        <p:nvSpPr>
          <p:cNvPr id="3" name="正方形/長方形 2">
            <a:extLst>
              <a:ext uri="{FF2B5EF4-FFF2-40B4-BE49-F238E27FC236}">
                <a16:creationId xmlns:a16="http://schemas.microsoft.com/office/drawing/2014/main" id="{D66E4E1A-9FCC-39B3-4C66-C3BB3F8CE4D6}"/>
              </a:ext>
            </a:extLst>
          </p:cNvPr>
          <p:cNvSpPr/>
          <p:nvPr/>
        </p:nvSpPr>
        <p:spPr>
          <a:xfrm>
            <a:off x="254928" y="3928988"/>
            <a:ext cx="8716060" cy="2308324"/>
          </a:xfrm>
          <a:prstGeom prst="rect">
            <a:avLst/>
          </a:prstGeom>
          <a:ln w="28575">
            <a:noFill/>
          </a:ln>
        </p:spPr>
        <p:txBody>
          <a:bodyPr wrap="square">
            <a:spAutoFit/>
          </a:bodyPr>
          <a:lstStyle/>
          <a:p>
            <a:pPr marL="342900" lvl="0" indent="-342900" algn="just">
              <a:spcAft>
                <a:spcPts val="0"/>
              </a:spcAft>
              <a:buFont typeface="ＭＳ 明朝" panose="02020609040205080304" pitchFamily="17" charset="-128"/>
              <a:buChar char="○"/>
              <a:tabLst>
                <a:tab pos="228600" algn="l"/>
              </a:tabLst>
            </a:pPr>
            <a:r>
              <a:rPr lang="ja-JP" altLang="ja-JP" b="1" kern="100" dirty="0">
                <a:latin typeface="+mj-ea"/>
                <a:ea typeface="+mj-ea"/>
                <a:cs typeface="Times New Roman" panose="02020603050405020304" pitchFamily="18" charset="0"/>
              </a:rPr>
              <a:t>既知資源（確認済資源及び推定資源）</a:t>
            </a:r>
          </a:p>
          <a:p>
            <a:pPr indent="274320" algn="just">
              <a:spcAft>
                <a:spcPts val="0"/>
              </a:spcAft>
            </a:pPr>
            <a:r>
              <a:rPr lang="ja-JP" altLang="ja-JP" b="1" kern="100" dirty="0">
                <a:latin typeface="+mj-ea"/>
                <a:ea typeface="+mj-ea"/>
                <a:cs typeface="Times New Roman" panose="02020603050405020304" pitchFamily="18" charset="0"/>
              </a:rPr>
              <a:t>　　</a:t>
            </a:r>
            <a:r>
              <a:rPr lang="en-US" altLang="ja-JP" b="1" kern="100" dirty="0">
                <a:latin typeface="+mj-ea"/>
                <a:ea typeface="+mj-ea"/>
                <a:cs typeface="Times New Roman" panose="02020603050405020304" pitchFamily="18" charset="0"/>
              </a:rPr>
              <a:t> 454</a:t>
            </a:r>
            <a:r>
              <a:rPr lang="ja-JP" altLang="ja-JP" b="1" kern="100" dirty="0">
                <a:latin typeface="+mj-ea"/>
                <a:ea typeface="+mj-ea"/>
                <a:cs typeface="Times New Roman" panose="02020603050405020304" pitchFamily="18" charset="0"/>
              </a:rPr>
              <a:t>万</a:t>
            </a:r>
            <a:r>
              <a:rPr lang="en-US" altLang="ja-JP" b="1" kern="100" dirty="0">
                <a:latin typeface="+mj-ea"/>
                <a:ea typeface="+mj-ea"/>
                <a:cs typeface="Times New Roman" panose="02020603050405020304" pitchFamily="18" charset="0"/>
              </a:rPr>
              <a:t>t</a:t>
            </a:r>
            <a:r>
              <a:rPr lang="ja-JP" altLang="ja-JP" b="1" kern="100" dirty="0">
                <a:latin typeface="+mj-ea"/>
                <a:ea typeface="+mj-ea"/>
                <a:cs typeface="Times New Roman" panose="02020603050405020304" pitchFamily="18" charset="0"/>
              </a:rPr>
              <a:t>　 ＜　</a:t>
            </a:r>
            <a:r>
              <a:rPr lang="en-US" altLang="ja-JP" b="1" kern="100" dirty="0">
                <a:latin typeface="+mj-ea"/>
                <a:ea typeface="+mj-ea"/>
                <a:cs typeface="Times New Roman" panose="02020603050405020304" pitchFamily="18" charset="0"/>
              </a:rPr>
              <a:t> 80 </a:t>
            </a:r>
            <a:r>
              <a:rPr lang="ja-JP" altLang="ja-JP" b="1" kern="100" dirty="0">
                <a:latin typeface="+mj-ea"/>
                <a:ea typeface="+mj-ea"/>
                <a:cs typeface="Times New Roman" panose="02020603050405020304" pitchFamily="18" charset="0"/>
              </a:rPr>
              <a:t>ドル</a:t>
            </a:r>
            <a:r>
              <a:rPr lang="en-US" altLang="ja-JP" b="1" kern="100" dirty="0">
                <a:latin typeface="+mj-ea"/>
                <a:ea typeface="+mj-ea"/>
                <a:cs typeface="Times New Roman" panose="02020603050405020304" pitchFamily="18" charset="0"/>
              </a:rPr>
              <a:t>/</a:t>
            </a:r>
            <a:r>
              <a:rPr lang="en-US" altLang="ja-JP" b="1" kern="100" dirty="0" err="1">
                <a:latin typeface="+mj-ea"/>
                <a:ea typeface="+mj-ea"/>
                <a:cs typeface="Times New Roman" panose="02020603050405020304" pitchFamily="18" charset="0"/>
              </a:rPr>
              <a:t>kgU</a:t>
            </a:r>
            <a:endParaRPr lang="ja-JP" altLang="ja-JP" b="1" kern="100" dirty="0">
              <a:latin typeface="+mj-ea"/>
              <a:ea typeface="+mj-ea"/>
              <a:cs typeface="Times New Roman" panose="02020603050405020304" pitchFamily="18" charset="0"/>
            </a:endParaRPr>
          </a:p>
          <a:p>
            <a:pPr algn="just">
              <a:spcAft>
                <a:spcPts val="0"/>
              </a:spcAft>
            </a:pPr>
            <a:r>
              <a:rPr lang="en-US" altLang="ja-JP" b="1" kern="100" dirty="0">
                <a:latin typeface="+mj-ea"/>
                <a:ea typeface="+mj-ea"/>
                <a:cs typeface="Times New Roman" panose="02020603050405020304" pitchFamily="18" charset="0"/>
              </a:rPr>
              <a:t>         547</a:t>
            </a:r>
            <a:r>
              <a:rPr lang="ja-JP" altLang="ja-JP" b="1" kern="100" dirty="0">
                <a:latin typeface="+mj-ea"/>
                <a:ea typeface="+mj-ea"/>
                <a:cs typeface="Times New Roman" panose="02020603050405020304" pitchFamily="18" charset="0"/>
              </a:rPr>
              <a:t>万</a:t>
            </a:r>
            <a:r>
              <a:rPr lang="en-US" altLang="ja-JP" b="1" kern="100" dirty="0">
                <a:latin typeface="+mj-ea"/>
                <a:ea typeface="+mj-ea"/>
                <a:cs typeface="Times New Roman" panose="02020603050405020304" pitchFamily="18" charset="0"/>
              </a:rPr>
              <a:t>t</a:t>
            </a:r>
            <a:r>
              <a:rPr lang="ja-JP" altLang="ja-JP" b="1" kern="100" dirty="0">
                <a:latin typeface="+mj-ea"/>
                <a:ea typeface="+mj-ea"/>
                <a:cs typeface="Times New Roman" panose="02020603050405020304" pitchFamily="18" charset="0"/>
              </a:rPr>
              <a:t>　＜　</a:t>
            </a:r>
            <a:r>
              <a:rPr lang="en-US" altLang="ja-JP" b="1" kern="100" dirty="0">
                <a:latin typeface="+mj-ea"/>
                <a:ea typeface="+mj-ea"/>
                <a:cs typeface="Times New Roman" panose="02020603050405020304" pitchFamily="18" charset="0"/>
              </a:rPr>
              <a:t>130 </a:t>
            </a:r>
            <a:r>
              <a:rPr lang="ja-JP" altLang="ja-JP" b="1" kern="100" dirty="0">
                <a:latin typeface="+mj-ea"/>
                <a:ea typeface="+mj-ea"/>
                <a:cs typeface="Times New Roman" panose="02020603050405020304" pitchFamily="18" charset="0"/>
              </a:rPr>
              <a:t>ドル</a:t>
            </a:r>
            <a:r>
              <a:rPr lang="en-US" altLang="ja-JP" b="1" kern="100" dirty="0">
                <a:latin typeface="+mj-ea"/>
                <a:ea typeface="+mj-ea"/>
                <a:cs typeface="Times New Roman" panose="02020603050405020304" pitchFamily="18" charset="0"/>
              </a:rPr>
              <a:t>/</a:t>
            </a:r>
            <a:r>
              <a:rPr lang="en-US" altLang="ja-JP" b="1" kern="100" dirty="0" err="1">
                <a:latin typeface="+mj-ea"/>
                <a:ea typeface="+mj-ea"/>
                <a:cs typeface="Times New Roman" panose="02020603050405020304" pitchFamily="18" charset="0"/>
              </a:rPr>
              <a:t>kgU</a:t>
            </a:r>
            <a:endParaRPr lang="ja-JP" altLang="ja-JP" b="1" kern="100" dirty="0">
              <a:latin typeface="+mj-ea"/>
              <a:ea typeface="+mj-ea"/>
              <a:cs typeface="Times New Roman" panose="02020603050405020304" pitchFamily="18" charset="0"/>
            </a:endParaRPr>
          </a:p>
          <a:p>
            <a:pPr algn="just">
              <a:spcAft>
                <a:spcPts val="0"/>
              </a:spcAft>
            </a:pPr>
            <a:r>
              <a:rPr lang="ja-JP" altLang="en-US" b="1" kern="100" dirty="0">
                <a:solidFill>
                  <a:schemeClr val="bg1">
                    <a:lumMod val="50000"/>
                  </a:schemeClr>
                </a:solidFill>
                <a:latin typeface="+mj-ea"/>
                <a:ea typeface="+mj-ea"/>
                <a:cs typeface="Times New Roman" panose="02020603050405020304" pitchFamily="18" charset="0"/>
              </a:rPr>
              <a:t>● </a:t>
            </a:r>
            <a:r>
              <a:rPr lang="ja-JP" altLang="ja-JP" b="1" kern="100" dirty="0">
                <a:solidFill>
                  <a:schemeClr val="bg1">
                    <a:lumMod val="50000"/>
                  </a:schemeClr>
                </a:solidFill>
                <a:latin typeface="+mj-ea"/>
                <a:ea typeface="+mj-ea"/>
                <a:cs typeface="Times New Roman" panose="02020603050405020304" pitchFamily="18" charset="0"/>
              </a:rPr>
              <a:t>未発見資源</a:t>
            </a:r>
            <a:r>
              <a:rPr lang="ja-JP" altLang="en-US" b="1" kern="100" dirty="0">
                <a:solidFill>
                  <a:schemeClr val="bg1">
                    <a:lumMod val="50000"/>
                  </a:schemeClr>
                </a:solidFill>
                <a:latin typeface="+mj-ea"/>
                <a:ea typeface="+mj-ea"/>
                <a:cs typeface="Times New Roman" panose="02020603050405020304" pitchFamily="18" charset="0"/>
              </a:rPr>
              <a:t>　　</a:t>
            </a:r>
            <a:r>
              <a:rPr lang="en-US" altLang="ja-JP" b="1" kern="100" dirty="0">
                <a:solidFill>
                  <a:schemeClr val="bg1">
                    <a:lumMod val="50000"/>
                  </a:schemeClr>
                </a:solidFill>
                <a:latin typeface="+mj-ea"/>
                <a:ea typeface="+mj-ea"/>
                <a:cs typeface="Times New Roman" panose="02020603050405020304" pitchFamily="18" charset="0"/>
              </a:rPr>
              <a:t>1050</a:t>
            </a:r>
            <a:r>
              <a:rPr lang="ja-JP" altLang="ja-JP" b="1" kern="100" dirty="0">
                <a:solidFill>
                  <a:schemeClr val="bg1">
                    <a:lumMod val="50000"/>
                  </a:schemeClr>
                </a:solidFill>
                <a:latin typeface="+mj-ea"/>
                <a:ea typeface="+mj-ea"/>
                <a:cs typeface="Times New Roman" panose="02020603050405020304" pitchFamily="18" charset="0"/>
              </a:rPr>
              <a:t>万</a:t>
            </a:r>
            <a:r>
              <a:rPr lang="en-US" altLang="ja-JP" b="1" kern="100" dirty="0">
                <a:solidFill>
                  <a:schemeClr val="bg1">
                    <a:lumMod val="50000"/>
                  </a:schemeClr>
                </a:solidFill>
                <a:latin typeface="+mj-ea"/>
                <a:ea typeface="+mj-ea"/>
                <a:cs typeface="Times New Roman" panose="02020603050405020304" pitchFamily="18" charset="0"/>
              </a:rPr>
              <a:t>t</a:t>
            </a:r>
            <a:endParaRPr lang="ja-JP" altLang="ja-JP" b="1" kern="100" dirty="0">
              <a:solidFill>
                <a:schemeClr val="bg1">
                  <a:lumMod val="50000"/>
                </a:schemeClr>
              </a:solidFill>
              <a:latin typeface="+mj-ea"/>
              <a:ea typeface="+mj-ea"/>
              <a:cs typeface="Times New Roman" panose="02020603050405020304" pitchFamily="18" charset="0"/>
            </a:endParaRPr>
          </a:p>
          <a:p>
            <a:pPr indent="274320" algn="just">
              <a:spcAft>
                <a:spcPts val="0"/>
              </a:spcAft>
            </a:pPr>
            <a:r>
              <a:rPr lang="ja-JP" altLang="ja-JP" kern="100" dirty="0">
                <a:solidFill>
                  <a:schemeClr val="bg1">
                    <a:lumMod val="50000"/>
                  </a:schemeClr>
                </a:solidFill>
                <a:latin typeface="+mj-ea"/>
                <a:ea typeface="+mj-ea"/>
                <a:cs typeface="Times New Roman" panose="02020603050405020304" pitchFamily="18" charset="0"/>
              </a:rPr>
              <a:t>リン鉱石に含まれるウラン資源　</a:t>
            </a:r>
            <a:r>
              <a:rPr lang="en-US" altLang="ja-JP" kern="100" dirty="0">
                <a:solidFill>
                  <a:schemeClr val="bg1">
                    <a:lumMod val="50000"/>
                  </a:schemeClr>
                </a:solidFill>
                <a:latin typeface="+mj-ea"/>
                <a:ea typeface="+mj-ea"/>
                <a:cs typeface="Times New Roman" panose="02020603050405020304" pitchFamily="18" charset="0"/>
              </a:rPr>
              <a:t>2200</a:t>
            </a:r>
            <a:r>
              <a:rPr lang="ja-JP" altLang="ja-JP" kern="100" dirty="0">
                <a:solidFill>
                  <a:schemeClr val="bg1">
                    <a:lumMod val="50000"/>
                  </a:schemeClr>
                </a:solidFill>
                <a:latin typeface="+mj-ea"/>
                <a:ea typeface="+mj-ea"/>
                <a:cs typeface="Times New Roman" panose="02020603050405020304" pitchFamily="18" charset="0"/>
              </a:rPr>
              <a:t>万</a:t>
            </a:r>
            <a:r>
              <a:rPr lang="en-US" altLang="ja-JP" kern="100" dirty="0">
                <a:solidFill>
                  <a:schemeClr val="bg1">
                    <a:lumMod val="50000"/>
                  </a:schemeClr>
                </a:solidFill>
                <a:latin typeface="+mj-ea"/>
                <a:ea typeface="+mj-ea"/>
                <a:cs typeface="Times New Roman" panose="02020603050405020304" pitchFamily="18" charset="0"/>
              </a:rPr>
              <a:t>t</a:t>
            </a:r>
            <a:r>
              <a:rPr lang="ja-JP" altLang="ja-JP" kern="100" dirty="0">
                <a:solidFill>
                  <a:schemeClr val="bg1">
                    <a:lumMod val="50000"/>
                  </a:schemeClr>
                </a:solidFill>
                <a:latin typeface="+mj-ea"/>
                <a:ea typeface="+mj-ea"/>
                <a:cs typeface="Times New Roman" panose="02020603050405020304" pitchFamily="18" charset="0"/>
              </a:rPr>
              <a:t>（</a:t>
            </a:r>
            <a:r>
              <a:rPr lang="en-US" altLang="ja-JP" kern="100" dirty="0">
                <a:solidFill>
                  <a:schemeClr val="bg1">
                    <a:lumMod val="50000"/>
                  </a:schemeClr>
                </a:solidFill>
                <a:latin typeface="+mj-ea"/>
                <a:ea typeface="+mj-ea"/>
                <a:cs typeface="Times New Roman" panose="02020603050405020304" pitchFamily="18" charset="0"/>
              </a:rPr>
              <a:t>US-DOE 1979</a:t>
            </a:r>
            <a:r>
              <a:rPr lang="ja-JP" altLang="ja-JP" kern="100" dirty="0">
                <a:solidFill>
                  <a:schemeClr val="bg1">
                    <a:lumMod val="50000"/>
                  </a:schemeClr>
                </a:solidFill>
                <a:latin typeface="+mj-ea"/>
                <a:ea typeface="+mj-ea"/>
                <a:cs typeface="Times New Roman" panose="02020603050405020304" pitchFamily="18" charset="0"/>
              </a:rPr>
              <a:t>推定値）　</a:t>
            </a:r>
            <a:r>
              <a:rPr lang="ja-JP" altLang="ja-JP" kern="100" dirty="0">
                <a:latin typeface="+mj-ea"/>
                <a:ea typeface="+mj-ea"/>
                <a:cs typeface="Times New Roman" panose="02020603050405020304" pitchFamily="18" charset="0"/>
              </a:rPr>
              <a:t>　　　　　　　</a:t>
            </a:r>
          </a:p>
          <a:p>
            <a:pPr lvl="0" algn="just">
              <a:spcAft>
                <a:spcPts val="0"/>
              </a:spcAft>
              <a:tabLst>
                <a:tab pos="228600" algn="l"/>
              </a:tabLst>
            </a:pPr>
            <a:r>
              <a:rPr lang="ja-JP" altLang="ja-JP" b="1" kern="100" dirty="0">
                <a:latin typeface="+mj-ea"/>
                <a:ea typeface="+mj-ea"/>
                <a:cs typeface="Times New Roman" panose="02020603050405020304" pitchFamily="18" charset="0"/>
              </a:rPr>
              <a:t>　　　　　　　　　　</a:t>
            </a:r>
            <a:endParaRPr lang="en-US" altLang="ja-JP" b="1" kern="100" dirty="0">
              <a:latin typeface="+mj-ea"/>
              <a:ea typeface="+mj-ea"/>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8BCFA20-1DF3-8AC9-A49D-E1BDF492726D}"/>
              </a:ext>
            </a:extLst>
          </p:cNvPr>
          <p:cNvSpPr txBox="1"/>
          <p:nvPr/>
        </p:nvSpPr>
        <p:spPr>
          <a:xfrm>
            <a:off x="261754" y="361998"/>
            <a:ext cx="6463629" cy="523220"/>
          </a:xfrm>
          <a:prstGeom prst="rect">
            <a:avLst/>
          </a:prstGeom>
          <a:solidFill>
            <a:srgbClr val="FFFFCC"/>
          </a:solidFill>
          <a:ln>
            <a:solidFill>
              <a:srgbClr val="FFC000"/>
            </a:solidFill>
          </a:ln>
        </p:spPr>
        <p:txBody>
          <a:bodyPr wrap="none" rtlCol="0">
            <a:spAutoFit/>
          </a:bodyPr>
          <a:lstStyle/>
          <a:p>
            <a:r>
              <a:rPr lang="ja-JP" altLang="en-US" sz="2800" b="1" dirty="0">
                <a:solidFill>
                  <a:srgbClr val="002060"/>
                </a:solidFill>
              </a:rPr>
              <a:t>ウラン資源の確認埋蔵量は１</a:t>
            </a:r>
            <a:r>
              <a:rPr lang="en-US" altLang="ja-JP" sz="2800" b="1" dirty="0">
                <a:solidFill>
                  <a:srgbClr val="002060"/>
                </a:solidFill>
              </a:rPr>
              <a:t>00</a:t>
            </a:r>
            <a:r>
              <a:rPr lang="ja-JP" altLang="en-US" sz="2800" b="1" dirty="0">
                <a:solidFill>
                  <a:srgbClr val="002060"/>
                </a:solidFill>
              </a:rPr>
              <a:t>年分以上</a:t>
            </a:r>
            <a:endParaRPr kumimoji="1" lang="ja-JP" altLang="en-US" sz="2800" b="1" dirty="0">
              <a:solidFill>
                <a:srgbClr val="002060"/>
              </a:solidFill>
            </a:endParaRPr>
          </a:p>
        </p:txBody>
      </p:sp>
      <p:sp>
        <p:nvSpPr>
          <p:cNvPr id="5" name="テキスト ボックス 4">
            <a:extLst>
              <a:ext uri="{FF2B5EF4-FFF2-40B4-BE49-F238E27FC236}">
                <a16:creationId xmlns:a16="http://schemas.microsoft.com/office/drawing/2014/main" id="{85403211-EA4D-12BB-8065-C06082456921}"/>
              </a:ext>
            </a:extLst>
          </p:cNvPr>
          <p:cNvSpPr txBox="1"/>
          <p:nvPr/>
        </p:nvSpPr>
        <p:spPr>
          <a:xfrm>
            <a:off x="215516" y="1706032"/>
            <a:ext cx="8716060" cy="1938992"/>
          </a:xfrm>
          <a:prstGeom prst="rect">
            <a:avLst/>
          </a:prstGeom>
          <a:noFill/>
        </p:spPr>
        <p:txBody>
          <a:bodyPr wrap="square" rtlCol="0">
            <a:spAutoFit/>
          </a:bodyPr>
          <a:lstStyle/>
          <a:p>
            <a:r>
              <a:rPr lang="ja-JP" altLang="en-US" dirty="0"/>
              <a:t>　</a:t>
            </a:r>
            <a:r>
              <a:rPr lang="ja-JP" altLang="en-US" b="1" dirty="0"/>
              <a:t>世界のウラン資源の需給について、世界の</a:t>
            </a:r>
            <a:r>
              <a:rPr lang="ja-JP" altLang="ja-JP" b="1" kern="100" dirty="0">
                <a:latin typeface="+mj-ea"/>
                <a:ea typeface="+mj-ea"/>
                <a:cs typeface="Times New Roman" panose="02020603050405020304" pitchFamily="18" charset="0"/>
              </a:rPr>
              <a:t>原子力発電所が現在の</a:t>
            </a:r>
            <a:r>
              <a:rPr lang="en-US" altLang="ja-JP" b="1" kern="100" dirty="0">
                <a:latin typeface="+mj-ea"/>
                <a:ea typeface="+mj-ea"/>
                <a:cs typeface="Times New Roman" panose="02020603050405020304" pitchFamily="18" charset="0"/>
              </a:rPr>
              <a:t>3</a:t>
            </a:r>
            <a:r>
              <a:rPr lang="ja-JP" altLang="ja-JP" b="1" kern="100" dirty="0">
                <a:latin typeface="+mj-ea"/>
                <a:ea typeface="+mj-ea"/>
                <a:cs typeface="Times New Roman" panose="02020603050405020304" pitchFamily="18" charset="0"/>
              </a:rPr>
              <a:t>倍に拡大した場合でも、ワンススルー燃料サイクルだけを用いて</a:t>
            </a:r>
            <a:r>
              <a:rPr lang="en-US" altLang="ja-JP" b="1" u="sng" kern="100" dirty="0">
                <a:solidFill>
                  <a:srgbClr val="FF0000"/>
                </a:solidFill>
                <a:latin typeface="+mj-ea"/>
                <a:ea typeface="+mj-ea"/>
                <a:cs typeface="Times New Roman" panose="02020603050405020304" pitchFamily="18" charset="0"/>
              </a:rPr>
              <a:t>100</a:t>
            </a:r>
            <a:r>
              <a:rPr lang="ja-JP" altLang="ja-JP" b="1" u="sng" kern="100" dirty="0">
                <a:solidFill>
                  <a:srgbClr val="FF0000"/>
                </a:solidFill>
                <a:latin typeface="+mj-ea"/>
                <a:ea typeface="+mj-ea"/>
                <a:cs typeface="Times New Roman" panose="02020603050405020304" pitchFamily="18" charset="0"/>
              </a:rPr>
              <a:t>年以上のウラン供給が可能</a:t>
            </a:r>
            <a:r>
              <a:rPr lang="ja-JP" altLang="ja-JP" b="1" kern="100" dirty="0">
                <a:latin typeface="+mj-ea"/>
                <a:ea typeface="+mj-ea"/>
                <a:cs typeface="Times New Roman" panose="02020603050405020304" pitchFamily="18" charset="0"/>
              </a:rPr>
              <a:t>であ</a:t>
            </a:r>
            <a:r>
              <a:rPr lang="ja-JP" altLang="en-US" b="1" kern="100" dirty="0">
                <a:latin typeface="+mj-ea"/>
                <a:ea typeface="+mj-ea"/>
                <a:cs typeface="Times New Roman" panose="02020603050405020304" pitchFamily="18" charset="0"/>
              </a:rPr>
              <a:t>り、</a:t>
            </a:r>
            <a:r>
              <a:rPr lang="ja-JP" altLang="ja-JP" b="1" kern="100" dirty="0">
                <a:latin typeface="+mj-ea"/>
                <a:ea typeface="+mj-ea"/>
                <a:cs typeface="Times New Roman" panose="02020603050405020304" pitchFamily="18" charset="0"/>
              </a:rPr>
              <a:t>非在来型資源（例えば、リン鉱石中のウランを加えれば、供給可能な期間は更に</a:t>
            </a:r>
            <a:r>
              <a:rPr lang="en-US" altLang="ja-JP" b="1" u="sng" kern="100" dirty="0">
                <a:solidFill>
                  <a:srgbClr val="FF0000"/>
                </a:solidFill>
                <a:latin typeface="+mj-ea"/>
                <a:ea typeface="+mj-ea"/>
                <a:cs typeface="Times New Roman" panose="02020603050405020304" pitchFamily="18" charset="0"/>
              </a:rPr>
              <a:t>2</a:t>
            </a:r>
            <a:r>
              <a:rPr lang="ja-JP" altLang="ja-JP" b="1" u="sng" kern="100" dirty="0">
                <a:solidFill>
                  <a:srgbClr val="FF0000"/>
                </a:solidFill>
                <a:latin typeface="+mj-ea"/>
                <a:ea typeface="+mj-ea"/>
                <a:cs typeface="Times New Roman" panose="02020603050405020304" pitchFamily="18" charset="0"/>
              </a:rPr>
              <a:t>倍以上</a:t>
            </a:r>
            <a:r>
              <a:rPr lang="ja-JP" altLang="ja-JP" b="1" kern="100" dirty="0">
                <a:latin typeface="+mj-ea"/>
                <a:ea typeface="+mj-ea"/>
                <a:cs typeface="Times New Roman" panose="02020603050405020304" pitchFamily="18" charset="0"/>
              </a:rPr>
              <a:t>になる</a:t>
            </a:r>
            <a:r>
              <a:rPr lang="ja-JP" altLang="en-US" b="1" kern="100" dirty="0">
                <a:latin typeface="+mj-ea"/>
                <a:ea typeface="+mj-ea"/>
                <a:cs typeface="Times New Roman" panose="02020603050405020304" pitchFamily="18" charset="0"/>
              </a:rPr>
              <a:t>と予測している</a:t>
            </a:r>
            <a:endParaRPr lang="en-US" altLang="ja-JP" b="1" dirty="0"/>
          </a:p>
        </p:txBody>
      </p:sp>
      <p:sp>
        <p:nvSpPr>
          <p:cNvPr id="6" name="テキスト ボックス 5">
            <a:extLst>
              <a:ext uri="{FF2B5EF4-FFF2-40B4-BE49-F238E27FC236}">
                <a16:creationId xmlns:a16="http://schemas.microsoft.com/office/drawing/2014/main" id="{4C64CB34-1F0F-1B37-EE0B-D2EC5D777E16}"/>
              </a:ext>
            </a:extLst>
          </p:cNvPr>
          <p:cNvSpPr txBox="1"/>
          <p:nvPr/>
        </p:nvSpPr>
        <p:spPr>
          <a:xfrm>
            <a:off x="2555776" y="1073280"/>
            <a:ext cx="5968301" cy="461665"/>
          </a:xfrm>
          <a:prstGeom prst="rect">
            <a:avLst/>
          </a:prstGeom>
          <a:noFill/>
        </p:spPr>
        <p:txBody>
          <a:bodyPr wrap="none" rtlCol="0">
            <a:spAutoFit/>
          </a:bodyPr>
          <a:lstStyle/>
          <a:p>
            <a:r>
              <a:rPr lang="en-US" altLang="ja-JP" b="1" dirty="0"/>
              <a:t>2008</a:t>
            </a:r>
            <a:r>
              <a:rPr lang="ja-JP" altLang="en-US" b="1" dirty="0"/>
              <a:t>年：</a:t>
            </a:r>
            <a:r>
              <a:rPr lang="en-US" altLang="ja-JP" b="1" dirty="0"/>
              <a:t>OECD</a:t>
            </a:r>
            <a:r>
              <a:rPr lang="ja-JP" altLang="en-US" b="1" dirty="0"/>
              <a:t>の</a:t>
            </a:r>
            <a:r>
              <a:rPr lang="en-US" altLang="ja-JP" b="1" dirty="0"/>
              <a:t>Outlook(The Red Book)</a:t>
            </a:r>
            <a:endParaRPr kumimoji="1" lang="ja-JP" altLang="en-US" dirty="0"/>
          </a:p>
        </p:txBody>
      </p:sp>
    </p:spTree>
    <p:extLst>
      <p:ext uri="{BB962C8B-B14F-4D97-AF65-F5344CB8AC3E}">
        <p14:creationId xmlns:p14="http://schemas.microsoft.com/office/powerpoint/2010/main" val="1553148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270B5-0FE9-7912-F841-1ED98BEE19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ADE267-36EB-8165-BC5D-0B90A5EE0338}"/>
              </a:ext>
            </a:extLst>
          </p:cNvPr>
          <p:cNvSpPr>
            <a:spLocks noGrp="1"/>
          </p:cNvSpPr>
          <p:nvPr>
            <p:ph type="title"/>
          </p:nvPr>
        </p:nvSpPr>
        <p:spPr>
          <a:xfrm>
            <a:off x="223268" y="111547"/>
            <a:ext cx="8733466" cy="781486"/>
          </a:xfrm>
          <a:ln>
            <a:noFill/>
          </a:ln>
        </p:spPr>
        <p:txBody>
          <a:bodyPr>
            <a:noAutofit/>
          </a:bodyPr>
          <a:lstStyle/>
          <a:p>
            <a:pPr algn="l"/>
            <a:r>
              <a:rPr lang="en-US" altLang="ja-JP" sz="3200" b="1" dirty="0">
                <a:solidFill>
                  <a:schemeClr val="tx1"/>
                </a:solidFill>
                <a:latin typeface="+mn-ea"/>
                <a:ea typeface="+mn-ea"/>
              </a:rPr>
              <a:t>3</a:t>
            </a:r>
            <a:r>
              <a:rPr lang="ja-JP" altLang="en-US" sz="3200" b="1" dirty="0">
                <a:solidFill>
                  <a:schemeClr val="tx1"/>
                </a:solidFill>
                <a:latin typeface="+mn-ea"/>
                <a:ea typeface="+mn-ea"/>
              </a:rPr>
              <a:t>．「軽水炉サイクル」は「サイクル」でない</a:t>
            </a:r>
            <a:endParaRPr kumimoji="1" lang="ja-JP" altLang="en-US" sz="3200" b="1" dirty="0">
              <a:solidFill>
                <a:schemeClr val="tx1"/>
              </a:solidFill>
              <a:latin typeface="+mn-ea"/>
              <a:ea typeface="+mn-ea"/>
            </a:endParaRPr>
          </a:p>
        </p:txBody>
      </p:sp>
      <p:sp>
        <p:nvSpPr>
          <p:cNvPr id="3" name="スライド番号プレースホルダー 2">
            <a:extLst>
              <a:ext uri="{FF2B5EF4-FFF2-40B4-BE49-F238E27FC236}">
                <a16:creationId xmlns:a16="http://schemas.microsoft.com/office/drawing/2014/main" id="{ABED4848-46FF-CEEE-5FF0-AC25BF129CC6}"/>
              </a:ext>
            </a:extLst>
          </p:cNvPr>
          <p:cNvSpPr>
            <a:spLocks noGrp="1"/>
          </p:cNvSpPr>
          <p:nvPr>
            <p:ph type="sldNum" sz="quarter" idx="12"/>
          </p:nvPr>
        </p:nvSpPr>
        <p:spPr>
          <a:xfrm>
            <a:off x="6686872" y="6381328"/>
            <a:ext cx="2133600" cy="365125"/>
          </a:xfrm>
        </p:spPr>
        <p:txBody>
          <a:bodyPr/>
          <a:lstStyle/>
          <a:p>
            <a:fld id="{B152910A-C0B5-4970-9496-855BDA9D51E2}" type="slidenum">
              <a:rPr kumimoji="1" lang="ja-JP" altLang="en-US" smtClean="0"/>
              <a:t>26</a:t>
            </a:fld>
            <a:endParaRPr kumimoji="1" lang="ja-JP" altLang="en-US" dirty="0"/>
          </a:p>
        </p:txBody>
      </p:sp>
      <p:sp>
        <p:nvSpPr>
          <p:cNvPr id="4" name="テキスト ボックス 3">
            <a:extLst>
              <a:ext uri="{FF2B5EF4-FFF2-40B4-BE49-F238E27FC236}">
                <a16:creationId xmlns:a16="http://schemas.microsoft.com/office/drawing/2014/main" id="{EFC82CB5-A34A-80EA-E60B-405F55AA9878}"/>
              </a:ext>
            </a:extLst>
          </p:cNvPr>
          <p:cNvSpPr txBox="1"/>
          <p:nvPr/>
        </p:nvSpPr>
        <p:spPr>
          <a:xfrm>
            <a:off x="199242" y="893033"/>
            <a:ext cx="8877482" cy="1384995"/>
          </a:xfrm>
          <a:prstGeom prst="rect">
            <a:avLst/>
          </a:prstGeom>
          <a:noFill/>
          <a:ln>
            <a:noFill/>
          </a:ln>
        </p:spPr>
        <p:txBody>
          <a:bodyPr wrap="square" rtlCol="0">
            <a:spAutoFit/>
          </a:bodyPr>
          <a:lstStyle/>
          <a:p>
            <a:r>
              <a:rPr lang="ja-JP" altLang="en-US" b="1" kern="100" dirty="0">
                <a:solidFill>
                  <a:srgbClr val="002060"/>
                </a:solidFill>
                <a:latin typeface="Century" panose="02040604050505020304" pitchFamily="18" charset="0"/>
                <a:cs typeface="Times New Roman" panose="02020603050405020304" pitchFamily="18" charset="0"/>
              </a:rPr>
              <a:t>　</a:t>
            </a:r>
            <a:r>
              <a:rPr lang="en-US" altLang="ja-JP" sz="2000" b="1" kern="100" dirty="0">
                <a:latin typeface="+mj-ea"/>
                <a:ea typeface="+mj-ea"/>
                <a:cs typeface="Times New Roman" panose="02020603050405020304" pitchFamily="18" charset="0"/>
              </a:rPr>
              <a:t>FBR</a:t>
            </a:r>
            <a:r>
              <a:rPr lang="ja-JP" altLang="en-US" sz="2000" b="1" kern="100" dirty="0">
                <a:latin typeface="+mj-ea"/>
                <a:ea typeface="+mj-ea"/>
                <a:cs typeface="Times New Roman" panose="02020603050405020304" pitchFamily="18" charset="0"/>
              </a:rPr>
              <a:t>の実用化の見通しがないまま、六ケ所再処理工場を稼働させ燃料サイクルの路線を維持することと、余剰プルトニウムを消費するために、プルサーマル路線、すなわち軽水炉サイクル政策を導入したが、１</a:t>
            </a:r>
            <a:r>
              <a:rPr lang="en-US" altLang="ja-JP" sz="2000" b="1" kern="100" dirty="0">
                <a:latin typeface="+mj-ea"/>
                <a:ea typeface="+mj-ea"/>
                <a:cs typeface="Times New Roman" panose="02020603050405020304" pitchFamily="18" charset="0"/>
              </a:rPr>
              <a:t>F</a:t>
            </a:r>
            <a:r>
              <a:rPr lang="ja-JP" altLang="en-US" sz="2000" b="1" kern="100" dirty="0">
                <a:latin typeface="+mj-ea"/>
                <a:ea typeface="+mj-ea"/>
                <a:cs typeface="Times New Roman" panose="02020603050405020304" pitchFamily="18" charset="0"/>
              </a:rPr>
              <a:t>事故によって、軽水炉サイクルは完全に破綻しているのが現実。</a:t>
            </a:r>
            <a:endParaRPr lang="en-US" altLang="ja-JP" sz="2000" b="1" kern="100" dirty="0">
              <a:latin typeface="+mj-ea"/>
              <a:ea typeface="+mj-ea"/>
              <a:cs typeface="Times New Roman" panose="02020603050405020304" pitchFamily="18" charset="0"/>
            </a:endParaRPr>
          </a:p>
        </p:txBody>
      </p:sp>
      <p:sp>
        <p:nvSpPr>
          <p:cNvPr id="7" name="テキスト ボックス 6">
            <a:extLst>
              <a:ext uri="{FF2B5EF4-FFF2-40B4-BE49-F238E27FC236}">
                <a16:creationId xmlns:a16="http://schemas.microsoft.com/office/drawing/2014/main" id="{B6F8747D-1794-1206-B946-83C849C00AE2}"/>
              </a:ext>
            </a:extLst>
          </p:cNvPr>
          <p:cNvSpPr txBox="1"/>
          <p:nvPr/>
        </p:nvSpPr>
        <p:spPr>
          <a:xfrm>
            <a:off x="121798" y="2281471"/>
            <a:ext cx="8858912" cy="2923877"/>
          </a:xfrm>
          <a:prstGeom prst="rect">
            <a:avLst/>
          </a:prstGeom>
          <a:noFill/>
          <a:ln w="19050">
            <a:solidFill>
              <a:srgbClr val="00B0F0"/>
            </a:solidFill>
          </a:ln>
        </p:spPr>
        <p:txBody>
          <a:bodyPr wrap="square" rtlCol="0">
            <a:spAutoFit/>
          </a:bodyPr>
          <a:lstStyle/>
          <a:p>
            <a:r>
              <a:rPr lang="ja-JP" altLang="en-US" dirty="0"/>
              <a:t>　</a:t>
            </a:r>
            <a:r>
              <a:rPr lang="ja-JP" altLang="en-US" sz="2000" b="1" dirty="0">
                <a:solidFill>
                  <a:schemeClr val="bg2">
                    <a:lumMod val="25000"/>
                  </a:schemeClr>
                </a:solidFill>
              </a:rPr>
              <a:t>☞　</a:t>
            </a:r>
            <a:r>
              <a:rPr kumimoji="1" lang="ja-JP" altLang="en-US" sz="2000" b="1" dirty="0">
                <a:solidFill>
                  <a:schemeClr val="bg2">
                    <a:lumMod val="25000"/>
                  </a:schemeClr>
                </a:solidFill>
              </a:rPr>
              <a:t>プルサーマル</a:t>
            </a:r>
            <a:r>
              <a:rPr lang="ja-JP" altLang="en-US" sz="2000" b="1" dirty="0">
                <a:solidFill>
                  <a:schemeClr val="bg2">
                    <a:lumMod val="25000"/>
                  </a:schemeClr>
                </a:solidFill>
              </a:rPr>
              <a:t>による</a:t>
            </a:r>
            <a:r>
              <a:rPr kumimoji="1" lang="ja-JP" altLang="en-US" sz="2000" b="1" dirty="0">
                <a:solidFill>
                  <a:schemeClr val="bg2">
                    <a:lumMod val="25000"/>
                  </a:schemeClr>
                </a:solidFill>
              </a:rPr>
              <a:t>ウラン燃料の節約効果は、最大で</a:t>
            </a:r>
            <a:r>
              <a:rPr kumimoji="1" lang="en-US" altLang="ja-JP" sz="2000" b="1" dirty="0">
                <a:solidFill>
                  <a:srgbClr val="FF0000"/>
                </a:solidFill>
              </a:rPr>
              <a:t>15</a:t>
            </a:r>
            <a:r>
              <a:rPr kumimoji="1" lang="ja-JP" altLang="en-US" sz="2000" b="1" dirty="0">
                <a:solidFill>
                  <a:srgbClr val="FF0000"/>
                </a:solidFill>
              </a:rPr>
              <a:t>％</a:t>
            </a:r>
            <a:r>
              <a:rPr kumimoji="1" lang="ja-JP" altLang="en-US" sz="2000" b="1" dirty="0">
                <a:solidFill>
                  <a:schemeClr val="bg2">
                    <a:lumMod val="25000"/>
                  </a:schemeClr>
                </a:solidFill>
              </a:rPr>
              <a:t>であり資源節約</a:t>
            </a:r>
            <a:endParaRPr kumimoji="1" lang="en-US" altLang="ja-JP" sz="2000" b="1" dirty="0">
              <a:solidFill>
                <a:schemeClr val="bg2">
                  <a:lumMod val="25000"/>
                </a:schemeClr>
              </a:solidFill>
            </a:endParaRPr>
          </a:p>
          <a:p>
            <a:r>
              <a:rPr lang="ja-JP" altLang="en-US" sz="2000" b="1" dirty="0">
                <a:solidFill>
                  <a:schemeClr val="bg2">
                    <a:lumMod val="25000"/>
                  </a:schemeClr>
                </a:solidFill>
              </a:rPr>
              <a:t>　　　</a:t>
            </a:r>
            <a:r>
              <a:rPr kumimoji="1" lang="ja-JP" altLang="en-US" sz="2000" b="1" dirty="0">
                <a:solidFill>
                  <a:schemeClr val="bg2">
                    <a:lumMod val="25000"/>
                  </a:schemeClr>
                </a:solidFill>
              </a:rPr>
              <a:t>にはならない。</a:t>
            </a:r>
            <a:endParaRPr kumimoji="1" lang="en-US" altLang="ja-JP" sz="2000" b="1" dirty="0">
              <a:solidFill>
                <a:schemeClr val="bg2">
                  <a:lumMod val="25000"/>
                </a:schemeClr>
              </a:solidFill>
            </a:endParaRPr>
          </a:p>
          <a:p>
            <a:r>
              <a:rPr lang="ja-JP" altLang="en-US" sz="2000" b="1" dirty="0">
                <a:solidFill>
                  <a:schemeClr val="bg2">
                    <a:lumMod val="25000"/>
                  </a:schemeClr>
                </a:solidFill>
              </a:rPr>
              <a:t>　☞　既に</a:t>
            </a:r>
            <a:r>
              <a:rPr lang="en-US" altLang="ja-JP" sz="2000" b="1" dirty="0">
                <a:solidFill>
                  <a:schemeClr val="bg2">
                    <a:lumMod val="25000"/>
                  </a:schemeClr>
                </a:solidFill>
              </a:rPr>
              <a:t>40</a:t>
            </a:r>
            <a:r>
              <a:rPr lang="ja-JP" altLang="en-US" sz="2000" b="1" dirty="0">
                <a:solidFill>
                  <a:schemeClr val="bg2">
                    <a:lumMod val="25000"/>
                  </a:schemeClr>
                </a:solidFill>
              </a:rPr>
              <a:t>トン余の在庫を有し、</a:t>
            </a:r>
            <a:r>
              <a:rPr kumimoji="1" lang="ja-JP" altLang="en-US" sz="2000" b="1" dirty="0">
                <a:solidFill>
                  <a:schemeClr val="bg2">
                    <a:lumMod val="25000"/>
                  </a:schemeClr>
                </a:solidFill>
              </a:rPr>
              <a:t>六ケ所再処理工場を稼働</a:t>
            </a:r>
            <a:r>
              <a:rPr lang="ja-JP" altLang="en-US" sz="2000" b="1" dirty="0">
                <a:solidFill>
                  <a:schemeClr val="bg2">
                    <a:lumMod val="25000"/>
                  </a:schemeClr>
                </a:solidFill>
              </a:rPr>
              <a:t>せせれば、さらに</a:t>
            </a:r>
            <a:r>
              <a:rPr lang="en-US" altLang="ja-JP" sz="2000" b="1" dirty="0">
                <a:solidFill>
                  <a:schemeClr val="bg2">
                    <a:lumMod val="25000"/>
                  </a:schemeClr>
                </a:solidFill>
              </a:rPr>
              <a:t>Pu</a:t>
            </a:r>
          </a:p>
          <a:p>
            <a:r>
              <a:rPr lang="ja-JP" altLang="en-US" sz="2000" b="1" dirty="0">
                <a:solidFill>
                  <a:schemeClr val="bg2">
                    <a:lumMod val="25000"/>
                  </a:schemeClr>
                </a:solidFill>
              </a:rPr>
              <a:t>　　　の在庫が増えて、</a:t>
            </a:r>
            <a:r>
              <a:rPr lang="ja-JP" altLang="en-US" sz="2000" b="1" dirty="0">
                <a:solidFill>
                  <a:srgbClr val="FF0000"/>
                </a:solidFill>
              </a:rPr>
              <a:t>カットオフ条約違反</a:t>
            </a:r>
            <a:r>
              <a:rPr lang="ja-JP" altLang="en-US" sz="2000" b="1" dirty="0">
                <a:solidFill>
                  <a:schemeClr val="bg2">
                    <a:lumMod val="25000"/>
                  </a:schemeClr>
                </a:solidFill>
              </a:rPr>
              <a:t>等の深刻な国際問題になる</a:t>
            </a:r>
            <a:r>
              <a:rPr kumimoji="1" lang="ja-JP" altLang="en-US" sz="2000" b="1" dirty="0">
                <a:solidFill>
                  <a:schemeClr val="bg2">
                    <a:lumMod val="25000"/>
                  </a:schemeClr>
                </a:solidFill>
              </a:rPr>
              <a:t>。</a:t>
            </a:r>
            <a:endParaRPr kumimoji="1" lang="en-US" altLang="ja-JP" sz="2000" b="1" dirty="0">
              <a:solidFill>
                <a:schemeClr val="bg2">
                  <a:lumMod val="25000"/>
                </a:schemeClr>
              </a:solidFill>
            </a:endParaRPr>
          </a:p>
          <a:p>
            <a:r>
              <a:rPr lang="ja-JP" altLang="en-US" sz="2000" b="1" dirty="0">
                <a:solidFill>
                  <a:schemeClr val="bg2">
                    <a:lumMod val="25000"/>
                  </a:schemeClr>
                </a:solidFill>
              </a:rPr>
              <a:t>　☞　多数の原発を新増設しなければ、プルサーマルによって六ケ所再処理工場</a:t>
            </a:r>
            <a:endParaRPr lang="en-US" altLang="ja-JP" sz="2000" b="1" dirty="0">
              <a:solidFill>
                <a:schemeClr val="bg2">
                  <a:lumMod val="25000"/>
                </a:schemeClr>
              </a:solidFill>
            </a:endParaRPr>
          </a:p>
          <a:p>
            <a:r>
              <a:rPr lang="ja-JP" altLang="en-US" sz="2000" b="1" dirty="0">
                <a:solidFill>
                  <a:schemeClr val="bg2">
                    <a:lumMod val="25000"/>
                  </a:schemeClr>
                </a:solidFill>
              </a:rPr>
              <a:t>　　　で抽出される</a:t>
            </a:r>
            <a:r>
              <a:rPr lang="en-US" altLang="ja-JP" sz="2000" b="1" dirty="0">
                <a:solidFill>
                  <a:schemeClr val="bg2">
                    <a:lumMod val="25000"/>
                  </a:schemeClr>
                </a:solidFill>
              </a:rPr>
              <a:t>Pu</a:t>
            </a:r>
            <a:r>
              <a:rPr lang="ja-JP" altLang="en-US" sz="2000" b="1" dirty="0">
                <a:solidFill>
                  <a:schemeClr val="bg2">
                    <a:lumMod val="25000"/>
                  </a:schemeClr>
                </a:solidFill>
              </a:rPr>
              <a:t>の消費は不可能である。</a:t>
            </a:r>
            <a:endParaRPr lang="en-US" altLang="ja-JP" sz="2000" b="1" dirty="0">
              <a:solidFill>
                <a:schemeClr val="bg2">
                  <a:lumMod val="25000"/>
                </a:schemeClr>
              </a:solidFill>
            </a:endParaRPr>
          </a:p>
          <a:p>
            <a:r>
              <a:rPr lang="ja-JP" altLang="en-US" sz="2000" b="1" dirty="0">
                <a:solidFill>
                  <a:schemeClr val="bg2">
                    <a:lumMod val="25000"/>
                  </a:schemeClr>
                </a:solidFill>
              </a:rPr>
              <a:t>　☞　</a:t>
            </a:r>
            <a:r>
              <a:rPr lang="ja-JP" altLang="en-US" sz="2000" b="1" dirty="0">
                <a:solidFill>
                  <a:srgbClr val="002060"/>
                </a:solidFill>
              </a:rPr>
              <a:t>プルサーマルで使用した</a:t>
            </a:r>
            <a:r>
              <a:rPr lang="en-US" altLang="ja-JP" sz="2000" b="1" dirty="0">
                <a:solidFill>
                  <a:srgbClr val="002060"/>
                </a:solidFill>
              </a:rPr>
              <a:t>MOX</a:t>
            </a:r>
            <a:r>
              <a:rPr lang="ja-JP" altLang="en-US" sz="2000" b="1" dirty="0">
                <a:solidFill>
                  <a:srgbClr val="002060"/>
                </a:solidFill>
              </a:rPr>
              <a:t>使用済み燃料は、六ケ所再処理工場では</a:t>
            </a:r>
            <a:endParaRPr lang="en-US" altLang="ja-JP" sz="2000" b="1" dirty="0">
              <a:solidFill>
                <a:srgbClr val="002060"/>
              </a:solidFill>
            </a:endParaRPr>
          </a:p>
          <a:p>
            <a:r>
              <a:rPr lang="ja-JP" altLang="en-US" sz="2000" b="1" dirty="0">
                <a:solidFill>
                  <a:srgbClr val="002060"/>
                </a:solidFill>
              </a:rPr>
              <a:t>　　　再処理ができないので、直接処分になる。高レベル廃棄物の短寿命化の</a:t>
            </a:r>
            <a:endParaRPr lang="en-US" altLang="ja-JP" sz="2000" b="1" dirty="0">
              <a:solidFill>
                <a:srgbClr val="002060"/>
              </a:solidFill>
            </a:endParaRPr>
          </a:p>
          <a:p>
            <a:r>
              <a:rPr lang="ja-JP" altLang="en-US" sz="2000" b="1" dirty="0">
                <a:solidFill>
                  <a:srgbClr val="002060"/>
                </a:solidFill>
              </a:rPr>
              <a:t>　　　詭弁。</a:t>
            </a:r>
            <a:endParaRPr lang="en-US" altLang="ja-JP" sz="2000" b="1" dirty="0">
              <a:solidFill>
                <a:schemeClr val="bg2">
                  <a:lumMod val="25000"/>
                </a:schemeClr>
              </a:solidFill>
            </a:endParaRPr>
          </a:p>
        </p:txBody>
      </p:sp>
      <p:sp>
        <p:nvSpPr>
          <p:cNvPr id="5" name="テキスト ボックス 4">
            <a:extLst>
              <a:ext uri="{FF2B5EF4-FFF2-40B4-BE49-F238E27FC236}">
                <a16:creationId xmlns:a16="http://schemas.microsoft.com/office/drawing/2014/main" id="{153FDB38-B9B3-6638-7976-C0E7F604D926}"/>
              </a:ext>
            </a:extLst>
          </p:cNvPr>
          <p:cNvSpPr txBox="1"/>
          <p:nvPr/>
        </p:nvSpPr>
        <p:spPr>
          <a:xfrm>
            <a:off x="1115616" y="5441747"/>
            <a:ext cx="6552728" cy="523220"/>
          </a:xfrm>
          <a:prstGeom prst="rect">
            <a:avLst/>
          </a:prstGeom>
          <a:noFill/>
        </p:spPr>
        <p:txBody>
          <a:bodyPr wrap="square" rtlCol="0">
            <a:spAutoFit/>
          </a:bodyPr>
          <a:lstStyle/>
          <a:p>
            <a:r>
              <a:rPr kumimoji="1" lang="ja-JP" altLang="en-US" sz="2800" b="1" dirty="0">
                <a:solidFill>
                  <a:srgbClr val="FF0000"/>
                </a:solidFill>
                <a:latin typeface="HG創英角ﾎﾟｯﾌﾟ体" panose="040B0A09000000000000" pitchFamily="49" charset="-128"/>
                <a:ea typeface="HG創英角ﾎﾟｯﾌﾟ体" panose="040B0A09000000000000" pitchFamily="49" charset="-128"/>
              </a:rPr>
              <a:t>軽水炉では燃料のサイクル</a:t>
            </a:r>
            <a:r>
              <a:rPr kumimoji="1" lang="ja-JP" altLang="en-US" sz="2800" b="1">
                <a:solidFill>
                  <a:srgbClr val="FF0000"/>
                </a:solidFill>
                <a:latin typeface="HG創英角ﾎﾟｯﾌﾟ体" panose="040B0A09000000000000" pitchFamily="49" charset="-128"/>
                <a:ea typeface="HG創英角ﾎﾟｯﾌﾟ体" panose="040B0A09000000000000" pitchFamily="49" charset="-128"/>
              </a:rPr>
              <a:t>は不可能！</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32685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2A3DB-7276-FEA9-6273-22C83F527BB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6082E00-7E5F-D66B-C3EA-1F675D0E072F}"/>
              </a:ext>
            </a:extLst>
          </p:cNvPr>
          <p:cNvSpPr>
            <a:spLocks noGrp="1"/>
          </p:cNvSpPr>
          <p:nvPr>
            <p:ph type="title"/>
          </p:nvPr>
        </p:nvSpPr>
        <p:spPr>
          <a:xfrm>
            <a:off x="323528" y="249243"/>
            <a:ext cx="7056784" cy="603503"/>
          </a:xfrm>
        </p:spPr>
        <p:txBody>
          <a:bodyPr/>
          <a:lstStyle/>
          <a:p>
            <a:pPr algn="l"/>
            <a:r>
              <a:rPr lang="ja-JP" altLang="en-US" sz="3200" b="1" u="sng" dirty="0">
                <a:solidFill>
                  <a:schemeClr val="tx1"/>
                </a:solidFill>
                <a:latin typeface="+mn-ea"/>
                <a:ea typeface="+mn-ea"/>
              </a:rPr>
              <a:t>なぜ燃料サイクルに拘る？</a:t>
            </a:r>
            <a:endParaRPr kumimoji="1" lang="ja-JP" altLang="en-US" sz="3200" b="1" u="sng" dirty="0">
              <a:solidFill>
                <a:schemeClr val="tx1"/>
              </a:solidFill>
              <a:latin typeface="+mn-ea"/>
              <a:ea typeface="+mn-ea"/>
            </a:endParaRPr>
          </a:p>
        </p:txBody>
      </p:sp>
      <p:sp>
        <p:nvSpPr>
          <p:cNvPr id="3" name="スライド番号プレースホルダー 2">
            <a:extLst>
              <a:ext uri="{FF2B5EF4-FFF2-40B4-BE49-F238E27FC236}">
                <a16:creationId xmlns:a16="http://schemas.microsoft.com/office/drawing/2014/main" id="{D162B4B1-EFF0-AEBB-5DF9-7E863BCCE9D0}"/>
              </a:ext>
            </a:extLst>
          </p:cNvPr>
          <p:cNvSpPr>
            <a:spLocks noGrp="1"/>
          </p:cNvSpPr>
          <p:nvPr>
            <p:ph type="sldNum" sz="quarter" idx="12"/>
          </p:nvPr>
        </p:nvSpPr>
        <p:spPr/>
        <p:txBody>
          <a:bodyPr/>
          <a:lstStyle/>
          <a:p>
            <a:pPr>
              <a:defRPr/>
            </a:pPr>
            <a:fld id="{E7C594C2-D1D7-4274-9523-FE706CA1F2AE}" type="slidenum">
              <a:rPr lang="en-US" altLang="ja-JP" smtClean="0"/>
              <a:pPr>
                <a:defRPr/>
              </a:pPr>
              <a:t>27</a:t>
            </a:fld>
            <a:endParaRPr lang="en-US" altLang="ja-JP"/>
          </a:p>
        </p:txBody>
      </p:sp>
      <p:sp>
        <p:nvSpPr>
          <p:cNvPr id="4" name="テキスト ボックス 3">
            <a:extLst>
              <a:ext uri="{FF2B5EF4-FFF2-40B4-BE49-F238E27FC236}">
                <a16:creationId xmlns:a16="http://schemas.microsoft.com/office/drawing/2014/main" id="{F168B803-F872-DEA9-3ADB-DC7BC2E68051}"/>
              </a:ext>
            </a:extLst>
          </p:cNvPr>
          <p:cNvSpPr txBox="1"/>
          <p:nvPr/>
        </p:nvSpPr>
        <p:spPr>
          <a:xfrm>
            <a:off x="323528" y="852746"/>
            <a:ext cx="8496944" cy="3600986"/>
          </a:xfrm>
          <a:prstGeom prst="rect">
            <a:avLst/>
          </a:prstGeom>
          <a:noFill/>
        </p:spPr>
        <p:txBody>
          <a:bodyPr wrap="square" rtlCol="0">
            <a:spAutoFit/>
          </a:bodyPr>
          <a:lstStyle/>
          <a:p>
            <a:pPr indent="140335" algn="just"/>
            <a:r>
              <a:rPr lang="ja-JP" altLang="ja-JP" b="1" u="sng" kern="0" dirty="0">
                <a:solidFill>
                  <a:srgbClr val="C00000"/>
                </a:solidFill>
                <a:latin typeface="游明朝" panose="02020400000000000000" pitchFamily="18" charset="-128"/>
                <a:cs typeface="游ゴシック Light" panose="020B0300000000000000" pitchFamily="50" charset="-128"/>
              </a:rPr>
              <a:t>再処理の中止は、即、使用済み燃料の処分、高レベル廃棄物の処理・処分政策の</a:t>
            </a:r>
            <a:r>
              <a:rPr lang="ja-JP" altLang="en-US" b="1" u="sng" kern="0" dirty="0">
                <a:solidFill>
                  <a:srgbClr val="C00000"/>
                </a:solidFill>
                <a:latin typeface="游明朝" panose="02020400000000000000" pitchFamily="18" charset="-128"/>
                <a:cs typeface="游ゴシック Light" panose="020B0300000000000000" pitchFamily="50" charset="-128"/>
              </a:rPr>
              <a:t>見直しが不可欠。</a:t>
            </a:r>
            <a:endParaRPr lang="ja-JP" altLang="ja-JP" u="sng" kern="100" dirty="0">
              <a:solidFill>
                <a:srgbClr val="C00000"/>
              </a:solidFill>
              <a:latin typeface="游明朝" panose="02020400000000000000" pitchFamily="18" charset="-128"/>
              <a:ea typeface="游明朝" panose="02020400000000000000" pitchFamily="18" charset="-128"/>
              <a:cs typeface="Times New Roman" panose="02020603050405020304" pitchFamily="18" charset="0"/>
            </a:endParaRPr>
          </a:p>
          <a:p>
            <a:pPr indent="140335" algn="just"/>
            <a:r>
              <a:rPr lang="ja-JP" altLang="en-US" sz="18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　</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再処理を止めた時に問題となるのは、使用済み燃料の</a:t>
            </a:r>
            <a:r>
              <a:rPr lang="ja-JP" altLang="en-US"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最終</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処分である。使用済み燃料は、既に</a:t>
            </a:r>
            <a:r>
              <a:rPr lang="en-US"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2</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万トン程度蓄積されており、</a:t>
            </a:r>
            <a:r>
              <a:rPr lang="ja-JP" altLang="en-US" sz="2000" b="1" kern="0" dirty="0">
                <a:latin typeface="游明朝" panose="02020400000000000000" pitchFamily="18" charset="-128"/>
                <a:cs typeface="游ゴシック Light" panose="020B0300000000000000" pitchFamily="50" charset="-128"/>
              </a:rPr>
              <a:t>最終</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処分は、今後の原発の稼働に拘わらず解決しなければならない課題である。我が国は、使用済燃料は六ヶ所再処理工場で再処理し、高レベル廃棄物はガラス固化体に加工して、</a:t>
            </a:r>
            <a:r>
              <a:rPr lang="en-US"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300m</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以深の地層に処分するとしてきた</a:t>
            </a:r>
            <a:r>
              <a:rPr lang="ja-JP" altLang="en-US"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a:t>
            </a:r>
            <a:endParaRPr lang="en-US"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endParaRPr>
          </a:p>
          <a:p>
            <a:pPr indent="140335" algn="just"/>
            <a:r>
              <a:rPr lang="ja-JP" altLang="en-US" sz="2000" b="1" kern="0" dirty="0">
                <a:latin typeface="游明朝" panose="02020400000000000000" pitchFamily="18" charset="-128"/>
                <a:cs typeface="游ゴシック Light" panose="020B0300000000000000" pitchFamily="50" charset="-128"/>
              </a:rPr>
              <a:t>　</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再処理した後の高レベル廃棄物は、</a:t>
            </a:r>
            <a:r>
              <a:rPr lang="en-US"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300</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年程度でウラン鉱山レベルの放射能にまで減衰するといった科学的に</a:t>
            </a:r>
            <a:r>
              <a:rPr lang="ja-JP" altLang="en-US"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も技術的にも</a:t>
            </a:r>
            <a:r>
              <a:rPr lang="ja-JP" altLang="ja-JP" sz="2000" b="1" kern="0" dirty="0">
                <a:effectLst/>
                <a:latin typeface="游明朝" panose="02020400000000000000" pitchFamily="18" charset="-128"/>
                <a:ea typeface="ＭＳ Ｐゴシック" panose="020B0600070205080204" pitchFamily="50" charset="-128"/>
                <a:cs typeface="游ゴシック Light" panose="020B0300000000000000" pitchFamily="50" charset="-128"/>
              </a:rPr>
              <a:t>裏付けのない詭弁を弄し、再処理と燃料サイクルに拘ってきた原子力政策の矛盾を直視することを国も電気事業者も逃げている。</a:t>
            </a:r>
            <a:endParaRPr lang="en-US" altLang="ja-JP" sz="2000" b="1" kern="0" dirty="0">
              <a:latin typeface="游明朝" panose="02020400000000000000" pitchFamily="18" charset="-128"/>
              <a:cs typeface="游ゴシック Light" panose="020B0300000000000000" pitchFamily="50" charset="-128"/>
            </a:endParaRPr>
          </a:p>
        </p:txBody>
      </p:sp>
      <p:sp>
        <p:nvSpPr>
          <p:cNvPr id="5" name="テキスト ボックス 4">
            <a:extLst>
              <a:ext uri="{FF2B5EF4-FFF2-40B4-BE49-F238E27FC236}">
                <a16:creationId xmlns:a16="http://schemas.microsoft.com/office/drawing/2014/main" id="{A0C7E114-F19A-8BCD-5846-0C70BB6D7B1B}"/>
              </a:ext>
            </a:extLst>
          </p:cNvPr>
          <p:cNvSpPr txBox="1"/>
          <p:nvPr/>
        </p:nvSpPr>
        <p:spPr>
          <a:xfrm>
            <a:off x="503548" y="4675565"/>
            <a:ext cx="8316924" cy="1569660"/>
          </a:xfrm>
          <a:prstGeom prst="rect">
            <a:avLst/>
          </a:prstGeom>
          <a:noFill/>
        </p:spPr>
        <p:txBody>
          <a:bodyPr wrap="square" rtlCol="0">
            <a:spAutoFit/>
          </a:bodyPr>
          <a:lstStyle/>
          <a:p>
            <a:r>
              <a:rPr lang="en-US"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Pu</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の</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利用（</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消費</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ができない</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現実から</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燃料サイクル政策</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が</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破綻</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している</a:t>
            </a:r>
            <a:r>
              <a:rPr lang="ja-JP" altLang="en-US" kern="0" dirty="0">
                <a:solidFill>
                  <a:srgbClr val="002060"/>
                </a:solidFill>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のは</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明白であり、</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六ケ所再処理工場の稼働</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によって、</a:t>
            </a:r>
            <a:r>
              <a:rPr lang="ja-JP" altLang="en-US" kern="0" dirty="0">
                <a:solidFill>
                  <a:srgbClr val="002060"/>
                </a:solidFill>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より厳しい</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現実に直面する</a:t>
            </a:r>
            <a:r>
              <a:rPr lang="ja-JP" altLang="en-US" kern="0" dirty="0">
                <a:solidFill>
                  <a:srgbClr val="002060"/>
                </a:solidFill>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a:t>
            </a:r>
            <a:r>
              <a:rPr lang="ja-JP" altLang="ja-JP"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時間の問題</a:t>
            </a:r>
            <a:r>
              <a:rPr lang="ja-JP" altLang="en-US" kern="0" dirty="0">
                <a:solidFill>
                  <a:srgbClr val="00206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a:t>
            </a:r>
            <a:endParaRPr lang="ja-JP" altLang="ja-JP" kern="100" dirty="0">
              <a:solidFill>
                <a:srgbClr val="002060"/>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34722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9FC8E-4B27-57DC-C467-A1DBAFB0102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97D6B5-2D1E-0D66-11CC-2B5370B760AA}"/>
              </a:ext>
            </a:extLst>
          </p:cNvPr>
          <p:cNvSpPr>
            <a:spLocks noGrp="1"/>
          </p:cNvSpPr>
          <p:nvPr>
            <p:ph type="sldNum" sz="quarter" idx="12"/>
          </p:nvPr>
        </p:nvSpPr>
        <p:spPr/>
        <p:txBody>
          <a:bodyPr/>
          <a:lstStyle/>
          <a:p>
            <a:fld id="{B152910A-C0B5-4970-9496-855BDA9D51E2}" type="slidenum">
              <a:rPr kumimoji="1" lang="ja-JP" altLang="en-US" smtClean="0"/>
              <a:t>28</a:t>
            </a:fld>
            <a:endParaRPr kumimoji="1" lang="ja-JP" altLang="en-US" dirty="0"/>
          </a:p>
        </p:txBody>
      </p:sp>
      <p:sp>
        <p:nvSpPr>
          <p:cNvPr id="3" name="正方形/長方形 2">
            <a:extLst>
              <a:ext uri="{FF2B5EF4-FFF2-40B4-BE49-F238E27FC236}">
                <a16:creationId xmlns:a16="http://schemas.microsoft.com/office/drawing/2014/main" id="{04AFDAD6-3002-5006-3338-F5A98CCDF8DF}"/>
              </a:ext>
            </a:extLst>
          </p:cNvPr>
          <p:cNvSpPr/>
          <p:nvPr/>
        </p:nvSpPr>
        <p:spPr>
          <a:xfrm>
            <a:off x="251520" y="261321"/>
            <a:ext cx="8604956" cy="584775"/>
          </a:xfrm>
          <a:prstGeom prst="rect">
            <a:avLst/>
          </a:prstGeom>
        </p:spPr>
        <p:txBody>
          <a:bodyPr wrap="square">
            <a:spAutoFit/>
          </a:bodyPr>
          <a:lstStyle/>
          <a:p>
            <a:pPr lvl="0" algn="just">
              <a:spcAft>
                <a:spcPts val="0"/>
              </a:spcAft>
              <a:tabLst>
                <a:tab pos="228600" algn="l"/>
              </a:tabLst>
            </a:pPr>
            <a:r>
              <a:rPr lang="ja-JP" altLang="en-US" sz="3200" b="1" kern="100" dirty="0">
                <a:latin typeface="+mj-ea"/>
                <a:ea typeface="+mj-ea"/>
                <a:cs typeface="Times New Roman" panose="02020603050405020304" pitchFamily="18" charset="0"/>
              </a:rPr>
              <a:t>使用済み燃料の直接処分は国際常識</a:t>
            </a:r>
            <a:endParaRPr lang="en-US" altLang="ja-JP" sz="3200" b="1" kern="100" dirty="0">
              <a:latin typeface="+mj-ea"/>
              <a:ea typeface="+mj-ea"/>
              <a:cs typeface="Times New Roman" panose="02020603050405020304" pitchFamily="18" charset="0"/>
            </a:endParaRPr>
          </a:p>
        </p:txBody>
      </p:sp>
      <p:sp>
        <p:nvSpPr>
          <p:cNvPr id="5" name="テキスト ボックス 4">
            <a:extLst>
              <a:ext uri="{FF2B5EF4-FFF2-40B4-BE49-F238E27FC236}">
                <a16:creationId xmlns:a16="http://schemas.microsoft.com/office/drawing/2014/main" id="{B8EA1B2B-CA00-3105-E51F-7AE51BA52A12}"/>
              </a:ext>
            </a:extLst>
          </p:cNvPr>
          <p:cNvSpPr txBox="1"/>
          <p:nvPr/>
        </p:nvSpPr>
        <p:spPr>
          <a:xfrm>
            <a:off x="287524" y="955593"/>
            <a:ext cx="8667632" cy="1692771"/>
          </a:xfrm>
          <a:prstGeom prst="rect">
            <a:avLst/>
          </a:prstGeom>
          <a:noFill/>
        </p:spPr>
        <p:txBody>
          <a:bodyPr wrap="square" rtlCol="0">
            <a:spAutoFit/>
          </a:bodyPr>
          <a:lstStyle/>
          <a:p>
            <a:r>
              <a:rPr lang="ja-JP" altLang="en-US" sz="2000" dirty="0"/>
              <a:t>　世界の多くの原発先進国は、再処理を行わないこととし、使用済み燃料の直接処分を志向している。立地の難しさは、各国とも同じであり、立地が決まるまでは発電所内に鋼製、またはコンクリートキャスクに乾式貯蔵している。</a:t>
            </a:r>
            <a:endParaRPr lang="en-US" altLang="ja-JP" sz="2000" dirty="0"/>
          </a:p>
          <a:p>
            <a:r>
              <a:rPr lang="ja-JP" altLang="en-US" sz="2000" dirty="0"/>
              <a:t>　乾式貯蔵であれば、</a:t>
            </a:r>
            <a:r>
              <a:rPr lang="en-US" altLang="ja-JP" sz="2000" dirty="0"/>
              <a:t>200</a:t>
            </a:r>
            <a:r>
              <a:rPr lang="ja-JP" altLang="en-US" sz="2000" dirty="0"/>
              <a:t>年程度は貯蔵可能であり、この間に国民的な合意を得て立地問題の解決を図ることとしている。</a:t>
            </a:r>
            <a:r>
              <a:rPr kumimoji="1" lang="ja-JP" altLang="en-US" dirty="0"/>
              <a:t>　</a:t>
            </a:r>
            <a:endParaRPr kumimoji="1" lang="en-US" altLang="ja-JP" dirty="0"/>
          </a:p>
        </p:txBody>
      </p:sp>
      <p:sp>
        <p:nvSpPr>
          <p:cNvPr id="8" name="テキスト ボックス 7">
            <a:extLst>
              <a:ext uri="{FF2B5EF4-FFF2-40B4-BE49-F238E27FC236}">
                <a16:creationId xmlns:a16="http://schemas.microsoft.com/office/drawing/2014/main" id="{DBE3EEA6-2C67-2141-0C4F-8B37C8A78B2E}"/>
              </a:ext>
            </a:extLst>
          </p:cNvPr>
          <p:cNvSpPr txBox="1"/>
          <p:nvPr/>
        </p:nvSpPr>
        <p:spPr>
          <a:xfrm>
            <a:off x="251520" y="2771583"/>
            <a:ext cx="4740400" cy="461665"/>
          </a:xfrm>
          <a:prstGeom prst="rect">
            <a:avLst/>
          </a:prstGeom>
          <a:noFill/>
        </p:spPr>
        <p:txBody>
          <a:bodyPr wrap="none" rtlCol="0">
            <a:spAutoFit/>
          </a:bodyPr>
          <a:lstStyle/>
          <a:p>
            <a:r>
              <a:rPr kumimoji="1" lang="ja-JP" altLang="en-US" sz="2400" dirty="0">
                <a:solidFill>
                  <a:srgbClr val="C00000"/>
                </a:solidFill>
              </a:rPr>
              <a:t>高レベル廃棄物の短寿命化の</a:t>
            </a:r>
            <a:r>
              <a:rPr lang="ja-JP" altLang="en-US" dirty="0">
                <a:solidFill>
                  <a:srgbClr val="C00000"/>
                </a:solidFill>
              </a:rPr>
              <a:t>虚言</a:t>
            </a:r>
            <a:endParaRPr kumimoji="1" lang="en-US" altLang="ja-JP" sz="2400" dirty="0">
              <a:solidFill>
                <a:srgbClr val="C00000"/>
              </a:solidFill>
            </a:endParaRPr>
          </a:p>
        </p:txBody>
      </p:sp>
      <p:sp>
        <p:nvSpPr>
          <p:cNvPr id="9" name="テキスト ボックス 8">
            <a:extLst>
              <a:ext uri="{FF2B5EF4-FFF2-40B4-BE49-F238E27FC236}">
                <a16:creationId xmlns:a16="http://schemas.microsoft.com/office/drawing/2014/main" id="{C30E1BB0-5809-245F-095D-E43685B44279}"/>
              </a:ext>
            </a:extLst>
          </p:cNvPr>
          <p:cNvSpPr txBox="1"/>
          <p:nvPr/>
        </p:nvSpPr>
        <p:spPr>
          <a:xfrm>
            <a:off x="308062" y="3233248"/>
            <a:ext cx="8667633" cy="3416320"/>
          </a:xfrm>
          <a:prstGeom prst="rect">
            <a:avLst/>
          </a:prstGeom>
          <a:solidFill>
            <a:srgbClr val="EAEAEA"/>
          </a:solidFill>
          <a:ln w="12700">
            <a:solidFill>
              <a:srgbClr val="FFC000"/>
            </a:solidFill>
          </a:ln>
        </p:spPr>
        <p:txBody>
          <a:bodyPr wrap="square" rtlCol="0">
            <a:spAutoFit/>
          </a:bodyPr>
          <a:lstStyle/>
          <a:p>
            <a:r>
              <a:rPr kumimoji="1" lang="ja-JP" altLang="en-US" dirty="0"/>
              <a:t>使用済み燃料には、長寿命の</a:t>
            </a:r>
            <a:r>
              <a:rPr kumimoji="1" lang="en-US" altLang="ja-JP" dirty="0"/>
              <a:t>TRU</a:t>
            </a:r>
            <a:r>
              <a:rPr kumimoji="1" lang="ja-JP" altLang="en-US" dirty="0"/>
              <a:t>（マイナーアクチノイド）が含まれており、これを抽出分離して消滅させることができれば、残りの高レベル廃棄物の寿命を大幅に短寿命化できるとされている。</a:t>
            </a:r>
            <a:endParaRPr kumimoji="1" lang="en-US" altLang="ja-JP" dirty="0"/>
          </a:p>
          <a:p>
            <a:r>
              <a:rPr lang="ja-JP" altLang="en-US" dirty="0"/>
              <a:t>　</a:t>
            </a:r>
            <a:r>
              <a:rPr lang="en-US" altLang="ja-JP" dirty="0"/>
              <a:t>TRU</a:t>
            </a:r>
            <a:r>
              <a:rPr lang="ja-JP" altLang="en-US" dirty="0"/>
              <a:t>の消滅方法としては、加速器と高速炉が検討されたが、いづれも、工学的にも安全性の点でも成立しない。物理的素過程として</a:t>
            </a:r>
            <a:r>
              <a:rPr lang="en-US" altLang="ja-JP" dirty="0"/>
              <a:t>TRU</a:t>
            </a:r>
            <a:r>
              <a:rPr lang="ja-JP" altLang="en-US" dirty="0"/>
              <a:t>の核種の消滅（核分裂）があっても、</a:t>
            </a:r>
            <a:r>
              <a:rPr lang="en-US" altLang="ja-JP" dirty="0"/>
              <a:t>100</a:t>
            </a:r>
            <a:r>
              <a:rPr lang="ja-JP" altLang="en-US" dirty="0"/>
              <a:t>％消滅できるシステムはない。</a:t>
            </a:r>
            <a:endParaRPr lang="en-US" altLang="ja-JP" dirty="0"/>
          </a:p>
          <a:p>
            <a:r>
              <a:rPr lang="ja-JP" altLang="en-US" dirty="0"/>
              <a:t>　そもそも、</a:t>
            </a:r>
            <a:r>
              <a:rPr lang="ja-JP" altLang="en-US" u="sng" dirty="0">
                <a:solidFill>
                  <a:srgbClr val="FF0000"/>
                </a:solidFill>
              </a:rPr>
              <a:t>極めて少量の</a:t>
            </a:r>
            <a:r>
              <a:rPr lang="en-US" altLang="ja-JP" u="sng" dirty="0">
                <a:solidFill>
                  <a:srgbClr val="FF0000"/>
                </a:solidFill>
              </a:rPr>
              <a:t>TRU</a:t>
            </a:r>
            <a:r>
              <a:rPr lang="ja-JP" altLang="en-US" u="sng" dirty="0">
                <a:solidFill>
                  <a:srgbClr val="FF0000"/>
                </a:solidFill>
              </a:rPr>
              <a:t>を使用済み燃料から抽出・分離する技術がない</a:t>
            </a:r>
            <a:r>
              <a:rPr lang="ja-JP" altLang="en-US" dirty="0">
                <a:solidFill>
                  <a:srgbClr val="FF0000"/>
                </a:solidFill>
              </a:rPr>
              <a:t>。</a:t>
            </a:r>
            <a:endParaRPr lang="en-US" altLang="ja-JP" dirty="0">
              <a:solidFill>
                <a:srgbClr val="FF0000"/>
              </a:solidFill>
            </a:endParaRPr>
          </a:p>
        </p:txBody>
      </p:sp>
    </p:spTree>
    <p:extLst>
      <p:ext uri="{BB962C8B-B14F-4D97-AF65-F5344CB8AC3E}">
        <p14:creationId xmlns:p14="http://schemas.microsoft.com/office/powerpoint/2010/main" val="262051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10C05-3998-996C-22CC-7842144D40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35DA73-DF52-A98A-80AF-07D5DB20EF64}"/>
              </a:ext>
            </a:extLst>
          </p:cNvPr>
          <p:cNvSpPr>
            <a:spLocks noGrp="1"/>
          </p:cNvSpPr>
          <p:nvPr>
            <p:ph type="title"/>
          </p:nvPr>
        </p:nvSpPr>
        <p:spPr>
          <a:xfrm>
            <a:off x="256994" y="242685"/>
            <a:ext cx="7906072" cy="706090"/>
          </a:xfrm>
        </p:spPr>
        <p:txBody>
          <a:bodyPr>
            <a:normAutofit/>
          </a:bodyPr>
          <a:lstStyle/>
          <a:p>
            <a:pPr algn="l"/>
            <a:r>
              <a:rPr lang="en-US" altLang="ja-JP" sz="3200" b="1" dirty="0">
                <a:latin typeface="+mn-ea"/>
                <a:ea typeface="+mn-ea"/>
              </a:rPr>
              <a:t>4</a:t>
            </a:r>
            <a:r>
              <a:rPr lang="ja-JP" altLang="en-US" sz="3200" b="1" dirty="0">
                <a:latin typeface="+mn-ea"/>
                <a:ea typeface="+mn-ea"/>
              </a:rPr>
              <a:t>．現実離れした原子力政策</a:t>
            </a:r>
            <a:endParaRPr kumimoji="1" lang="ja-JP" altLang="en-US" sz="3200" dirty="0">
              <a:solidFill>
                <a:srgbClr val="002060"/>
              </a:solidFill>
            </a:endParaRPr>
          </a:p>
        </p:txBody>
      </p:sp>
      <p:sp>
        <p:nvSpPr>
          <p:cNvPr id="3" name="スライド番号プレースホルダー 2">
            <a:extLst>
              <a:ext uri="{FF2B5EF4-FFF2-40B4-BE49-F238E27FC236}">
                <a16:creationId xmlns:a16="http://schemas.microsoft.com/office/drawing/2014/main" id="{FE1B13C4-83E0-9472-CA29-E04D27F43180}"/>
              </a:ext>
            </a:extLst>
          </p:cNvPr>
          <p:cNvSpPr>
            <a:spLocks noGrp="1"/>
          </p:cNvSpPr>
          <p:nvPr>
            <p:ph type="sldNum" sz="quarter" idx="12"/>
          </p:nvPr>
        </p:nvSpPr>
        <p:spPr/>
        <p:txBody>
          <a:bodyPr/>
          <a:lstStyle/>
          <a:p>
            <a:fld id="{B152910A-C0B5-4970-9496-855BDA9D51E2}" type="slidenum">
              <a:rPr kumimoji="1" lang="ja-JP" altLang="en-US" smtClean="0"/>
              <a:t>29</a:t>
            </a:fld>
            <a:endParaRPr kumimoji="1" lang="ja-JP" altLang="en-US" dirty="0"/>
          </a:p>
        </p:txBody>
      </p:sp>
      <p:sp>
        <p:nvSpPr>
          <p:cNvPr id="4" name="テキスト ボックス 3">
            <a:extLst>
              <a:ext uri="{FF2B5EF4-FFF2-40B4-BE49-F238E27FC236}">
                <a16:creationId xmlns:a16="http://schemas.microsoft.com/office/drawing/2014/main" id="{89E567FF-F56F-9287-8E85-4817B75A6D6B}"/>
              </a:ext>
            </a:extLst>
          </p:cNvPr>
          <p:cNvSpPr txBox="1"/>
          <p:nvPr/>
        </p:nvSpPr>
        <p:spPr>
          <a:xfrm>
            <a:off x="198785" y="882381"/>
            <a:ext cx="8688221" cy="707886"/>
          </a:xfrm>
          <a:prstGeom prst="rect">
            <a:avLst/>
          </a:prstGeom>
          <a:noFill/>
        </p:spPr>
        <p:txBody>
          <a:bodyPr wrap="square" rtlCol="0">
            <a:spAutoFit/>
          </a:bodyPr>
          <a:lstStyle/>
          <a:p>
            <a:pPr indent="140335" algn="just"/>
            <a:r>
              <a:rPr lang="ja-JP" altLang="ja-JP"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「エネルギー基本計画」</a:t>
            </a:r>
            <a:r>
              <a:rPr lang="ja-JP" altLang="en-US"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en-US" altLang="ja-JP" sz="2000" b="1" kern="100" dirty="0">
                <a:effectLst/>
                <a:latin typeface="ＭＳ Ｐゴシック" panose="020B0600070205080204" pitchFamily="50" charset="-128"/>
                <a:ea typeface="游明朝" panose="02020400000000000000" pitchFamily="18" charset="-128"/>
                <a:cs typeface="Times New Roman" panose="02020603050405020304" pitchFamily="18" charset="0"/>
              </a:rPr>
              <a:t>2021</a:t>
            </a:r>
            <a:r>
              <a:rPr lang="ja-JP" altLang="ja-JP"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年</a:t>
            </a:r>
            <a:r>
              <a:rPr lang="en-US" altLang="ja-JP"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7</a:t>
            </a:r>
            <a:r>
              <a:rPr lang="ja-JP" altLang="ja-JP"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月</a:t>
            </a:r>
            <a:r>
              <a:rPr lang="ja-JP" altLang="en-US"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）の基本は、</a:t>
            </a:r>
            <a:r>
              <a:rPr lang="en-US" altLang="ja-JP" sz="2000" b="1" kern="100" dirty="0">
                <a:latin typeface="+mj-ea"/>
                <a:ea typeface="+mj-ea"/>
                <a:cs typeface="Times New Roman" panose="02020603050405020304" pitchFamily="18" charset="0"/>
              </a:rPr>
              <a:t>2050</a:t>
            </a:r>
            <a:r>
              <a:rPr lang="ja-JP" altLang="en-US"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年カーボンニュートラル</a:t>
            </a:r>
            <a:endParaRPr lang="en-US" altLang="ja-JP"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indent="140335" algn="just"/>
            <a:r>
              <a:rPr lang="ja-JP" altLang="en-US" sz="20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達成に向けた政策</a:t>
            </a:r>
            <a:endParaRPr lang="en-US" altLang="ja-JP" sz="2000" b="1" kern="100" dirty="0">
              <a:latin typeface="游明朝" panose="02020400000000000000" pitchFamily="18" charset="-128"/>
              <a:ea typeface="ＭＳ Ｐゴシック" panose="020B060007020508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8B95807-1573-B599-9817-DE0BBFD314B0}"/>
              </a:ext>
            </a:extLst>
          </p:cNvPr>
          <p:cNvSpPr txBox="1"/>
          <p:nvPr/>
        </p:nvSpPr>
        <p:spPr>
          <a:xfrm>
            <a:off x="128497" y="1588471"/>
            <a:ext cx="8887006" cy="2897817"/>
          </a:xfrm>
          <a:prstGeom prst="rect">
            <a:avLst/>
          </a:prstGeom>
          <a:noFill/>
          <a:ln w="19050">
            <a:solidFill>
              <a:srgbClr val="00B050"/>
            </a:solidFill>
          </a:ln>
        </p:spPr>
        <p:txBody>
          <a:bodyPr wrap="square" rtlCol="0">
            <a:spAutoFit/>
          </a:bodyPr>
          <a:lstStyle/>
          <a:p>
            <a:pPr lvl="0" algn="just"/>
            <a:r>
              <a:rPr lang="ja-JP" altLang="en-US" b="1" kern="100" dirty="0">
                <a:effectLst/>
                <a:latin typeface="+mj-ea"/>
                <a:ea typeface="+mj-ea"/>
                <a:cs typeface="Times New Roman" panose="02020603050405020304" pitchFamily="18" charset="0"/>
              </a:rPr>
              <a:t>骨子</a:t>
            </a:r>
            <a:endParaRPr lang="en-US" altLang="ja-JP" b="1" kern="100" dirty="0">
              <a:effectLst/>
              <a:latin typeface="+mj-ea"/>
              <a:ea typeface="+mj-ea"/>
              <a:cs typeface="Times New Roman" panose="02020603050405020304" pitchFamily="18" charset="0"/>
            </a:endParaRPr>
          </a:p>
          <a:p>
            <a:pPr lvl="0" algn="just"/>
            <a:r>
              <a:rPr lang="ja-JP" altLang="en-US" sz="2000" b="1" kern="100" dirty="0">
                <a:solidFill>
                  <a:srgbClr val="002060"/>
                </a:solidFill>
                <a:effectLst/>
                <a:latin typeface="+mj-ea"/>
                <a:ea typeface="+mj-ea"/>
                <a:cs typeface="Times New Roman" panose="02020603050405020304" pitchFamily="18" charset="0"/>
              </a:rPr>
              <a:t>①　</a:t>
            </a:r>
            <a:r>
              <a:rPr lang="en-US" altLang="ja-JP" sz="2000" b="1" kern="100" dirty="0">
                <a:solidFill>
                  <a:srgbClr val="002060"/>
                </a:solidFill>
                <a:effectLst/>
                <a:latin typeface="+mj-ea"/>
                <a:ea typeface="+mj-ea"/>
                <a:cs typeface="Times New Roman" panose="02020603050405020304" pitchFamily="18" charset="0"/>
              </a:rPr>
              <a:t>2050</a:t>
            </a:r>
            <a:r>
              <a:rPr lang="ja-JP" altLang="ja-JP" sz="2000" b="1" kern="100" dirty="0">
                <a:solidFill>
                  <a:srgbClr val="002060"/>
                </a:solidFill>
                <a:effectLst/>
                <a:latin typeface="+mj-ea"/>
                <a:ea typeface="+mj-ea"/>
                <a:cs typeface="Times New Roman" panose="02020603050405020304" pitchFamily="18" charset="0"/>
              </a:rPr>
              <a:t>年カーボンニュートラル（</a:t>
            </a:r>
            <a:r>
              <a:rPr lang="en-US" altLang="ja-JP" sz="2000" b="1" kern="100" dirty="0">
                <a:solidFill>
                  <a:srgbClr val="002060"/>
                </a:solidFill>
                <a:effectLst/>
                <a:latin typeface="+mj-ea"/>
                <a:ea typeface="+mj-ea"/>
                <a:cs typeface="Times New Roman" panose="02020603050405020304" pitchFamily="18" charset="0"/>
              </a:rPr>
              <a:t>2020</a:t>
            </a:r>
            <a:r>
              <a:rPr lang="ja-JP" altLang="ja-JP" sz="2000" b="1" kern="100" dirty="0">
                <a:solidFill>
                  <a:srgbClr val="002060"/>
                </a:solidFill>
                <a:effectLst/>
                <a:latin typeface="+mj-ea"/>
                <a:ea typeface="+mj-ea"/>
                <a:cs typeface="Times New Roman" panose="02020603050405020304" pitchFamily="18" charset="0"/>
              </a:rPr>
              <a:t>年</a:t>
            </a:r>
            <a:r>
              <a:rPr lang="en-US" altLang="ja-JP" sz="2000" b="1" kern="100" dirty="0">
                <a:solidFill>
                  <a:srgbClr val="002060"/>
                </a:solidFill>
                <a:effectLst/>
                <a:latin typeface="+mj-ea"/>
                <a:ea typeface="+mj-ea"/>
                <a:cs typeface="Times New Roman" panose="02020603050405020304" pitchFamily="18" charset="0"/>
              </a:rPr>
              <a:t>10</a:t>
            </a:r>
            <a:r>
              <a:rPr lang="ja-JP" altLang="ja-JP" sz="2000" b="1" kern="100" dirty="0">
                <a:solidFill>
                  <a:srgbClr val="002060"/>
                </a:solidFill>
                <a:effectLst/>
                <a:latin typeface="+mj-ea"/>
                <a:ea typeface="+mj-ea"/>
                <a:cs typeface="Times New Roman" panose="02020603050405020304" pitchFamily="18" charset="0"/>
              </a:rPr>
              <a:t>月表明）、</a:t>
            </a:r>
            <a:r>
              <a:rPr lang="en-US" altLang="ja-JP" sz="2000" b="1" kern="100" dirty="0">
                <a:solidFill>
                  <a:srgbClr val="002060"/>
                </a:solidFill>
                <a:effectLst/>
                <a:latin typeface="+mj-ea"/>
                <a:ea typeface="+mj-ea"/>
                <a:cs typeface="Times New Roman" panose="02020603050405020304" pitchFamily="18" charset="0"/>
              </a:rPr>
              <a:t>2030</a:t>
            </a:r>
            <a:r>
              <a:rPr lang="ja-JP" altLang="ja-JP" sz="2000" b="1" kern="100" dirty="0">
                <a:solidFill>
                  <a:srgbClr val="002060"/>
                </a:solidFill>
                <a:effectLst/>
                <a:latin typeface="+mj-ea"/>
                <a:ea typeface="+mj-ea"/>
                <a:cs typeface="Times New Roman" panose="02020603050405020304" pitchFamily="18" charset="0"/>
              </a:rPr>
              <a:t>年の </a:t>
            </a:r>
            <a:r>
              <a:rPr lang="en-US" altLang="ja-JP" sz="2000" b="1" kern="100" dirty="0">
                <a:solidFill>
                  <a:srgbClr val="002060"/>
                </a:solidFill>
                <a:effectLst/>
                <a:latin typeface="+mj-ea"/>
                <a:ea typeface="+mj-ea"/>
                <a:cs typeface="Times New Roman" panose="02020603050405020304" pitchFamily="18" charset="0"/>
              </a:rPr>
              <a:t>46</a:t>
            </a:r>
            <a:r>
              <a:rPr lang="ja-JP" altLang="ja-JP" sz="2000" b="1" kern="100" dirty="0">
                <a:solidFill>
                  <a:srgbClr val="002060"/>
                </a:solidFill>
                <a:effectLst/>
                <a:latin typeface="+mj-ea"/>
                <a:ea typeface="+mj-ea"/>
                <a:cs typeface="Times New Roman" panose="02020603050405020304" pitchFamily="18" charset="0"/>
              </a:rPr>
              <a:t>％削減、更に</a:t>
            </a:r>
            <a:endParaRPr lang="en-US" altLang="ja-JP" sz="2000" b="1" kern="100" dirty="0">
              <a:solidFill>
                <a:srgbClr val="002060"/>
              </a:solidFill>
              <a:effectLst/>
              <a:latin typeface="+mj-ea"/>
              <a:ea typeface="+mj-ea"/>
              <a:cs typeface="Times New Roman" panose="02020603050405020304" pitchFamily="18" charset="0"/>
            </a:endParaRPr>
          </a:p>
          <a:p>
            <a:pPr lvl="0" algn="just"/>
            <a:r>
              <a:rPr lang="ja-JP" altLang="en-US" sz="2000" b="1" kern="100" dirty="0">
                <a:solidFill>
                  <a:srgbClr val="002060"/>
                </a:solidFill>
                <a:latin typeface="+mj-ea"/>
                <a:ea typeface="+mj-ea"/>
                <a:cs typeface="Times New Roman" panose="02020603050405020304" pitchFamily="18" charset="0"/>
              </a:rPr>
              <a:t>　</a:t>
            </a:r>
            <a:r>
              <a:rPr lang="en-US" altLang="ja-JP" sz="2000" b="1" kern="100" dirty="0">
                <a:solidFill>
                  <a:srgbClr val="002060"/>
                </a:solidFill>
                <a:effectLst/>
                <a:latin typeface="+mj-ea"/>
                <a:ea typeface="+mj-ea"/>
                <a:cs typeface="Times New Roman" panose="02020603050405020304" pitchFamily="18" charset="0"/>
              </a:rPr>
              <a:t>50</a:t>
            </a:r>
            <a:r>
              <a:rPr lang="ja-JP" altLang="ja-JP" sz="2000" b="1" kern="100" dirty="0">
                <a:solidFill>
                  <a:srgbClr val="002060"/>
                </a:solidFill>
                <a:effectLst/>
                <a:latin typeface="+mj-ea"/>
                <a:ea typeface="+mj-ea"/>
                <a:cs typeface="Times New Roman" panose="02020603050405020304" pitchFamily="18" charset="0"/>
              </a:rPr>
              <a:t>％の高みを目指して挑戦を続ける新たな削減目標（</a:t>
            </a:r>
            <a:r>
              <a:rPr lang="en-US" altLang="ja-JP" sz="2000" b="1" kern="100" dirty="0">
                <a:solidFill>
                  <a:srgbClr val="002060"/>
                </a:solidFill>
                <a:effectLst/>
                <a:latin typeface="+mj-ea"/>
                <a:ea typeface="+mj-ea"/>
                <a:cs typeface="Times New Roman" panose="02020603050405020304" pitchFamily="18" charset="0"/>
              </a:rPr>
              <a:t>2021</a:t>
            </a:r>
            <a:r>
              <a:rPr lang="ja-JP" altLang="ja-JP" sz="2000" b="1" kern="100" dirty="0">
                <a:solidFill>
                  <a:srgbClr val="002060"/>
                </a:solidFill>
                <a:effectLst/>
                <a:latin typeface="+mj-ea"/>
                <a:ea typeface="+mj-ea"/>
                <a:cs typeface="Times New Roman" panose="02020603050405020304" pitchFamily="18" charset="0"/>
              </a:rPr>
              <a:t>年</a:t>
            </a:r>
            <a:r>
              <a:rPr lang="en-US" altLang="ja-JP" sz="2000" b="1" kern="100" dirty="0">
                <a:solidFill>
                  <a:srgbClr val="002060"/>
                </a:solidFill>
                <a:effectLst/>
                <a:latin typeface="+mj-ea"/>
                <a:ea typeface="+mj-ea"/>
                <a:cs typeface="Times New Roman" panose="02020603050405020304" pitchFamily="18" charset="0"/>
              </a:rPr>
              <a:t>4</a:t>
            </a:r>
            <a:r>
              <a:rPr lang="ja-JP" altLang="ja-JP" sz="2000" b="1" kern="100" dirty="0">
                <a:solidFill>
                  <a:srgbClr val="002060"/>
                </a:solidFill>
                <a:effectLst/>
                <a:latin typeface="+mj-ea"/>
                <a:ea typeface="+mj-ea"/>
                <a:cs typeface="Times New Roman" panose="02020603050405020304" pitchFamily="18" charset="0"/>
              </a:rPr>
              <a:t>月表明）の</a:t>
            </a:r>
            <a:endParaRPr lang="en-US" altLang="ja-JP" sz="2000" b="1" kern="100" dirty="0">
              <a:solidFill>
                <a:srgbClr val="002060"/>
              </a:solidFill>
              <a:effectLst/>
              <a:latin typeface="+mj-ea"/>
              <a:ea typeface="+mj-ea"/>
              <a:cs typeface="Times New Roman" panose="02020603050405020304" pitchFamily="18" charset="0"/>
            </a:endParaRPr>
          </a:p>
          <a:p>
            <a:pPr lvl="0" algn="just"/>
            <a:r>
              <a:rPr lang="ja-JP" altLang="en-US" sz="2000" b="1" kern="100" dirty="0">
                <a:solidFill>
                  <a:srgbClr val="002060"/>
                </a:solidFill>
                <a:latin typeface="+mj-ea"/>
                <a:ea typeface="+mj-ea"/>
                <a:cs typeface="Times New Roman" panose="02020603050405020304" pitchFamily="18" charset="0"/>
              </a:rPr>
              <a:t>　</a:t>
            </a:r>
            <a:r>
              <a:rPr lang="ja-JP" altLang="ja-JP" sz="2000" b="1" kern="100" dirty="0">
                <a:solidFill>
                  <a:srgbClr val="002060"/>
                </a:solidFill>
                <a:effectLst/>
                <a:latin typeface="+mj-ea"/>
                <a:ea typeface="+mj-ea"/>
                <a:cs typeface="Times New Roman" panose="02020603050405020304" pitchFamily="18" charset="0"/>
              </a:rPr>
              <a:t>実現に向けたエネルギー政策の道筋を示すこと。</a:t>
            </a:r>
          </a:p>
          <a:p>
            <a:pPr lvl="0" algn="just"/>
            <a:r>
              <a:rPr lang="ja-JP" altLang="en-US" sz="2000" b="1" kern="100" dirty="0">
                <a:solidFill>
                  <a:srgbClr val="002060"/>
                </a:solidFill>
                <a:effectLst/>
                <a:latin typeface="+mj-ea"/>
                <a:ea typeface="+mj-ea"/>
                <a:cs typeface="Times New Roman" panose="02020603050405020304" pitchFamily="18" charset="0"/>
              </a:rPr>
              <a:t>②</a:t>
            </a:r>
            <a:r>
              <a:rPr lang="ja-JP" altLang="en-US" sz="2000" b="1" kern="100" dirty="0">
                <a:solidFill>
                  <a:srgbClr val="002060"/>
                </a:solidFill>
                <a:latin typeface="+mj-ea"/>
                <a:ea typeface="+mj-ea"/>
                <a:cs typeface="Times New Roman" panose="02020603050405020304" pitchFamily="18" charset="0"/>
              </a:rPr>
              <a:t>　</a:t>
            </a:r>
            <a:r>
              <a:rPr lang="ja-JP" altLang="ja-JP" sz="2000" b="1" kern="100" dirty="0">
                <a:solidFill>
                  <a:srgbClr val="002060"/>
                </a:solidFill>
                <a:effectLst/>
                <a:latin typeface="+mj-ea"/>
                <a:ea typeface="+mj-ea"/>
                <a:cs typeface="Times New Roman" panose="02020603050405020304" pitchFamily="18" charset="0"/>
              </a:rPr>
              <a:t>世界的な脱炭素に向けた動きの中で、国際的なルール形成を主導すること</a:t>
            </a:r>
            <a:endParaRPr lang="en-US" altLang="ja-JP" sz="2000" b="1" kern="100" dirty="0">
              <a:solidFill>
                <a:srgbClr val="002060"/>
              </a:solidFill>
              <a:effectLst/>
              <a:latin typeface="+mj-ea"/>
              <a:ea typeface="+mj-ea"/>
              <a:cs typeface="Times New Roman" panose="02020603050405020304" pitchFamily="18" charset="0"/>
            </a:endParaRPr>
          </a:p>
          <a:p>
            <a:pPr lvl="0" algn="just"/>
            <a:r>
              <a:rPr lang="ja-JP" altLang="en-US" sz="2000" b="1" kern="100" dirty="0">
                <a:solidFill>
                  <a:srgbClr val="002060"/>
                </a:solidFill>
                <a:latin typeface="+mj-ea"/>
                <a:ea typeface="+mj-ea"/>
                <a:cs typeface="Times New Roman" panose="02020603050405020304" pitchFamily="18" charset="0"/>
              </a:rPr>
              <a:t>　</a:t>
            </a:r>
            <a:r>
              <a:rPr lang="ja-JP" altLang="ja-JP" sz="2000" b="1" kern="100" dirty="0">
                <a:solidFill>
                  <a:srgbClr val="002060"/>
                </a:solidFill>
                <a:effectLst/>
                <a:latin typeface="+mj-ea"/>
                <a:ea typeface="+mj-ea"/>
                <a:cs typeface="Times New Roman" panose="02020603050405020304" pitchFamily="18" charset="0"/>
              </a:rPr>
              <a:t>や、これまで培ってきた脱炭素技術、 新たな脱炭素に資するイノベーションに</a:t>
            </a:r>
            <a:endParaRPr lang="en-US" altLang="ja-JP" sz="2000" b="1" kern="100" dirty="0">
              <a:solidFill>
                <a:srgbClr val="002060"/>
              </a:solidFill>
              <a:effectLst/>
              <a:latin typeface="+mj-ea"/>
              <a:ea typeface="+mj-ea"/>
              <a:cs typeface="Times New Roman" panose="02020603050405020304" pitchFamily="18" charset="0"/>
            </a:endParaRPr>
          </a:p>
          <a:p>
            <a:pPr lvl="0" algn="just"/>
            <a:r>
              <a:rPr lang="ja-JP" altLang="en-US" sz="2000" b="1" kern="100" dirty="0">
                <a:solidFill>
                  <a:srgbClr val="002060"/>
                </a:solidFill>
                <a:latin typeface="+mj-ea"/>
                <a:ea typeface="+mj-ea"/>
                <a:cs typeface="Times New Roman" panose="02020603050405020304" pitchFamily="18" charset="0"/>
              </a:rPr>
              <a:t>　</a:t>
            </a:r>
            <a:r>
              <a:rPr lang="ja-JP" altLang="ja-JP" sz="2000" b="1" kern="100" dirty="0">
                <a:solidFill>
                  <a:srgbClr val="002060"/>
                </a:solidFill>
                <a:effectLst/>
                <a:latin typeface="+mj-ea"/>
                <a:ea typeface="+mj-ea"/>
                <a:cs typeface="Times New Roman" panose="02020603050405020304" pitchFamily="18" charset="0"/>
              </a:rPr>
              <a:t>より国際的な競争力を高めるための政策を提示すること。</a:t>
            </a:r>
          </a:p>
          <a:p>
            <a:pPr lvl="0" algn="just"/>
            <a:r>
              <a:rPr lang="ja-JP" altLang="en-US" sz="2000" b="1" kern="100" dirty="0">
                <a:solidFill>
                  <a:srgbClr val="002060"/>
                </a:solidFill>
                <a:effectLst/>
                <a:latin typeface="+mj-ea"/>
                <a:ea typeface="+mj-ea"/>
                <a:cs typeface="Times New Roman" panose="02020603050405020304" pitchFamily="18" charset="0"/>
              </a:rPr>
              <a:t>③　</a:t>
            </a:r>
            <a:r>
              <a:rPr lang="ja-JP" altLang="ja-JP" sz="2000" b="1" kern="100" dirty="0">
                <a:solidFill>
                  <a:srgbClr val="002060"/>
                </a:solidFill>
                <a:effectLst/>
                <a:latin typeface="+mj-ea"/>
                <a:ea typeface="+mj-ea"/>
                <a:cs typeface="Times New Roman" panose="02020603050405020304" pitchFamily="18" charset="0"/>
              </a:rPr>
              <a:t>安全性の確保を大前提に、気候変動対策を進める中でも、安定供給の確保</a:t>
            </a:r>
            <a:endParaRPr lang="en-US" altLang="ja-JP" sz="2000" b="1" kern="100" dirty="0">
              <a:solidFill>
                <a:srgbClr val="002060"/>
              </a:solidFill>
              <a:effectLst/>
              <a:latin typeface="+mj-ea"/>
              <a:ea typeface="+mj-ea"/>
              <a:cs typeface="Times New Roman" panose="02020603050405020304" pitchFamily="18" charset="0"/>
            </a:endParaRPr>
          </a:p>
          <a:p>
            <a:pPr lvl="0" algn="just"/>
            <a:r>
              <a:rPr lang="ja-JP" altLang="en-US" sz="2000" b="1" kern="100" dirty="0">
                <a:solidFill>
                  <a:srgbClr val="002060"/>
                </a:solidFill>
                <a:latin typeface="+mj-ea"/>
                <a:ea typeface="+mj-ea"/>
                <a:cs typeface="Times New Roman" panose="02020603050405020304" pitchFamily="18" charset="0"/>
              </a:rPr>
              <a:t>　</a:t>
            </a:r>
            <a:r>
              <a:rPr lang="ja-JP" altLang="ja-JP" sz="2000" b="1" kern="100" dirty="0">
                <a:solidFill>
                  <a:srgbClr val="002060"/>
                </a:solidFill>
                <a:effectLst/>
                <a:latin typeface="+mj-ea"/>
                <a:ea typeface="+mj-ea"/>
                <a:cs typeface="Times New Roman" panose="02020603050405020304" pitchFamily="18" charset="0"/>
              </a:rPr>
              <a:t>やエネルギーコストの低減（</a:t>
            </a:r>
            <a:r>
              <a:rPr lang="en-US" altLang="ja-JP" sz="2000" b="1" kern="100" dirty="0">
                <a:solidFill>
                  <a:srgbClr val="002060"/>
                </a:solidFill>
                <a:effectLst/>
                <a:latin typeface="+mj-ea"/>
                <a:ea typeface="+mj-ea"/>
                <a:cs typeface="Times New Roman" panose="02020603050405020304" pitchFamily="18" charset="0"/>
              </a:rPr>
              <a:t>S+3E</a:t>
            </a:r>
            <a:r>
              <a:rPr lang="ja-JP" altLang="ja-JP" sz="2000" b="1" kern="100" dirty="0">
                <a:solidFill>
                  <a:srgbClr val="002060"/>
                </a:solidFill>
                <a:effectLst/>
                <a:latin typeface="+mj-ea"/>
                <a:ea typeface="+mj-ea"/>
                <a:cs typeface="Times New Roman" panose="02020603050405020304" pitchFamily="18" charset="0"/>
              </a:rPr>
              <a:t>）に向けた取組を進めること。</a:t>
            </a:r>
          </a:p>
        </p:txBody>
      </p:sp>
      <p:sp>
        <p:nvSpPr>
          <p:cNvPr id="7" name="テキスト ボックス 6">
            <a:extLst>
              <a:ext uri="{FF2B5EF4-FFF2-40B4-BE49-F238E27FC236}">
                <a16:creationId xmlns:a16="http://schemas.microsoft.com/office/drawing/2014/main" id="{28B7B074-CA21-71D9-03EA-E45C525D6ED9}"/>
              </a:ext>
            </a:extLst>
          </p:cNvPr>
          <p:cNvSpPr txBox="1"/>
          <p:nvPr/>
        </p:nvSpPr>
        <p:spPr>
          <a:xfrm>
            <a:off x="227890" y="4658381"/>
            <a:ext cx="8688220" cy="1384995"/>
          </a:xfrm>
          <a:prstGeom prst="rect">
            <a:avLst/>
          </a:prstGeom>
          <a:noFill/>
        </p:spPr>
        <p:txBody>
          <a:bodyPr wrap="square" rtlCol="0">
            <a:spAutoFit/>
          </a:bodyPr>
          <a:lstStyle/>
          <a:p>
            <a:r>
              <a:rPr lang="ja-JP" altLang="en-US" sz="2400" b="1" u="sng" dirty="0"/>
              <a:t>原子力の位置づけ（</a:t>
            </a:r>
            <a:r>
              <a:rPr lang="ja-JP" altLang="en-US" b="1" u="sng" dirty="0">
                <a:solidFill>
                  <a:srgbClr val="FF0000"/>
                </a:solidFill>
              </a:rPr>
              <a:t>真意が</a:t>
            </a:r>
            <a:r>
              <a:rPr lang="ja-JP" altLang="en-US" sz="2400" b="1" u="sng" dirty="0">
                <a:solidFill>
                  <a:srgbClr val="FF0000"/>
                </a:solidFill>
              </a:rPr>
              <a:t>不明？</a:t>
            </a:r>
            <a:r>
              <a:rPr lang="ja-JP" altLang="en-US" sz="2400" b="1" u="sng" dirty="0"/>
              <a:t>）</a:t>
            </a:r>
            <a:endParaRPr lang="en-US" altLang="ja-JP" sz="2400" b="1" u="sng" dirty="0"/>
          </a:p>
          <a:p>
            <a:r>
              <a:rPr lang="ja-JP" altLang="en-US" sz="2000" b="1" dirty="0"/>
              <a:t>　</a:t>
            </a:r>
            <a:r>
              <a:rPr lang="en-US" altLang="ja-JP" sz="2000" b="1" dirty="0"/>
              <a:t>2050</a:t>
            </a:r>
            <a:r>
              <a:rPr lang="ja-JP" altLang="en-US" sz="2000" b="1" dirty="0"/>
              <a:t>年カーボンニュートラルや</a:t>
            </a:r>
            <a:r>
              <a:rPr lang="en-US" altLang="ja-JP" sz="2000" b="1" dirty="0"/>
              <a:t>2030</a:t>
            </a:r>
            <a:r>
              <a:rPr lang="ja-JP" altLang="en-US" sz="2000" b="1" dirty="0"/>
              <a:t>年の新た な削減目標の実現を目指すに際して、原子力については安全を最優先し、再生可能エネルギーの拡大を図る中で、 </a:t>
            </a:r>
            <a:r>
              <a:rPr lang="ja-JP" altLang="en-US" sz="2000" b="1" dirty="0">
                <a:solidFill>
                  <a:srgbClr val="FF0000"/>
                </a:solidFill>
              </a:rPr>
              <a:t>可能な限り原発依存度を低減</a:t>
            </a:r>
            <a:r>
              <a:rPr lang="ja-JP" altLang="en-US" sz="2000" b="1" dirty="0"/>
              <a:t>する。</a:t>
            </a:r>
            <a:endParaRPr kumimoji="1" lang="ja-JP" altLang="en-US" sz="2000" b="1" dirty="0"/>
          </a:p>
        </p:txBody>
      </p:sp>
    </p:spTree>
    <p:extLst>
      <p:ext uri="{BB962C8B-B14F-4D97-AF65-F5344CB8AC3E}">
        <p14:creationId xmlns:p14="http://schemas.microsoft.com/office/powerpoint/2010/main" val="139913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5E599-646F-44A5-913E-41BE3E9222F6}"/>
              </a:ext>
            </a:extLst>
          </p:cNvPr>
          <p:cNvSpPr>
            <a:spLocks noGrp="1"/>
          </p:cNvSpPr>
          <p:nvPr>
            <p:ph type="title"/>
          </p:nvPr>
        </p:nvSpPr>
        <p:spPr>
          <a:xfrm>
            <a:off x="534380" y="1556792"/>
            <a:ext cx="8075240" cy="1296144"/>
          </a:xfrm>
          <a:noFill/>
          <a:ln w="19050">
            <a:noFill/>
          </a:ln>
        </p:spPr>
        <p:txBody>
          <a:bodyPr/>
          <a:lstStyle/>
          <a:p>
            <a:r>
              <a:rPr lang="en-US" altLang="ja-JP" sz="4000" b="1" dirty="0">
                <a:solidFill>
                  <a:schemeClr val="tx1"/>
                </a:solidFill>
                <a:latin typeface="HGP創英角ﾎﾟｯﾌﾟ体" panose="040B0A00000000000000" pitchFamily="50" charset="-128"/>
                <a:ea typeface="HGP創英角ﾎﾟｯﾌﾟ体" panose="040B0A00000000000000" pitchFamily="50" charset="-128"/>
              </a:rPr>
              <a:t>I.</a:t>
            </a:r>
            <a:r>
              <a:rPr lang="ja-JP" altLang="en-US" sz="4000" b="1" dirty="0">
                <a:solidFill>
                  <a:schemeClr val="tx1"/>
                </a:solidFill>
                <a:latin typeface="HGP創英角ﾎﾟｯﾌﾟ体" panose="040B0A00000000000000" pitchFamily="50" charset="-128"/>
                <a:ea typeface="HGP創英角ﾎﾟｯﾌﾟ体" panose="040B0A00000000000000" pitchFamily="50" charset="-128"/>
              </a:rPr>
              <a:t>　福島第一原発事故が語ること</a:t>
            </a:r>
            <a:endParaRPr kumimoji="1" lang="ja-JP" altLang="en-US" sz="40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a:extLst>
              <a:ext uri="{FF2B5EF4-FFF2-40B4-BE49-F238E27FC236}">
                <a16:creationId xmlns:a16="http://schemas.microsoft.com/office/drawing/2014/main" id="{7AAF1A38-80DB-4D5B-A72A-555D909CFDDC}"/>
              </a:ext>
            </a:extLst>
          </p:cNvPr>
          <p:cNvSpPr>
            <a:spLocks noGrp="1"/>
          </p:cNvSpPr>
          <p:nvPr>
            <p:ph type="sldNum" sz="quarter" idx="12"/>
          </p:nvPr>
        </p:nvSpPr>
        <p:spPr/>
        <p:txBody>
          <a:bodyPr/>
          <a:lstStyle/>
          <a:p>
            <a:pPr>
              <a:defRPr/>
            </a:pPr>
            <a:fld id="{E7C594C2-D1D7-4274-9523-FE706CA1F2AE}" type="slidenum">
              <a:rPr lang="en-US" altLang="ja-JP" smtClean="0"/>
              <a:pPr>
                <a:defRPr/>
              </a:pPr>
              <a:t>3</a:t>
            </a:fld>
            <a:endParaRPr lang="en-US" altLang="ja-JP" dirty="0"/>
          </a:p>
        </p:txBody>
      </p:sp>
    </p:spTree>
    <p:extLst>
      <p:ext uri="{BB962C8B-B14F-4D97-AF65-F5344CB8AC3E}">
        <p14:creationId xmlns:p14="http://schemas.microsoft.com/office/powerpoint/2010/main" val="2576046705"/>
      </p:ext>
    </p:extLst>
  </p:cSld>
  <p:clrMapOvr>
    <a:masterClrMapping/>
  </p:clrMapOvr>
  <mc:AlternateContent xmlns:mc="http://schemas.openxmlformats.org/markup-compatibility/2006" xmlns:p14="http://schemas.microsoft.com/office/powerpoint/2010/main">
    <mc:Choice Requires="p14">
      <p:transition spd="slow" p14:dur="2000" advTm="1931"/>
    </mc:Choice>
    <mc:Fallback xmlns="">
      <p:transition spd="slow" advTm="19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5BAD-12BF-D1B4-64A4-DA23B81D6B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839B47-12BF-DB5B-E175-878087D70D26}"/>
              </a:ext>
            </a:extLst>
          </p:cNvPr>
          <p:cNvSpPr>
            <a:spLocks noGrp="1"/>
          </p:cNvSpPr>
          <p:nvPr>
            <p:ph type="title"/>
          </p:nvPr>
        </p:nvSpPr>
        <p:spPr>
          <a:xfrm>
            <a:off x="251520" y="143841"/>
            <a:ext cx="8111042" cy="490066"/>
          </a:xfrm>
        </p:spPr>
        <p:txBody>
          <a:bodyPr>
            <a:noAutofit/>
          </a:bodyPr>
          <a:lstStyle/>
          <a:p>
            <a:pPr algn="l"/>
            <a:r>
              <a:rPr kumimoji="1" lang="en-US" altLang="ja-JP" sz="3200" b="1" dirty="0"/>
              <a:t>2030</a:t>
            </a:r>
            <a:r>
              <a:rPr kumimoji="1" lang="ja-JP" altLang="en-US" sz="3200" b="1" dirty="0"/>
              <a:t>年に向けた政策対応（</a:t>
            </a:r>
            <a:r>
              <a:rPr lang="ja-JP" altLang="en-US" sz="3200" b="1" dirty="0"/>
              <a:t>国</a:t>
            </a:r>
            <a:r>
              <a:rPr kumimoji="1" lang="ja-JP" altLang="en-US" sz="3200" b="1" dirty="0"/>
              <a:t>）</a:t>
            </a:r>
          </a:p>
        </p:txBody>
      </p:sp>
      <p:sp>
        <p:nvSpPr>
          <p:cNvPr id="3" name="スライド番号プレースホルダー 2">
            <a:extLst>
              <a:ext uri="{FF2B5EF4-FFF2-40B4-BE49-F238E27FC236}">
                <a16:creationId xmlns:a16="http://schemas.microsoft.com/office/drawing/2014/main" id="{866A41BF-2E91-33A7-6F32-E4E53169C0BB}"/>
              </a:ext>
            </a:extLst>
          </p:cNvPr>
          <p:cNvSpPr>
            <a:spLocks noGrp="1"/>
          </p:cNvSpPr>
          <p:nvPr>
            <p:ph type="sldNum" sz="quarter" idx="12"/>
          </p:nvPr>
        </p:nvSpPr>
        <p:spPr/>
        <p:txBody>
          <a:bodyPr/>
          <a:lstStyle/>
          <a:p>
            <a:fld id="{B152910A-C0B5-4970-9496-855BDA9D51E2}" type="slidenum">
              <a:rPr kumimoji="1" lang="ja-JP" altLang="en-US" smtClean="0"/>
              <a:t>30</a:t>
            </a:fld>
            <a:endParaRPr kumimoji="1" lang="ja-JP" altLang="en-US" dirty="0"/>
          </a:p>
        </p:txBody>
      </p:sp>
      <p:sp>
        <p:nvSpPr>
          <p:cNvPr id="4" name="テキスト ボックス 3">
            <a:extLst>
              <a:ext uri="{FF2B5EF4-FFF2-40B4-BE49-F238E27FC236}">
                <a16:creationId xmlns:a16="http://schemas.microsoft.com/office/drawing/2014/main" id="{D0FE71F5-A480-271F-059C-245036D281A2}"/>
              </a:ext>
            </a:extLst>
          </p:cNvPr>
          <p:cNvSpPr txBox="1"/>
          <p:nvPr/>
        </p:nvSpPr>
        <p:spPr>
          <a:xfrm>
            <a:off x="179512" y="703882"/>
            <a:ext cx="9001000" cy="5816977"/>
          </a:xfrm>
          <a:prstGeom prst="rect">
            <a:avLst/>
          </a:prstGeom>
          <a:noFill/>
        </p:spPr>
        <p:txBody>
          <a:bodyPr wrap="square" rtlCol="0">
            <a:spAutoFit/>
          </a:bodyPr>
          <a:lstStyle/>
          <a:p>
            <a:r>
              <a:rPr lang="ja-JP" altLang="en-US" sz="2400" b="1" u="sng" dirty="0">
                <a:solidFill>
                  <a:srgbClr val="002060"/>
                </a:solidFill>
              </a:rPr>
              <a:t>原子力の社会的信頼の獲得と安全確保を大前提として原子力の</a:t>
            </a:r>
            <a:endParaRPr lang="en-US" altLang="ja-JP" sz="2400" b="1" u="sng" dirty="0">
              <a:solidFill>
                <a:srgbClr val="002060"/>
              </a:solidFill>
            </a:endParaRPr>
          </a:p>
          <a:p>
            <a:r>
              <a:rPr lang="ja-JP" altLang="en-US" sz="2400" b="1" u="sng" dirty="0">
                <a:solidFill>
                  <a:srgbClr val="002060"/>
                </a:solidFill>
              </a:rPr>
              <a:t>安定的な利用の推進 </a:t>
            </a:r>
            <a:endParaRPr lang="en-US" altLang="ja-JP" sz="2400" b="1" u="sng" dirty="0">
              <a:solidFill>
                <a:srgbClr val="002060"/>
              </a:solidFill>
            </a:endParaRPr>
          </a:p>
          <a:p>
            <a:r>
              <a:rPr lang="ja-JP" altLang="en-US" sz="2000" dirty="0">
                <a:solidFill>
                  <a:srgbClr val="FF0000"/>
                </a:solidFill>
              </a:rPr>
              <a:t>☛　</a:t>
            </a:r>
            <a:r>
              <a:rPr lang="ja-JP" altLang="en-US" sz="2000" dirty="0"/>
              <a:t>安全最優先での再稼働： 再稼働加速タスクフォース立ち上げ、人材・知見の</a:t>
            </a:r>
            <a:endParaRPr lang="en-US" altLang="ja-JP" sz="2000" dirty="0"/>
          </a:p>
          <a:p>
            <a:r>
              <a:rPr lang="ja-JP" altLang="en-US" sz="2000" dirty="0"/>
              <a:t>　　集約、技術力維持向上 </a:t>
            </a:r>
            <a:endParaRPr lang="en-US" altLang="ja-JP" sz="2000" dirty="0"/>
          </a:p>
          <a:p>
            <a:r>
              <a:rPr lang="ja-JP" altLang="en-US" sz="2000" dirty="0">
                <a:solidFill>
                  <a:srgbClr val="FF0000"/>
                </a:solidFill>
              </a:rPr>
              <a:t>☛　</a:t>
            </a:r>
            <a:r>
              <a:rPr lang="ja-JP" altLang="en-US" sz="2000" dirty="0"/>
              <a:t> 使用済燃料対策： 貯蔵能力の拡大に向けた中間貯蔵施設や乾式貯蔵施設</a:t>
            </a:r>
            <a:endParaRPr lang="en-US" altLang="ja-JP" sz="2000" dirty="0"/>
          </a:p>
          <a:p>
            <a:r>
              <a:rPr lang="ja-JP" altLang="en-US" sz="2000" dirty="0"/>
              <a:t>　　等の建設・活用の促進、 放射性廃棄物の減容化・有害度低減の技術開発</a:t>
            </a:r>
            <a:endParaRPr lang="en-US" altLang="ja-JP" sz="2000" dirty="0"/>
          </a:p>
          <a:p>
            <a:r>
              <a:rPr lang="ja-JP" altLang="en-US" sz="2000" dirty="0">
                <a:solidFill>
                  <a:srgbClr val="FF0000"/>
                </a:solidFill>
              </a:rPr>
              <a:t>☛　</a:t>
            </a:r>
            <a:r>
              <a:rPr lang="ja-JP" altLang="en-US" sz="2000" dirty="0"/>
              <a:t>核燃料サイクル： 関係自治体や国際社会の理解を得つつ、六ヶ所再処理工場</a:t>
            </a:r>
            <a:endParaRPr lang="en-US" altLang="ja-JP" sz="2000" dirty="0"/>
          </a:p>
          <a:p>
            <a:r>
              <a:rPr lang="ja-JP" altLang="en-US" sz="2000" dirty="0"/>
              <a:t>　　の竣工と操業に向けた 官民一体での対応、プルサーマルの一層の推進 </a:t>
            </a:r>
            <a:endParaRPr lang="en-US" altLang="ja-JP" sz="2000" dirty="0"/>
          </a:p>
          <a:p>
            <a:r>
              <a:rPr lang="ja-JP" altLang="en-US" sz="2000" dirty="0">
                <a:solidFill>
                  <a:srgbClr val="FF0000"/>
                </a:solidFill>
              </a:rPr>
              <a:t>☛　</a:t>
            </a:r>
            <a:r>
              <a:rPr lang="ja-JP" altLang="en-US" sz="2000" dirty="0"/>
              <a:t>最終処分： 北海道</a:t>
            </a:r>
            <a:r>
              <a:rPr lang="en-US" altLang="ja-JP" sz="2000" dirty="0"/>
              <a:t>2</a:t>
            </a:r>
            <a:r>
              <a:rPr lang="ja-JP" altLang="en-US" sz="2000" dirty="0"/>
              <a:t>町村での文献調査の着実な実施、全国の出来るだけ多く</a:t>
            </a:r>
            <a:endParaRPr lang="en-US" altLang="ja-JP" sz="2000" dirty="0"/>
          </a:p>
          <a:p>
            <a:r>
              <a:rPr lang="ja-JP" altLang="en-US" sz="2000" dirty="0"/>
              <a:t>　　の地域での調査の実現</a:t>
            </a:r>
            <a:endParaRPr lang="en-US" altLang="ja-JP" sz="2000" dirty="0"/>
          </a:p>
          <a:p>
            <a:r>
              <a:rPr lang="ja-JP" altLang="en-US" sz="2000" dirty="0">
                <a:solidFill>
                  <a:srgbClr val="FF0000"/>
                </a:solidFill>
              </a:rPr>
              <a:t>☛</a:t>
            </a:r>
            <a:r>
              <a:rPr lang="ja-JP" altLang="en-US" sz="2000" dirty="0"/>
              <a:t>　安全性を確保しつつ長期運転を進めていく上での諸課題等への取組： 保全</a:t>
            </a:r>
            <a:endParaRPr lang="en-US" altLang="ja-JP" sz="2000" dirty="0"/>
          </a:p>
          <a:p>
            <a:r>
              <a:rPr lang="ja-JP" altLang="en-US" sz="2000" dirty="0"/>
              <a:t>　　活動の充実等に取り組むとともに、諸課題について、官民それぞれの役割に</a:t>
            </a:r>
            <a:endParaRPr lang="en-US" altLang="ja-JP" sz="2000" dirty="0"/>
          </a:p>
          <a:p>
            <a:r>
              <a:rPr lang="ja-JP" altLang="en-US" sz="2000" dirty="0"/>
              <a:t>　　応じ検討</a:t>
            </a:r>
            <a:endParaRPr lang="en-US" altLang="ja-JP" sz="2000" dirty="0"/>
          </a:p>
          <a:p>
            <a:r>
              <a:rPr lang="ja-JP" altLang="en-US" sz="2400" b="1" u="sng" dirty="0">
                <a:solidFill>
                  <a:srgbClr val="FF0000"/>
                </a:solidFill>
              </a:rPr>
              <a:t>研究開発の推進 </a:t>
            </a:r>
            <a:endParaRPr lang="en-US" altLang="ja-JP" sz="2400" b="1" u="sng" dirty="0">
              <a:solidFill>
                <a:srgbClr val="FF0000"/>
              </a:solidFill>
            </a:endParaRPr>
          </a:p>
          <a:p>
            <a:r>
              <a:rPr lang="ja-JP" altLang="en-US" sz="2000" dirty="0">
                <a:solidFill>
                  <a:srgbClr val="FF0000"/>
                </a:solidFill>
              </a:rPr>
              <a:t>☛　</a:t>
            </a:r>
            <a:r>
              <a:rPr lang="en-US" altLang="ja-JP" sz="2000" dirty="0"/>
              <a:t>2030</a:t>
            </a:r>
            <a:r>
              <a:rPr lang="ja-JP" altLang="en-US" sz="2000" dirty="0"/>
              <a:t>年までに、民間の創意工夫や知恵を活かしながら、国際連携を活用した</a:t>
            </a:r>
            <a:endParaRPr lang="en-US" altLang="ja-JP" sz="2000" dirty="0"/>
          </a:p>
          <a:p>
            <a:r>
              <a:rPr lang="ja-JP" altLang="en-US" sz="2000" dirty="0"/>
              <a:t>　高速炉開発の着実な推進、小型モジュール炉技術の国際連携による実証、高温</a:t>
            </a:r>
            <a:endParaRPr lang="en-US" altLang="ja-JP" sz="2000" dirty="0"/>
          </a:p>
          <a:p>
            <a:r>
              <a:rPr lang="ja-JP" altLang="en-US" sz="2000" dirty="0"/>
              <a:t>　ガス炉における水素製造に係る要素技術確立等を進めると ともに、</a:t>
            </a:r>
            <a:r>
              <a:rPr lang="en-US" altLang="ja-JP" sz="2000" dirty="0"/>
              <a:t>ITER</a:t>
            </a:r>
            <a:r>
              <a:rPr lang="ja-JP" altLang="en-US" sz="2000" dirty="0"/>
              <a:t>計画等</a:t>
            </a:r>
            <a:endParaRPr lang="en-US" altLang="ja-JP" sz="2000" dirty="0"/>
          </a:p>
          <a:p>
            <a:r>
              <a:rPr lang="ja-JP" altLang="en-US" sz="2000" dirty="0"/>
              <a:t>　の国際連携を通じ、核融合研究開発に取り組む。 </a:t>
            </a:r>
            <a:endParaRPr kumimoji="1" lang="ja-JP" altLang="en-US" sz="2000" dirty="0"/>
          </a:p>
        </p:txBody>
      </p:sp>
    </p:spTree>
    <p:extLst>
      <p:ext uri="{BB962C8B-B14F-4D97-AF65-F5344CB8AC3E}">
        <p14:creationId xmlns:p14="http://schemas.microsoft.com/office/powerpoint/2010/main" val="1980561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376F-71C7-1593-1C7D-7271F32F97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90C562-40E8-4622-6DE4-A8132BC01AAD}"/>
              </a:ext>
            </a:extLst>
          </p:cNvPr>
          <p:cNvSpPr>
            <a:spLocks noGrp="1"/>
          </p:cNvSpPr>
          <p:nvPr>
            <p:ph type="title"/>
          </p:nvPr>
        </p:nvSpPr>
        <p:spPr>
          <a:xfrm>
            <a:off x="503548" y="189621"/>
            <a:ext cx="6912768" cy="562074"/>
          </a:xfrm>
        </p:spPr>
        <p:txBody>
          <a:bodyPr/>
          <a:lstStyle/>
          <a:p>
            <a:pPr algn="l"/>
            <a:r>
              <a:rPr kumimoji="1" lang="ja-JP" altLang="en-US" sz="2800" b="1" dirty="0"/>
              <a:t>（</a:t>
            </a:r>
            <a:r>
              <a:rPr kumimoji="1" lang="en-US" altLang="ja-JP" sz="2800" b="1" dirty="0"/>
              <a:t>1</a:t>
            </a:r>
            <a:r>
              <a:rPr kumimoji="1" lang="ja-JP" altLang="en-US" sz="2800" b="1" dirty="0"/>
              <a:t>）具体性のない次世代革新炉</a:t>
            </a:r>
          </a:p>
        </p:txBody>
      </p:sp>
      <p:sp>
        <p:nvSpPr>
          <p:cNvPr id="3" name="スライド番号プレースホルダー 2">
            <a:extLst>
              <a:ext uri="{FF2B5EF4-FFF2-40B4-BE49-F238E27FC236}">
                <a16:creationId xmlns:a16="http://schemas.microsoft.com/office/drawing/2014/main" id="{ED66ECB9-7DC4-7BC8-1E58-EB8211F5850A}"/>
              </a:ext>
            </a:extLst>
          </p:cNvPr>
          <p:cNvSpPr>
            <a:spLocks noGrp="1"/>
          </p:cNvSpPr>
          <p:nvPr>
            <p:ph type="sldNum" sz="quarter" idx="12"/>
          </p:nvPr>
        </p:nvSpPr>
        <p:spPr/>
        <p:txBody>
          <a:bodyPr/>
          <a:lstStyle/>
          <a:p>
            <a:pPr>
              <a:defRPr/>
            </a:pPr>
            <a:fld id="{E7C594C2-D1D7-4274-9523-FE706CA1F2AE}" type="slidenum">
              <a:rPr lang="en-US" altLang="ja-JP" smtClean="0"/>
              <a:pPr>
                <a:defRPr/>
              </a:pPr>
              <a:t>31</a:t>
            </a:fld>
            <a:endParaRPr lang="en-US" altLang="ja-JP"/>
          </a:p>
        </p:txBody>
      </p:sp>
      <p:sp>
        <p:nvSpPr>
          <p:cNvPr id="4" name="テキスト ボックス 3">
            <a:extLst>
              <a:ext uri="{FF2B5EF4-FFF2-40B4-BE49-F238E27FC236}">
                <a16:creationId xmlns:a16="http://schemas.microsoft.com/office/drawing/2014/main" id="{528B5052-2585-6C67-4F49-E27A98B00CE6}"/>
              </a:ext>
            </a:extLst>
          </p:cNvPr>
          <p:cNvSpPr txBox="1"/>
          <p:nvPr/>
        </p:nvSpPr>
        <p:spPr>
          <a:xfrm>
            <a:off x="230912" y="850742"/>
            <a:ext cx="8455888" cy="1200329"/>
          </a:xfrm>
          <a:prstGeom prst="rect">
            <a:avLst/>
          </a:prstGeom>
          <a:noFill/>
          <a:ln w="9525">
            <a:solidFill>
              <a:schemeClr val="tx1"/>
            </a:solidFill>
          </a:ln>
        </p:spPr>
        <p:txBody>
          <a:bodyPr wrap="square" rtlCol="0">
            <a:spAutoFit/>
          </a:bodyPr>
          <a:lstStyle/>
          <a:p>
            <a:r>
              <a:rPr lang="ja-JP" altLang="ja-JP" b="1" kern="0" dirty="0">
                <a:effectLst/>
                <a:latin typeface="+mj-ea"/>
                <a:ea typeface="+mj-ea"/>
                <a:cs typeface="游ゴシック Light" panose="020B0300000000000000" pitchFamily="50" charset="-128"/>
              </a:rPr>
              <a:t>新たな安全メカニズムを組み込んだ次世代革新炉として革新軽水炉が開発目標として掲げられているが、新たな安全メカニズムは全く具体性がない。</a:t>
            </a:r>
            <a:endParaRPr kumimoji="1" lang="ja-JP" altLang="en-US" b="1" dirty="0">
              <a:latin typeface="+mj-ea"/>
              <a:ea typeface="+mj-ea"/>
            </a:endParaRPr>
          </a:p>
        </p:txBody>
      </p:sp>
      <p:sp>
        <p:nvSpPr>
          <p:cNvPr id="5" name="テキスト ボックス 4">
            <a:extLst>
              <a:ext uri="{FF2B5EF4-FFF2-40B4-BE49-F238E27FC236}">
                <a16:creationId xmlns:a16="http://schemas.microsoft.com/office/drawing/2014/main" id="{1DFEDA65-8726-DE49-EB33-F59220E7DFB8}"/>
              </a:ext>
            </a:extLst>
          </p:cNvPr>
          <p:cNvSpPr txBox="1"/>
          <p:nvPr/>
        </p:nvSpPr>
        <p:spPr>
          <a:xfrm>
            <a:off x="232676" y="2150118"/>
            <a:ext cx="8680412" cy="1508105"/>
          </a:xfrm>
          <a:prstGeom prst="rect">
            <a:avLst/>
          </a:prstGeom>
          <a:noFill/>
        </p:spPr>
        <p:txBody>
          <a:bodyPr wrap="square" rtlCol="0">
            <a:spAutoFit/>
          </a:bodyPr>
          <a:lstStyle/>
          <a:p>
            <a:r>
              <a:rPr lang="ja-JP" altLang="ja-JP" sz="2800" b="1" u="sng" kern="0" dirty="0">
                <a:effectLst/>
                <a:latin typeface="+mj-ea"/>
                <a:ea typeface="+mj-ea"/>
                <a:cs typeface="游ゴシック Light" panose="020B0300000000000000" pitchFamily="50" charset="-128"/>
              </a:rPr>
              <a:t>軽水炉の安全性向上のための開発</a:t>
            </a:r>
            <a:endParaRPr lang="en-US" altLang="ja-JP" sz="2800" b="1" u="sng" kern="0" dirty="0">
              <a:effectLst/>
              <a:latin typeface="+mj-ea"/>
              <a:ea typeface="+mj-ea"/>
              <a:cs typeface="游ゴシック Light" panose="020B0300000000000000" pitchFamily="50" charset="-128"/>
            </a:endParaRPr>
          </a:p>
          <a:p>
            <a:r>
              <a:rPr lang="ja-JP" altLang="en-US" b="1" kern="0" dirty="0">
                <a:latin typeface="+mj-ea"/>
                <a:ea typeface="+mj-ea"/>
                <a:cs typeface="游ゴシック Light" panose="020B0300000000000000" pitchFamily="50" charset="-128"/>
              </a:rPr>
              <a:t>　</a:t>
            </a:r>
            <a:r>
              <a:rPr lang="ja-JP" altLang="ja-JP" sz="2000" b="1" kern="0" dirty="0">
                <a:effectLst/>
                <a:latin typeface="+mj-ea"/>
                <a:ea typeface="+mj-ea"/>
                <a:cs typeface="游ゴシック Light" panose="020B0300000000000000" pitchFamily="50" charset="-128"/>
              </a:rPr>
              <a:t>半世紀以上</a:t>
            </a:r>
            <a:r>
              <a:rPr lang="ja-JP" altLang="en-US" sz="2000" b="1" kern="0" dirty="0">
                <a:effectLst/>
                <a:latin typeface="+mj-ea"/>
                <a:ea typeface="+mj-ea"/>
                <a:cs typeface="游ゴシック Light" panose="020B0300000000000000" pitchFamily="50" charset="-128"/>
              </a:rPr>
              <a:t>、</a:t>
            </a:r>
            <a:r>
              <a:rPr lang="ja-JP" altLang="ja-JP" sz="2000" b="1" kern="0" dirty="0">
                <a:effectLst/>
                <a:latin typeface="+mj-ea"/>
                <a:ea typeface="+mj-ea"/>
                <a:cs typeface="游ゴシック Light" panose="020B0300000000000000" pitchFamily="50" charset="-128"/>
              </a:rPr>
              <a:t>国際的に研究開発が続けられ、その反映として様々な改良を経た現在の</a:t>
            </a:r>
            <a:r>
              <a:rPr lang="en-US" altLang="ja-JP" sz="2000" b="1" kern="0" dirty="0">
                <a:effectLst/>
                <a:latin typeface="+mj-ea"/>
                <a:ea typeface="+mj-ea"/>
                <a:cs typeface="游ゴシック Light" panose="020B0300000000000000" pitchFamily="50" charset="-128"/>
              </a:rPr>
              <a:t>PWR</a:t>
            </a:r>
            <a:r>
              <a:rPr lang="ja-JP" altLang="ja-JP" sz="2000" b="1" kern="0" dirty="0">
                <a:effectLst/>
                <a:latin typeface="+mj-ea"/>
                <a:ea typeface="+mj-ea"/>
                <a:cs typeface="游ゴシック Light" panose="020B0300000000000000" pitchFamily="50" charset="-128"/>
              </a:rPr>
              <a:t>や</a:t>
            </a:r>
            <a:r>
              <a:rPr lang="en-US" altLang="ja-JP" sz="2000" b="1" kern="0" dirty="0">
                <a:effectLst/>
                <a:latin typeface="+mj-ea"/>
                <a:ea typeface="+mj-ea"/>
                <a:cs typeface="游ゴシック Light" panose="020B0300000000000000" pitchFamily="50" charset="-128"/>
              </a:rPr>
              <a:t>BWR</a:t>
            </a:r>
            <a:r>
              <a:rPr lang="ja-JP" altLang="ja-JP" sz="2000" b="1" kern="0" dirty="0">
                <a:effectLst/>
                <a:latin typeface="+mj-ea"/>
                <a:ea typeface="+mj-ea"/>
                <a:cs typeface="游ゴシック Light" panose="020B0300000000000000" pitchFamily="50" charset="-128"/>
              </a:rPr>
              <a:t>軽水炉</a:t>
            </a:r>
            <a:r>
              <a:rPr lang="ja-JP" altLang="en-US" sz="2000" b="1" kern="0" dirty="0">
                <a:effectLst/>
                <a:latin typeface="+mj-ea"/>
                <a:ea typeface="+mj-ea"/>
                <a:cs typeface="游ゴシック Light" panose="020B0300000000000000" pitchFamily="50" charset="-128"/>
              </a:rPr>
              <a:t>であり、</a:t>
            </a:r>
            <a:r>
              <a:rPr lang="ja-JP" altLang="ja-JP" sz="2000" b="1" kern="0" dirty="0">
                <a:effectLst/>
                <a:latin typeface="+mj-ea"/>
                <a:ea typeface="+mj-ea"/>
                <a:cs typeface="游ゴシック Light" panose="020B0300000000000000" pitchFamily="50" charset="-128"/>
              </a:rPr>
              <a:t>１</a:t>
            </a:r>
            <a:r>
              <a:rPr lang="en-US" altLang="ja-JP" sz="2000" b="1" kern="0" dirty="0">
                <a:effectLst/>
                <a:latin typeface="+mj-ea"/>
                <a:ea typeface="+mj-ea"/>
                <a:cs typeface="游ゴシック Light" panose="020B0300000000000000" pitchFamily="50" charset="-128"/>
              </a:rPr>
              <a:t>F</a:t>
            </a:r>
            <a:r>
              <a:rPr lang="ja-JP" altLang="ja-JP" sz="2000" b="1" kern="0" dirty="0">
                <a:effectLst/>
                <a:latin typeface="+mj-ea"/>
                <a:ea typeface="+mj-ea"/>
                <a:cs typeface="游ゴシック Light" panose="020B0300000000000000" pitchFamily="50" charset="-128"/>
              </a:rPr>
              <a:t>事故の後に、新たな安全規制基準が決められ、既存の軽水炉についての一層の安全性向上が求められている</a:t>
            </a:r>
            <a:endParaRPr lang="en-US" altLang="ja-JP" sz="2000" b="1" kern="0" dirty="0">
              <a:effectLst/>
              <a:latin typeface="+mj-ea"/>
              <a:ea typeface="+mj-ea"/>
              <a:cs typeface="游ゴシック Light" panose="020B0300000000000000" pitchFamily="50" charset="-128"/>
            </a:endParaRPr>
          </a:p>
        </p:txBody>
      </p:sp>
      <p:sp>
        <p:nvSpPr>
          <p:cNvPr id="6" name="矢印: 下 5">
            <a:extLst>
              <a:ext uri="{FF2B5EF4-FFF2-40B4-BE49-F238E27FC236}">
                <a16:creationId xmlns:a16="http://schemas.microsoft.com/office/drawing/2014/main" id="{56E84ABD-BEA2-89BE-545B-98F927515CD4}"/>
              </a:ext>
            </a:extLst>
          </p:cNvPr>
          <p:cNvSpPr/>
          <p:nvPr/>
        </p:nvSpPr>
        <p:spPr>
          <a:xfrm>
            <a:off x="3131840" y="3775572"/>
            <a:ext cx="1656184" cy="397652"/>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48743B3-6583-952E-968B-6ED39C854E61}"/>
              </a:ext>
            </a:extLst>
          </p:cNvPr>
          <p:cNvSpPr txBox="1"/>
          <p:nvPr/>
        </p:nvSpPr>
        <p:spPr>
          <a:xfrm>
            <a:off x="179512" y="4173224"/>
            <a:ext cx="8889613" cy="1569660"/>
          </a:xfrm>
          <a:prstGeom prst="rect">
            <a:avLst/>
          </a:prstGeom>
          <a:noFill/>
        </p:spPr>
        <p:txBody>
          <a:bodyPr wrap="square" rtlCol="0">
            <a:spAutoFit/>
          </a:bodyPr>
          <a:lstStyle/>
          <a:p>
            <a:r>
              <a:rPr lang="ja-JP" altLang="ja-JP" sz="2400" b="1" kern="0" dirty="0">
                <a:solidFill>
                  <a:srgbClr val="FF0000"/>
                </a:solidFill>
                <a:effectLst/>
                <a:latin typeface="+mj-ea"/>
                <a:ea typeface="+mj-ea"/>
                <a:cs typeface="游ゴシック Light" panose="020B0300000000000000" pitchFamily="50" charset="-128"/>
              </a:rPr>
              <a:t>新規制基準を踏まえて、さらなる安全メカニズムを備えた軽水炉開発を</a:t>
            </a:r>
            <a:r>
              <a:rPr lang="ja-JP" altLang="en-US" sz="2400" b="1" kern="0" dirty="0">
                <a:solidFill>
                  <a:srgbClr val="FF0000"/>
                </a:solidFill>
                <a:effectLst/>
                <a:latin typeface="+mj-ea"/>
                <a:ea typeface="+mj-ea"/>
                <a:cs typeface="游ゴシック Light" panose="020B0300000000000000" pitchFamily="50" charset="-128"/>
              </a:rPr>
              <a:t>次世代</a:t>
            </a:r>
            <a:r>
              <a:rPr lang="ja-JP" altLang="ja-JP" sz="2400" b="1" kern="0" dirty="0">
                <a:solidFill>
                  <a:srgbClr val="FF0000"/>
                </a:solidFill>
                <a:effectLst/>
                <a:latin typeface="+mj-ea"/>
                <a:ea typeface="+mj-ea"/>
                <a:cs typeface="游ゴシック Light" panose="020B0300000000000000" pitchFamily="50" charset="-128"/>
              </a:rPr>
              <a:t>革新炉の目標とす</a:t>
            </a:r>
            <a:r>
              <a:rPr lang="ja-JP" altLang="en-US" b="1" kern="0" dirty="0">
                <a:solidFill>
                  <a:srgbClr val="FF0000"/>
                </a:solidFill>
                <a:latin typeface="+mj-ea"/>
                <a:ea typeface="+mj-ea"/>
                <a:cs typeface="游ゴシック Light" panose="020B0300000000000000" pitchFamily="50" charset="-128"/>
              </a:rPr>
              <a:t>るのが適切で、現実的。</a:t>
            </a:r>
            <a:endParaRPr lang="en-US" altLang="ja-JP" b="1" kern="0" dirty="0">
              <a:solidFill>
                <a:srgbClr val="FF0000"/>
              </a:solidFill>
              <a:latin typeface="+mj-ea"/>
              <a:ea typeface="+mj-ea"/>
              <a:cs typeface="游ゴシック Light" panose="020B0300000000000000" pitchFamily="50" charset="-128"/>
            </a:endParaRPr>
          </a:p>
          <a:p>
            <a:r>
              <a:rPr kumimoji="1" lang="ja-JP" altLang="en-US" b="1" kern="0" dirty="0">
                <a:solidFill>
                  <a:srgbClr val="7030A0"/>
                </a:solidFill>
                <a:latin typeface="+mj-ea"/>
                <a:ea typeface="+mj-ea"/>
              </a:rPr>
              <a:t>　　　　（夢にもならぬ夢で遊ぶ時間もお金も余裕はないはづ）</a:t>
            </a:r>
            <a:endParaRPr kumimoji="1" lang="ja-JP" altLang="en-US" dirty="0">
              <a:solidFill>
                <a:srgbClr val="7030A0"/>
              </a:solidFill>
              <a:latin typeface="+mj-ea"/>
              <a:ea typeface="+mj-ea"/>
            </a:endParaRPr>
          </a:p>
          <a:p>
            <a:endParaRPr kumimoji="1" lang="ja-JP" altLang="en-US" dirty="0"/>
          </a:p>
        </p:txBody>
      </p:sp>
    </p:spTree>
    <p:extLst>
      <p:ext uri="{BB962C8B-B14F-4D97-AF65-F5344CB8AC3E}">
        <p14:creationId xmlns:p14="http://schemas.microsoft.com/office/powerpoint/2010/main" val="1879888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BDD31-FC3D-F50F-B4A9-B0FB383ECD4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141DD2-376A-E4DD-39BD-E68E5C8D5E2F}"/>
              </a:ext>
            </a:extLst>
          </p:cNvPr>
          <p:cNvSpPr>
            <a:spLocks noGrp="1"/>
          </p:cNvSpPr>
          <p:nvPr>
            <p:ph type="title"/>
          </p:nvPr>
        </p:nvSpPr>
        <p:spPr>
          <a:xfrm>
            <a:off x="210314" y="282020"/>
            <a:ext cx="6912768" cy="562074"/>
          </a:xfrm>
        </p:spPr>
        <p:txBody>
          <a:bodyPr/>
          <a:lstStyle/>
          <a:p>
            <a:pPr algn="l"/>
            <a:r>
              <a:rPr kumimoji="1" lang="ja-JP" altLang="en-US" sz="2800" b="1" dirty="0"/>
              <a:t>（</a:t>
            </a:r>
            <a:r>
              <a:rPr kumimoji="1" lang="en-US" altLang="ja-JP" sz="2800" b="1" dirty="0"/>
              <a:t>2</a:t>
            </a:r>
            <a:r>
              <a:rPr kumimoji="1" lang="ja-JP" altLang="en-US" sz="2800" b="1" dirty="0"/>
              <a:t>）中小型軽水炉の歴史的現</a:t>
            </a:r>
            <a:r>
              <a:rPr kumimoji="1" lang="ja-JP" altLang="en-US" sz="2800" dirty="0"/>
              <a:t>実</a:t>
            </a:r>
          </a:p>
        </p:txBody>
      </p:sp>
      <p:sp>
        <p:nvSpPr>
          <p:cNvPr id="3" name="スライド番号プレースホルダー 2">
            <a:extLst>
              <a:ext uri="{FF2B5EF4-FFF2-40B4-BE49-F238E27FC236}">
                <a16:creationId xmlns:a16="http://schemas.microsoft.com/office/drawing/2014/main" id="{299B466B-7955-5EAA-8674-9A0F32E364F3}"/>
              </a:ext>
            </a:extLst>
          </p:cNvPr>
          <p:cNvSpPr>
            <a:spLocks noGrp="1"/>
          </p:cNvSpPr>
          <p:nvPr>
            <p:ph type="sldNum" sz="quarter" idx="12"/>
          </p:nvPr>
        </p:nvSpPr>
        <p:spPr/>
        <p:txBody>
          <a:bodyPr/>
          <a:lstStyle/>
          <a:p>
            <a:pPr>
              <a:defRPr/>
            </a:pPr>
            <a:fld id="{E7C594C2-D1D7-4274-9523-FE706CA1F2AE}" type="slidenum">
              <a:rPr lang="en-US" altLang="ja-JP" smtClean="0"/>
              <a:pPr>
                <a:defRPr/>
              </a:pPr>
              <a:t>32</a:t>
            </a:fld>
            <a:endParaRPr lang="en-US" altLang="ja-JP"/>
          </a:p>
        </p:txBody>
      </p:sp>
      <p:sp>
        <p:nvSpPr>
          <p:cNvPr id="8" name="テキスト ボックス 7">
            <a:extLst>
              <a:ext uri="{FF2B5EF4-FFF2-40B4-BE49-F238E27FC236}">
                <a16:creationId xmlns:a16="http://schemas.microsoft.com/office/drawing/2014/main" id="{4C4BCD07-9985-46FC-A156-2784E97312D5}"/>
              </a:ext>
            </a:extLst>
          </p:cNvPr>
          <p:cNvSpPr txBox="1"/>
          <p:nvPr/>
        </p:nvSpPr>
        <p:spPr>
          <a:xfrm>
            <a:off x="197260" y="882392"/>
            <a:ext cx="8749480" cy="5324535"/>
          </a:xfrm>
          <a:prstGeom prst="rect">
            <a:avLst/>
          </a:prstGeom>
          <a:noFill/>
        </p:spPr>
        <p:txBody>
          <a:bodyPr wrap="square" rtlCol="0">
            <a:spAutoFit/>
          </a:bodyPr>
          <a:lstStyle/>
          <a:p>
            <a:pPr indent="140335" algn="just"/>
            <a:r>
              <a:rPr lang="ja-JP" altLang="ja-JP" b="1" kern="100" dirty="0">
                <a:effectLst/>
                <a:latin typeface="+mj-ea"/>
                <a:ea typeface="+mj-ea"/>
                <a:cs typeface="Times New Roman" panose="02020603050405020304" pitchFamily="18" charset="0"/>
              </a:rPr>
              <a:t>中小型炉の開発の歴史</a:t>
            </a:r>
            <a:r>
              <a:rPr lang="ja-JP" altLang="en-US" b="1" kern="100" dirty="0">
                <a:latin typeface="+mj-ea"/>
                <a:ea typeface="+mj-ea"/>
                <a:cs typeface="Times New Roman" panose="02020603050405020304" pitchFamily="18" charset="0"/>
              </a:rPr>
              <a:t>は古い。</a:t>
            </a:r>
            <a:endParaRPr lang="en-US" altLang="ja-JP" b="1" kern="100" dirty="0">
              <a:effectLst/>
              <a:latin typeface="+mj-ea"/>
              <a:ea typeface="+mj-ea"/>
              <a:cs typeface="Times New Roman" panose="02020603050405020304" pitchFamily="18" charset="0"/>
            </a:endParaRPr>
          </a:p>
          <a:p>
            <a:pPr indent="140335" algn="just"/>
            <a:r>
              <a:rPr lang="ja-JP" altLang="en-US" sz="2000" b="1" kern="100" dirty="0">
                <a:effectLst/>
                <a:latin typeface="+mj-ea"/>
                <a:ea typeface="+mj-ea"/>
                <a:cs typeface="Times New Roman" panose="02020603050405020304" pitchFamily="18" charset="0"/>
              </a:rPr>
              <a:t>　</a:t>
            </a:r>
            <a:r>
              <a:rPr lang="ja-JP" altLang="ja-JP" sz="2000" b="1" kern="100" dirty="0">
                <a:solidFill>
                  <a:srgbClr val="002060"/>
                </a:solidFill>
                <a:latin typeface="+mj-ea"/>
                <a:ea typeface="+mj-ea"/>
                <a:cs typeface="Times New Roman" panose="02020603050405020304" pitchFamily="18" charset="0"/>
              </a:rPr>
              <a:t>スウェーデン</a:t>
            </a:r>
            <a:r>
              <a:rPr lang="ja-JP" altLang="en-US" sz="2000" b="1" kern="100" dirty="0">
                <a:solidFill>
                  <a:srgbClr val="002060"/>
                </a:solidFill>
                <a:latin typeface="+mj-ea"/>
                <a:ea typeface="+mj-ea"/>
                <a:cs typeface="Times New Roman" panose="02020603050405020304" pitchFamily="18" charset="0"/>
              </a:rPr>
              <a:t>：</a:t>
            </a:r>
            <a:r>
              <a:rPr lang="en-US" altLang="ja-JP" sz="2000" b="1" kern="100" dirty="0">
                <a:solidFill>
                  <a:srgbClr val="002060"/>
                </a:solidFill>
                <a:latin typeface="+mj-ea"/>
                <a:ea typeface="+mj-ea"/>
                <a:cs typeface="Times New Roman" panose="02020603050405020304" pitchFamily="18" charset="0"/>
              </a:rPr>
              <a:t>PIUS-PWR </a:t>
            </a:r>
            <a:r>
              <a:rPr lang="ja-JP" altLang="ja-JP" sz="2000" b="1" kern="100" dirty="0">
                <a:solidFill>
                  <a:srgbClr val="002060"/>
                </a:solidFill>
                <a:latin typeface="+mj-ea"/>
                <a:ea typeface="+mj-ea"/>
                <a:cs typeface="Times New Roman" panose="02020603050405020304" pitchFamily="18" charset="0"/>
              </a:rPr>
              <a:t>炉（</a:t>
            </a:r>
            <a:r>
              <a:rPr lang="en-US" altLang="ja-JP" sz="2000" b="1" kern="100" dirty="0">
                <a:solidFill>
                  <a:srgbClr val="002060"/>
                </a:solidFill>
                <a:latin typeface="+mj-ea"/>
                <a:ea typeface="+mj-ea"/>
                <a:cs typeface="Times New Roman" panose="02020603050405020304" pitchFamily="18" charset="0"/>
              </a:rPr>
              <a:t>1984</a:t>
            </a:r>
            <a:r>
              <a:rPr lang="ja-JP" altLang="ja-JP" sz="2000" b="1" kern="100" dirty="0">
                <a:solidFill>
                  <a:srgbClr val="002060"/>
                </a:solidFill>
                <a:latin typeface="+mj-ea"/>
                <a:ea typeface="+mj-ea"/>
                <a:cs typeface="Times New Roman" panose="02020603050405020304" pitchFamily="18" charset="0"/>
              </a:rPr>
              <a:t>年）</a:t>
            </a:r>
            <a:r>
              <a:rPr lang="ja-JP" altLang="en-US" sz="2000" b="1" kern="100" dirty="0">
                <a:solidFill>
                  <a:srgbClr val="002060"/>
                </a:solidFill>
                <a:latin typeface="+mj-ea"/>
                <a:ea typeface="+mj-ea"/>
                <a:cs typeface="Times New Roman" panose="02020603050405020304" pitchFamily="18" charset="0"/>
              </a:rPr>
              <a:t>：</a:t>
            </a:r>
            <a:endParaRPr lang="en-US" altLang="ja-JP" sz="2000" b="1" kern="100" dirty="0">
              <a:solidFill>
                <a:srgbClr val="002060"/>
              </a:solidFill>
              <a:effectLst/>
              <a:latin typeface="+mj-ea"/>
              <a:ea typeface="+mj-ea"/>
              <a:cs typeface="Times New Roman" panose="02020603050405020304" pitchFamily="18" charset="0"/>
            </a:endParaRPr>
          </a:p>
          <a:p>
            <a:pPr indent="140335" algn="just"/>
            <a:r>
              <a:rPr lang="ja-JP" altLang="en-US" sz="2000" b="1" kern="100" dirty="0">
                <a:solidFill>
                  <a:srgbClr val="002060"/>
                </a:solidFill>
                <a:latin typeface="+mj-ea"/>
                <a:ea typeface="+mj-ea"/>
                <a:cs typeface="Times New Roman" panose="02020603050405020304" pitchFamily="18" charset="0"/>
              </a:rPr>
              <a:t>　</a:t>
            </a:r>
            <a:r>
              <a:rPr lang="ja-JP" altLang="ja-JP" sz="2000" b="1" kern="100" dirty="0">
                <a:solidFill>
                  <a:srgbClr val="002060"/>
                </a:solidFill>
                <a:latin typeface="+mj-ea"/>
                <a:ea typeface="+mj-ea"/>
                <a:cs typeface="Times New Roman" panose="02020603050405020304" pitchFamily="18" charset="0"/>
              </a:rPr>
              <a:t>東大</a:t>
            </a:r>
            <a:r>
              <a:rPr lang="ja-JP" altLang="en-US" sz="2000" b="1" kern="100" dirty="0">
                <a:solidFill>
                  <a:srgbClr val="002060"/>
                </a:solidFill>
                <a:latin typeface="+mj-ea"/>
                <a:ea typeface="+mj-ea"/>
                <a:cs typeface="Times New Roman" panose="02020603050405020304" pitchFamily="18" charset="0"/>
              </a:rPr>
              <a:t>：</a:t>
            </a:r>
            <a:r>
              <a:rPr lang="en-US" altLang="ja-JP" sz="2000" b="1" kern="100" dirty="0">
                <a:solidFill>
                  <a:srgbClr val="002060"/>
                </a:solidFill>
                <a:latin typeface="+mj-ea"/>
                <a:ea typeface="+mj-ea"/>
                <a:cs typeface="Times New Roman" panose="02020603050405020304" pitchFamily="18" charset="0"/>
              </a:rPr>
              <a:t>ISER-PWR </a:t>
            </a:r>
            <a:r>
              <a:rPr lang="ja-JP" altLang="ja-JP" sz="2000" b="1" kern="100" dirty="0">
                <a:solidFill>
                  <a:srgbClr val="002060"/>
                </a:solidFill>
                <a:latin typeface="+mj-ea"/>
                <a:ea typeface="+mj-ea"/>
                <a:cs typeface="Times New Roman" panose="02020603050405020304" pitchFamily="18" charset="0"/>
              </a:rPr>
              <a:t>（</a:t>
            </a:r>
            <a:r>
              <a:rPr lang="en-US" altLang="ja-JP" sz="2000" b="1" kern="100" dirty="0">
                <a:solidFill>
                  <a:srgbClr val="002060"/>
                </a:solidFill>
                <a:latin typeface="+mj-ea"/>
                <a:ea typeface="+mj-ea"/>
                <a:cs typeface="Times New Roman" panose="02020603050405020304" pitchFamily="18" charset="0"/>
              </a:rPr>
              <a:t>Inherent</a:t>
            </a:r>
            <a:r>
              <a:rPr lang="ja-JP" altLang="ja-JP" sz="2000" b="1" kern="100" dirty="0">
                <a:solidFill>
                  <a:srgbClr val="002060"/>
                </a:solidFill>
                <a:latin typeface="+mj-ea"/>
                <a:ea typeface="+mj-ea"/>
                <a:cs typeface="Times New Roman" panose="02020603050405020304" pitchFamily="18" charset="0"/>
              </a:rPr>
              <a:t>　</a:t>
            </a:r>
            <a:r>
              <a:rPr lang="en-US" altLang="ja-JP" sz="2000" b="1" kern="100" dirty="0">
                <a:solidFill>
                  <a:srgbClr val="002060"/>
                </a:solidFill>
                <a:latin typeface="+mj-ea"/>
                <a:ea typeface="+mj-ea"/>
                <a:cs typeface="Times New Roman" panose="02020603050405020304" pitchFamily="18" charset="0"/>
              </a:rPr>
              <a:t>Safety and Economical Reactor</a:t>
            </a:r>
            <a:r>
              <a:rPr lang="ja-JP" altLang="ja-JP" sz="2000" b="1" kern="100" dirty="0">
                <a:solidFill>
                  <a:srgbClr val="002060"/>
                </a:solidFill>
                <a:latin typeface="+mj-ea"/>
                <a:ea typeface="+mj-ea"/>
                <a:cs typeface="Times New Roman" panose="02020603050405020304" pitchFamily="18" charset="0"/>
              </a:rPr>
              <a:t>）</a:t>
            </a:r>
            <a:endParaRPr lang="en-US" altLang="ja-JP" sz="2000" b="1" kern="100" dirty="0">
              <a:solidFill>
                <a:srgbClr val="002060"/>
              </a:solidFill>
              <a:latin typeface="+mj-ea"/>
              <a:ea typeface="+mj-ea"/>
              <a:cs typeface="Times New Roman" panose="02020603050405020304" pitchFamily="18" charset="0"/>
            </a:endParaRPr>
          </a:p>
          <a:p>
            <a:pPr indent="140335" algn="just"/>
            <a:r>
              <a:rPr lang="ja-JP" altLang="en-US" sz="2000" b="1" kern="100" dirty="0">
                <a:solidFill>
                  <a:srgbClr val="002060"/>
                </a:solidFill>
                <a:effectLst/>
                <a:latin typeface="+mj-ea"/>
                <a:ea typeface="+mj-ea"/>
                <a:cs typeface="Times New Roman" panose="02020603050405020304" pitchFamily="18" charset="0"/>
              </a:rPr>
              <a:t>　</a:t>
            </a:r>
            <a:r>
              <a:rPr lang="ja-JP" altLang="ja-JP" sz="2000" b="1" kern="100" dirty="0">
                <a:solidFill>
                  <a:srgbClr val="002060"/>
                </a:solidFill>
                <a:effectLst/>
                <a:latin typeface="+mj-ea"/>
                <a:ea typeface="+mj-ea"/>
                <a:cs typeface="Times New Roman" panose="02020603050405020304" pitchFamily="18" charset="0"/>
              </a:rPr>
              <a:t>三菱グループ</a:t>
            </a:r>
            <a:r>
              <a:rPr lang="ja-JP" altLang="en-US" sz="2000" b="1" kern="100" dirty="0">
                <a:solidFill>
                  <a:srgbClr val="002060"/>
                </a:solidFill>
                <a:effectLst/>
                <a:latin typeface="+mj-ea"/>
                <a:ea typeface="+mj-ea"/>
                <a:cs typeface="Times New Roman" panose="02020603050405020304" pitchFamily="18" charset="0"/>
              </a:rPr>
              <a:t>：</a:t>
            </a:r>
            <a:r>
              <a:rPr lang="en-US" altLang="ja-JP" sz="2000" b="1" kern="100" dirty="0">
                <a:solidFill>
                  <a:srgbClr val="002060"/>
                </a:solidFill>
                <a:effectLst/>
                <a:latin typeface="+mj-ea"/>
                <a:ea typeface="+mj-ea"/>
                <a:cs typeface="Times New Roman" panose="02020603050405020304" pitchFamily="18" charset="0"/>
              </a:rPr>
              <a:t>MISIR-PWR</a:t>
            </a:r>
            <a:r>
              <a:rPr lang="ja-JP" altLang="ja-JP" sz="2000" b="1" kern="100" dirty="0">
                <a:solidFill>
                  <a:srgbClr val="002060"/>
                </a:solidFill>
                <a:effectLst/>
                <a:latin typeface="+mj-ea"/>
                <a:ea typeface="+mj-ea"/>
                <a:cs typeface="Times New Roman" panose="02020603050405020304" pitchFamily="18" charset="0"/>
              </a:rPr>
              <a:t>（</a:t>
            </a:r>
            <a:r>
              <a:rPr lang="en-US" altLang="ja-JP" sz="2000" b="1" kern="100" dirty="0" err="1">
                <a:solidFill>
                  <a:srgbClr val="002060"/>
                </a:solidFill>
                <a:effectLst/>
                <a:latin typeface="+mj-ea"/>
                <a:ea typeface="+mj-ea"/>
                <a:cs typeface="Times New Roman" panose="02020603050405020304" pitchFamily="18" charset="0"/>
              </a:rPr>
              <a:t>Mitubishi</a:t>
            </a:r>
            <a:r>
              <a:rPr lang="en-US" altLang="ja-JP" sz="2000" b="1" kern="100" dirty="0">
                <a:solidFill>
                  <a:srgbClr val="002060"/>
                </a:solidFill>
                <a:effectLst/>
                <a:latin typeface="+mj-ea"/>
                <a:ea typeface="+mj-ea"/>
                <a:cs typeface="Times New Roman" panose="02020603050405020304" pitchFamily="18" charset="0"/>
              </a:rPr>
              <a:t> Intrinsic</a:t>
            </a:r>
            <a:r>
              <a:rPr lang="ja-JP" altLang="ja-JP" sz="2000" b="1" kern="100" dirty="0">
                <a:solidFill>
                  <a:srgbClr val="002060"/>
                </a:solidFill>
                <a:effectLst/>
                <a:latin typeface="+mj-ea"/>
                <a:ea typeface="+mj-ea"/>
                <a:cs typeface="Times New Roman" panose="02020603050405020304" pitchFamily="18" charset="0"/>
              </a:rPr>
              <a:t>　</a:t>
            </a:r>
            <a:r>
              <a:rPr lang="en-US" altLang="ja-JP" sz="2000" b="1" kern="100" dirty="0">
                <a:solidFill>
                  <a:srgbClr val="002060"/>
                </a:solidFill>
                <a:effectLst/>
                <a:latin typeface="+mj-ea"/>
                <a:ea typeface="+mj-ea"/>
                <a:cs typeface="Times New Roman" panose="02020603050405020304" pitchFamily="18" charset="0"/>
              </a:rPr>
              <a:t>Safe Integrated Reactor</a:t>
            </a:r>
            <a:r>
              <a:rPr lang="ja-JP" altLang="ja-JP" sz="2000" b="1" kern="100" dirty="0">
                <a:solidFill>
                  <a:srgbClr val="002060"/>
                </a:solidFill>
                <a:effectLst/>
                <a:latin typeface="+mj-ea"/>
                <a:ea typeface="+mj-ea"/>
                <a:cs typeface="Times New Roman" panose="02020603050405020304" pitchFamily="18" charset="0"/>
              </a:rPr>
              <a:t>）</a:t>
            </a:r>
            <a:endParaRPr lang="en-US" altLang="ja-JP" sz="2000" b="1" kern="100" dirty="0">
              <a:solidFill>
                <a:srgbClr val="002060"/>
              </a:solidFill>
              <a:effectLst/>
              <a:latin typeface="+mj-ea"/>
              <a:ea typeface="+mj-ea"/>
              <a:cs typeface="Times New Roman" panose="02020603050405020304" pitchFamily="18" charset="0"/>
            </a:endParaRPr>
          </a:p>
          <a:p>
            <a:pPr indent="140335" algn="just"/>
            <a:r>
              <a:rPr lang="ja-JP" altLang="en-US" sz="2000" b="1" kern="100" dirty="0">
                <a:solidFill>
                  <a:srgbClr val="002060"/>
                </a:solidFill>
                <a:latin typeface="+mj-ea"/>
                <a:ea typeface="+mj-ea"/>
                <a:cs typeface="Times New Roman" panose="02020603050405020304" pitchFamily="18" charset="0"/>
              </a:rPr>
              <a:t>　</a:t>
            </a:r>
            <a:r>
              <a:rPr lang="ja-JP" altLang="ja-JP" sz="2000" b="1" kern="100" dirty="0">
                <a:solidFill>
                  <a:srgbClr val="002060"/>
                </a:solidFill>
                <a:effectLst/>
                <a:latin typeface="+mj-ea"/>
                <a:ea typeface="+mj-ea"/>
                <a:cs typeface="Times New Roman" panose="02020603050405020304" pitchFamily="18" charset="0"/>
              </a:rPr>
              <a:t>日本原子力研究所</a:t>
            </a:r>
            <a:r>
              <a:rPr lang="ja-JP" altLang="en-US" sz="2000" b="1" kern="100" dirty="0">
                <a:solidFill>
                  <a:srgbClr val="002060"/>
                </a:solidFill>
                <a:effectLst/>
                <a:latin typeface="+mj-ea"/>
                <a:ea typeface="+mj-ea"/>
                <a:cs typeface="Times New Roman" panose="02020603050405020304" pitchFamily="18" charset="0"/>
              </a:rPr>
              <a:t>：</a:t>
            </a:r>
            <a:r>
              <a:rPr lang="en-US" altLang="ja-JP" sz="2000" b="1" kern="100" dirty="0">
                <a:solidFill>
                  <a:srgbClr val="002060"/>
                </a:solidFill>
                <a:effectLst/>
                <a:latin typeface="+mj-ea"/>
                <a:ea typeface="+mj-ea"/>
                <a:cs typeface="Times New Roman" panose="02020603050405020304" pitchFamily="18" charset="0"/>
              </a:rPr>
              <a:t>SPWR</a:t>
            </a:r>
            <a:r>
              <a:rPr lang="ja-JP" altLang="ja-JP" sz="2000" b="1" kern="100" dirty="0">
                <a:solidFill>
                  <a:srgbClr val="002060"/>
                </a:solidFill>
                <a:effectLst/>
                <a:latin typeface="+mj-ea"/>
                <a:ea typeface="+mj-ea"/>
                <a:cs typeface="Times New Roman" panose="02020603050405020304" pitchFamily="18" charset="0"/>
              </a:rPr>
              <a:t>（</a:t>
            </a:r>
            <a:r>
              <a:rPr lang="en-US" altLang="ja-JP" sz="2000" b="1" kern="100" dirty="0">
                <a:solidFill>
                  <a:srgbClr val="002060"/>
                </a:solidFill>
                <a:effectLst/>
                <a:latin typeface="+mj-ea"/>
                <a:ea typeface="+mj-ea"/>
                <a:cs typeface="Times New Roman" panose="02020603050405020304" pitchFamily="18" charset="0"/>
              </a:rPr>
              <a:t>System-integrated PWR</a:t>
            </a:r>
            <a:r>
              <a:rPr lang="ja-JP" altLang="ja-JP" sz="2000" b="1" kern="100" dirty="0">
                <a:solidFill>
                  <a:srgbClr val="002060"/>
                </a:solidFill>
                <a:effectLst/>
                <a:latin typeface="+mj-ea"/>
                <a:ea typeface="+mj-ea"/>
                <a:cs typeface="Times New Roman" panose="02020603050405020304" pitchFamily="18" charset="0"/>
              </a:rPr>
              <a:t>）</a:t>
            </a:r>
            <a:endParaRPr lang="en-US" altLang="ja-JP" sz="2000" b="1" kern="100" dirty="0">
              <a:solidFill>
                <a:srgbClr val="002060"/>
              </a:solidFill>
              <a:effectLst/>
              <a:latin typeface="+mj-ea"/>
              <a:ea typeface="+mj-ea"/>
              <a:cs typeface="Times New Roman" panose="02020603050405020304" pitchFamily="18" charset="0"/>
            </a:endParaRPr>
          </a:p>
          <a:p>
            <a:pPr indent="140335" algn="just"/>
            <a:r>
              <a:rPr lang="en-US" altLang="ja-JP" sz="2000" b="1" kern="100" dirty="0">
                <a:solidFill>
                  <a:srgbClr val="0070C0"/>
                </a:solidFill>
                <a:latin typeface="+mj-ea"/>
                <a:ea typeface="+mj-ea"/>
                <a:cs typeface="Times New Roman" panose="02020603050405020304" pitchFamily="18" charset="0"/>
              </a:rPr>
              <a:t>   PIUS-BWR: </a:t>
            </a:r>
            <a:r>
              <a:rPr lang="ja-JP" altLang="ja-JP" sz="2000" b="1" kern="100" dirty="0">
                <a:solidFill>
                  <a:srgbClr val="0070C0"/>
                </a:solidFill>
                <a:effectLst/>
                <a:latin typeface="+mj-ea"/>
                <a:ea typeface="+mj-ea"/>
                <a:cs typeface="Times New Roman" panose="02020603050405020304" pitchFamily="18" charset="0"/>
              </a:rPr>
              <a:t>米国</a:t>
            </a:r>
            <a:r>
              <a:rPr lang="en-US" altLang="ja-JP" sz="2000" b="1" kern="100" dirty="0">
                <a:solidFill>
                  <a:srgbClr val="0070C0"/>
                </a:solidFill>
                <a:effectLst/>
                <a:latin typeface="+mj-ea"/>
                <a:ea typeface="+mj-ea"/>
                <a:cs typeface="Times New Roman" panose="02020603050405020304" pitchFamily="18" charset="0"/>
              </a:rPr>
              <a:t>ORNL</a:t>
            </a:r>
            <a:endParaRPr lang="en-US" altLang="ja-JP" sz="2000" b="1" kern="100" dirty="0">
              <a:solidFill>
                <a:srgbClr val="0070C0"/>
              </a:solidFill>
              <a:latin typeface="+mj-ea"/>
              <a:ea typeface="+mj-ea"/>
              <a:cs typeface="Times New Roman" panose="02020603050405020304" pitchFamily="18" charset="0"/>
            </a:endParaRPr>
          </a:p>
          <a:p>
            <a:pPr indent="140335" algn="just"/>
            <a:r>
              <a:rPr lang="en-US" altLang="ja-JP" sz="2000" b="1" kern="100" dirty="0">
                <a:solidFill>
                  <a:srgbClr val="0070C0"/>
                </a:solidFill>
                <a:latin typeface="+mj-ea"/>
                <a:ea typeface="+mj-ea"/>
                <a:cs typeface="Times New Roman" panose="02020603050405020304" pitchFamily="18" charset="0"/>
              </a:rPr>
              <a:t>   </a:t>
            </a:r>
            <a:r>
              <a:rPr lang="en-US" altLang="ja-JP" sz="2000" b="1" kern="100" dirty="0">
                <a:solidFill>
                  <a:srgbClr val="0070C0"/>
                </a:solidFill>
                <a:effectLst/>
                <a:latin typeface="+mj-ea"/>
                <a:ea typeface="+mj-ea"/>
                <a:cs typeface="Times New Roman" panose="02020603050405020304" pitchFamily="18" charset="0"/>
              </a:rPr>
              <a:t>SBWR</a:t>
            </a:r>
            <a:r>
              <a:rPr lang="ja-JP" altLang="ja-JP" sz="2000" b="1" kern="100" dirty="0">
                <a:solidFill>
                  <a:srgbClr val="0070C0"/>
                </a:solidFill>
                <a:effectLst/>
                <a:latin typeface="+mj-ea"/>
                <a:ea typeface="+mj-ea"/>
                <a:cs typeface="Times New Roman" panose="02020603050405020304" pitchFamily="18" charset="0"/>
              </a:rPr>
              <a:t>（</a:t>
            </a:r>
            <a:r>
              <a:rPr lang="en-US" altLang="ja-JP" sz="2000" b="1" kern="100" dirty="0">
                <a:solidFill>
                  <a:srgbClr val="0070C0"/>
                </a:solidFill>
                <a:effectLst/>
                <a:latin typeface="+mj-ea"/>
                <a:ea typeface="+mj-ea"/>
                <a:cs typeface="Times New Roman" panose="02020603050405020304" pitchFamily="18" charset="0"/>
              </a:rPr>
              <a:t>Simplified</a:t>
            </a:r>
            <a:r>
              <a:rPr lang="ja-JP" altLang="ja-JP" sz="2000" b="1" kern="100" dirty="0">
                <a:solidFill>
                  <a:srgbClr val="0070C0"/>
                </a:solidFill>
                <a:effectLst/>
                <a:latin typeface="+mj-ea"/>
                <a:ea typeface="+mj-ea"/>
                <a:cs typeface="Times New Roman" panose="02020603050405020304" pitchFamily="18" charset="0"/>
              </a:rPr>
              <a:t>　</a:t>
            </a:r>
            <a:r>
              <a:rPr lang="en-US" altLang="ja-JP" sz="2000" b="1" kern="100" dirty="0">
                <a:solidFill>
                  <a:srgbClr val="0070C0"/>
                </a:solidFill>
                <a:effectLst/>
                <a:latin typeface="+mj-ea"/>
                <a:ea typeface="+mj-ea"/>
                <a:cs typeface="Times New Roman" panose="02020603050405020304" pitchFamily="18" charset="0"/>
              </a:rPr>
              <a:t>BWR</a:t>
            </a:r>
            <a:r>
              <a:rPr lang="ja-JP" altLang="ja-JP" sz="2000" b="1" kern="100" dirty="0">
                <a:solidFill>
                  <a:srgbClr val="0070C0"/>
                </a:solidFill>
                <a:effectLst/>
                <a:latin typeface="+mj-ea"/>
                <a:ea typeface="+mj-ea"/>
                <a:cs typeface="Times New Roman" panose="02020603050405020304" pitchFamily="18" charset="0"/>
              </a:rPr>
              <a:t>）</a:t>
            </a:r>
            <a:r>
              <a:rPr lang="en-US" altLang="ja-JP" sz="2000" b="1" kern="100" dirty="0">
                <a:solidFill>
                  <a:srgbClr val="0070C0"/>
                </a:solidFill>
                <a:effectLst/>
                <a:latin typeface="+mj-ea"/>
                <a:ea typeface="+mj-ea"/>
                <a:cs typeface="Times New Roman" panose="02020603050405020304" pitchFamily="18" charset="0"/>
              </a:rPr>
              <a:t>: </a:t>
            </a:r>
            <a:r>
              <a:rPr lang="ja-JP" altLang="en-US" sz="2000" b="1" kern="100" dirty="0">
                <a:solidFill>
                  <a:srgbClr val="0070C0"/>
                </a:solidFill>
                <a:effectLst/>
                <a:latin typeface="+mj-ea"/>
                <a:ea typeface="+mj-ea"/>
                <a:cs typeface="Times New Roman" panose="02020603050405020304" pitchFamily="18" charset="0"/>
              </a:rPr>
              <a:t>米国</a:t>
            </a:r>
            <a:r>
              <a:rPr lang="en-US" altLang="ja-JP" sz="2000" b="1" kern="100" dirty="0">
                <a:solidFill>
                  <a:srgbClr val="0070C0"/>
                </a:solidFill>
                <a:effectLst/>
                <a:latin typeface="+mj-ea"/>
                <a:ea typeface="+mj-ea"/>
                <a:cs typeface="Times New Roman" panose="02020603050405020304" pitchFamily="18" charset="0"/>
              </a:rPr>
              <a:t>GE</a:t>
            </a:r>
            <a:r>
              <a:rPr lang="ja-JP" altLang="ja-JP" sz="2000" b="1" kern="100" dirty="0">
                <a:solidFill>
                  <a:srgbClr val="0070C0"/>
                </a:solidFill>
                <a:effectLst/>
                <a:latin typeface="+mj-ea"/>
                <a:ea typeface="+mj-ea"/>
                <a:cs typeface="Times New Roman" panose="02020603050405020304" pitchFamily="18" charset="0"/>
              </a:rPr>
              <a:t>社、</a:t>
            </a:r>
            <a:endParaRPr lang="en-US" altLang="ja-JP" sz="2000" b="1" kern="100" dirty="0">
              <a:solidFill>
                <a:srgbClr val="0070C0"/>
              </a:solidFill>
              <a:effectLst/>
              <a:latin typeface="+mj-ea"/>
              <a:ea typeface="+mj-ea"/>
              <a:cs typeface="Times New Roman" panose="02020603050405020304" pitchFamily="18" charset="0"/>
            </a:endParaRPr>
          </a:p>
          <a:p>
            <a:pPr indent="140335" algn="just"/>
            <a:r>
              <a:rPr lang="ja-JP" altLang="en-US" sz="2000" b="1" kern="100" dirty="0">
                <a:solidFill>
                  <a:srgbClr val="0070C0"/>
                </a:solidFill>
                <a:latin typeface="+mj-ea"/>
                <a:ea typeface="+mj-ea"/>
                <a:cs typeface="Times New Roman" panose="02020603050405020304" pitchFamily="18" charset="0"/>
              </a:rPr>
              <a:t>　</a:t>
            </a:r>
            <a:r>
              <a:rPr lang="en-US" altLang="ja-JP" sz="2000" b="1" kern="100" dirty="0">
                <a:solidFill>
                  <a:srgbClr val="0070C0"/>
                </a:solidFill>
                <a:effectLst/>
                <a:latin typeface="+mj-ea"/>
                <a:ea typeface="+mj-ea"/>
                <a:cs typeface="Times New Roman" panose="02020603050405020304" pitchFamily="18" charset="0"/>
              </a:rPr>
              <a:t>TOS-BWR</a:t>
            </a:r>
            <a:r>
              <a:rPr lang="ja-JP" altLang="en-US" sz="2000" b="1" kern="100" dirty="0">
                <a:solidFill>
                  <a:srgbClr val="0070C0"/>
                </a:solidFill>
                <a:effectLst/>
                <a:latin typeface="+mj-ea"/>
                <a:ea typeface="+mj-ea"/>
                <a:cs typeface="Times New Roman" panose="02020603050405020304" pitchFamily="18" charset="0"/>
              </a:rPr>
              <a:t>：</a:t>
            </a:r>
            <a:r>
              <a:rPr lang="ja-JP" altLang="ja-JP" sz="2000" b="1" kern="100" dirty="0">
                <a:solidFill>
                  <a:srgbClr val="0070C0"/>
                </a:solidFill>
                <a:effectLst/>
                <a:latin typeface="+mj-ea"/>
                <a:ea typeface="+mj-ea"/>
                <a:cs typeface="Times New Roman" panose="02020603050405020304" pitchFamily="18" charset="0"/>
              </a:rPr>
              <a:t>東芝</a:t>
            </a:r>
            <a:r>
              <a:rPr lang="en-US" altLang="ja-JP" sz="2000" b="1" kern="100" dirty="0">
                <a:solidFill>
                  <a:srgbClr val="0070C0"/>
                </a:solidFill>
                <a:effectLst/>
                <a:latin typeface="+mj-ea"/>
                <a:ea typeface="+mj-ea"/>
                <a:cs typeface="Times New Roman" panose="02020603050405020304" pitchFamily="18" charset="0"/>
              </a:rPr>
              <a:t>TOS-BWR</a:t>
            </a:r>
          </a:p>
          <a:p>
            <a:pPr indent="140335" algn="just"/>
            <a:endParaRPr lang="en-US" altLang="ja-JP" sz="1800" b="1" kern="100" dirty="0">
              <a:latin typeface="+mj-ea"/>
              <a:ea typeface="+mj-ea"/>
              <a:cs typeface="Times New Roman" panose="02020603050405020304" pitchFamily="18" charset="0"/>
            </a:endParaRPr>
          </a:p>
          <a:p>
            <a:pPr indent="140335" algn="just"/>
            <a:r>
              <a:rPr lang="ja-JP" altLang="ja-JP" sz="2000" b="1" kern="100" dirty="0">
                <a:solidFill>
                  <a:srgbClr val="FF0000"/>
                </a:solidFill>
                <a:effectLst/>
                <a:latin typeface="+mn-ea"/>
                <a:ea typeface="+mn-ea"/>
                <a:cs typeface="Times New Roman" panose="02020603050405020304" pitchFamily="18" charset="0"/>
              </a:rPr>
              <a:t>安全性</a:t>
            </a:r>
            <a:r>
              <a:rPr lang="ja-JP" altLang="en-US" sz="2000" b="1" kern="100" dirty="0">
                <a:solidFill>
                  <a:srgbClr val="FF0000"/>
                </a:solidFill>
                <a:effectLst/>
                <a:latin typeface="+mn-ea"/>
                <a:ea typeface="+mn-ea"/>
                <a:cs typeface="Times New Roman" panose="02020603050405020304" pitchFamily="18" charset="0"/>
              </a:rPr>
              <a:t>の</a:t>
            </a:r>
            <a:r>
              <a:rPr lang="ja-JP" altLang="ja-JP" sz="2000" b="1" kern="100" dirty="0">
                <a:solidFill>
                  <a:srgbClr val="FF0000"/>
                </a:solidFill>
                <a:effectLst/>
                <a:latin typeface="+mn-ea"/>
                <a:ea typeface="+mn-ea"/>
                <a:cs typeface="Times New Roman" panose="02020603050405020304" pitchFamily="18" charset="0"/>
              </a:rPr>
              <a:t>画期的</a:t>
            </a:r>
            <a:r>
              <a:rPr lang="ja-JP" altLang="en-US" sz="2000" b="1" kern="100" dirty="0">
                <a:solidFill>
                  <a:srgbClr val="FF0000"/>
                </a:solidFill>
                <a:latin typeface="+mn-ea"/>
                <a:ea typeface="+mn-ea"/>
                <a:cs typeface="Times New Roman" panose="02020603050405020304" pitchFamily="18" charset="0"/>
              </a:rPr>
              <a:t>な</a:t>
            </a:r>
            <a:r>
              <a:rPr lang="ja-JP" altLang="ja-JP" sz="2000" b="1" kern="100" dirty="0">
                <a:solidFill>
                  <a:srgbClr val="FF0000"/>
                </a:solidFill>
                <a:effectLst/>
                <a:latin typeface="+mn-ea"/>
                <a:ea typeface="+mn-ea"/>
                <a:cs typeface="Times New Roman" panose="02020603050405020304" pitchFamily="18" charset="0"/>
              </a:rPr>
              <a:t>改善もなく</a:t>
            </a:r>
            <a:r>
              <a:rPr lang="ja-JP" altLang="ja-JP" sz="2000" b="1" kern="100" dirty="0">
                <a:effectLst/>
                <a:latin typeface="+mn-ea"/>
                <a:ea typeface="+mn-ea"/>
                <a:cs typeface="Times New Roman" panose="02020603050405020304" pitchFamily="18" charset="0"/>
              </a:rPr>
              <a:t>、経済性などに劣ることからこれまで商用原発として実現した例は</a:t>
            </a:r>
            <a:r>
              <a:rPr lang="ja-JP" altLang="en-US" sz="2000" b="1" kern="100" dirty="0">
                <a:effectLst/>
                <a:latin typeface="+mn-ea"/>
                <a:ea typeface="+mn-ea"/>
                <a:cs typeface="Times New Roman" panose="02020603050405020304" pitchFamily="18" charset="0"/>
              </a:rPr>
              <a:t>ゼロ</a:t>
            </a:r>
            <a:r>
              <a:rPr lang="ja-JP" altLang="ja-JP" sz="2000" b="1" kern="100" dirty="0">
                <a:effectLst/>
                <a:latin typeface="+mn-ea"/>
                <a:ea typeface="+mn-ea"/>
                <a:cs typeface="Times New Roman" panose="02020603050405020304" pitchFamily="18" charset="0"/>
              </a:rPr>
              <a:t>。最近、米国で建設予定であった小型モジュール炉（</a:t>
            </a:r>
            <a:r>
              <a:rPr lang="en-US" altLang="ja-JP" sz="2000" b="1" kern="100" dirty="0">
                <a:effectLst/>
                <a:latin typeface="+mn-ea"/>
                <a:ea typeface="+mn-ea"/>
                <a:cs typeface="Times New Roman" panose="02020603050405020304" pitchFamily="18" charset="0"/>
              </a:rPr>
              <a:t>SMR</a:t>
            </a:r>
            <a:r>
              <a:rPr lang="ja-JP" altLang="ja-JP" sz="2000" b="1" kern="100" dirty="0">
                <a:effectLst/>
                <a:latin typeface="+mn-ea"/>
                <a:ea typeface="+mn-ea"/>
                <a:cs typeface="Times New Roman" panose="02020603050405020304" pitchFamily="18" charset="0"/>
              </a:rPr>
              <a:t>）は、モジュール化ができず、コストが増大し、発電単価が高くなることから中止</a:t>
            </a:r>
            <a:r>
              <a:rPr lang="ja-JP" altLang="en-US" sz="2000" b="1" kern="100" dirty="0">
                <a:effectLst/>
                <a:latin typeface="+mn-ea"/>
                <a:ea typeface="+mn-ea"/>
                <a:cs typeface="Times New Roman" panose="02020603050405020304" pitchFamily="18" charset="0"/>
              </a:rPr>
              <a:t>。</a:t>
            </a:r>
            <a:endParaRPr lang="en-US" altLang="ja-JP" sz="2000" b="1" kern="100" dirty="0">
              <a:effectLst/>
              <a:latin typeface="+mn-ea"/>
              <a:ea typeface="+mn-ea"/>
              <a:cs typeface="Times New Roman" panose="02020603050405020304" pitchFamily="18" charset="0"/>
            </a:endParaRPr>
          </a:p>
          <a:p>
            <a:pPr indent="140335" algn="just"/>
            <a:endParaRPr lang="en-US" altLang="ja-JP" sz="1800" b="1"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indent="140335" algn="just"/>
            <a:r>
              <a:rPr lang="ja-JP" altLang="ja-JP" sz="2000" b="1" kern="100" dirty="0">
                <a:effectLst/>
                <a:latin typeface="+mj-ea"/>
                <a:ea typeface="+mj-ea"/>
                <a:cs typeface="Times New Roman" panose="02020603050405020304" pitchFamily="18" charset="0"/>
              </a:rPr>
              <a:t>電力グリッドが整備され、大量の電気を必要とする先進国にとって小型炉はメリット</a:t>
            </a:r>
            <a:r>
              <a:rPr lang="ja-JP" altLang="en-US" sz="2000" b="1" kern="100" dirty="0">
                <a:latin typeface="+mj-ea"/>
                <a:ea typeface="+mj-ea"/>
                <a:cs typeface="Times New Roman" panose="02020603050405020304" pitchFamily="18" charset="0"/>
              </a:rPr>
              <a:t>が</a:t>
            </a:r>
            <a:r>
              <a:rPr lang="ja-JP" altLang="ja-JP" sz="2000" b="1" kern="100" dirty="0">
                <a:effectLst/>
                <a:latin typeface="+mj-ea"/>
                <a:ea typeface="+mj-ea"/>
                <a:cs typeface="Times New Roman" panose="02020603050405020304" pitchFamily="18" charset="0"/>
              </a:rPr>
              <a:t>な</a:t>
            </a:r>
            <a:r>
              <a:rPr lang="ja-JP" altLang="en-US" sz="2000" b="1" kern="100" dirty="0">
                <a:effectLst/>
                <a:latin typeface="+mj-ea"/>
                <a:ea typeface="+mj-ea"/>
                <a:cs typeface="Times New Roman" panose="02020603050405020304" pitchFamily="18" charset="0"/>
              </a:rPr>
              <a:t>く、</a:t>
            </a:r>
            <a:r>
              <a:rPr lang="ja-JP" altLang="ja-JP" sz="2000" b="1" kern="100" dirty="0">
                <a:effectLst/>
                <a:latin typeface="+mj-ea"/>
                <a:ea typeface="+mj-ea"/>
                <a:cs typeface="Times New Roman" panose="02020603050405020304" pitchFamily="18" charset="0"/>
              </a:rPr>
              <a:t>世界の原発の歴史は、</a:t>
            </a:r>
            <a:r>
              <a:rPr lang="en-US" altLang="ja-JP" sz="2000" b="1" kern="100" dirty="0">
                <a:effectLst/>
                <a:latin typeface="+mj-ea"/>
                <a:ea typeface="+mj-ea"/>
                <a:cs typeface="Times New Roman" panose="02020603050405020304" pitchFamily="18" charset="0"/>
              </a:rPr>
              <a:t>EPR</a:t>
            </a:r>
            <a:r>
              <a:rPr lang="ja-JP" altLang="ja-JP" sz="2000" b="1" kern="100" dirty="0">
                <a:effectLst/>
                <a:latin typeface="+mj-ea"/>
                <a:ea typeface="+mj-ea"/>
                <a:cs typeface="Times New Roman" panose="02020603050405020304" pitchFamily="18" charset="0"/>
              </a:rPr>
              <a:t>（</a:t>
            </a:r>
            <a:r>
              <a:rPr lang="en-US" altLang="ja-JP" sz="2000" b="1" kern="100" dirty="0">
                <a:effectLst/>
                <a:latin typeface="+mj-ea"/>
                <a:ea typeface="+mj-ea"/>
                <a:cs typeface="Times New Roman" panose="02020603050405020304" pitchFamily="18" charset="0"/>
              </a:rPr>
              <a:t>EU</a:t>
            </a:r>
            <a:r>
              <a:rPr lang="ja-JP" altLang="ja-JP" sz="2000" b="1" kern="100" dirty="0">
                <a:effectLst/>
                <a:latin typeface="+mj-ea"/>
                <a:ea typeface="+mj-ea"/>
                <a:cs typeface="Times New Roman" panose="02020603050405020304" pitchFamily="18" charset="0"/>
              </a:rPr>
              <a:t>）、</a:t>
            </a:r>
            <a:r>
              <a:rPr lang="en-US" altLang="ja-JP" sz="2000" b="1" kern="100" dirty="0">
                <a:effectLst/>
                <a:latin typeface="+mj-ea"/>
                <a:ea typeface="+mj-ea"/>
                <a:cs typeface="Times New Roman" panose="02020603050405020304" pitchFamily="18" charset="0"/>
              </a:rPr>
              <a:t>APWR,</a:t>
            </a:r>
            <a:r>
              <a:rPr lang="ja-JP" altLang="en-US" sz="2000" b="1" kern="100" dirty="0">
                <a:effectLst/>
                <a:latin typeface="+mj-ea"/>
                <a:ea typeface="+mj-ea"/>
                <a:cs typeface="Times New Roman" panose="02020603050405020304" pitchFamily="18" charset="0"/>
              </a:rPr>
              <a:t>　</a:t>
            </a:r>
            <a:r>
              <a:rPr lang="en-US" altLang="ja-JP" sz="2000" b="1" kern="100" dirty="0">
                <a:effectLst/>
                <a:latin typeface="+mj-ea"/>
                <a:ea typeface="+mj-ea"/>
                <a:cs typeface="Times New Roman" panose="02020603050405020304" pitchFamily="18" charset="0"/>
              </a:rPr>
              <a:t>ABWR</a:t>
            </a:r>
            <a:r>
              <a:rPr lang="ja-JP" altLang="ja-JP" sz="2000" b="1" kern="100" dirty="0">
                <a:effectLst/>
                <a:latin typeface="+mj-ea"/>
                <a:ea typeface="+mj-ea"/>
                <a:cs typeface="Times New Roman" panose="02020603050405020304" pitchFamily="18" charset="0"/>
              </a:rPr>
              <a:t>（米国）に見られるように、逆に</a:t>
            </a:r>
            <a:r>
              <a:rPr lang="ja-JP" altLang="ja-JP" sz="2000" b="1" u="sng" kern="100" dirty="0">
                <a:effectLst/>
                <a:latin typeface="+mj-ea"/>
                <a:ea typeface="+mj-ea"/>
                <a:cs typeface="Times New Roman" panose="02020603050405020304" pitchFamily="18" charset="0"/>
              </a:rPr>
              <a:t>大型化の一途をたどって</a:t>
            </a:r>
            <a:r>
              <a:rPr lang="ja-JP" altLang="en-US" sz="2000" b="1" u="sng" kern="100" dirty="0">
                <a:latin typeface="+mj-ea"/>
                <a:ea typeface="+mj-ea"/>
                <a:cs typeface="Times New Roman" panose="02020603050405020304" pitchFamily="18" charset="0"/>
              </a:rPr>
              <a:t>きた</a:t>
            </a:r>
            <a:r>
              <a:rPr lang="ja-JP" altLang="ja-JP" sz="2000" b="1" kern="100" dirty="0">
                <a:effectLst/>
                <a:latin typeface="+mj-ea"/>
                <a:ea typeface="+mj-ea"/>
                <a:cs typeface="Times New Roman" panose="02020603050405020304" pitchFamily="18" charset="0"/>
              </a:rPr>
              <a:t>。</a:t>
            </a:r>
            <a:endParaRPr lang="ja-JP" altLang="ja-JP" sz="2000" kern="100" dirty="0">
              <a:effectLst/>
              <a:latin typeface="+mj-ea"/>
              <a:ea typeface="+mj-ea"/>
              <a:cs typeface="Times New Roman" panose="02020603050405020304" pitchFamily="18" charset="0"/>
            </a:endParaRPr>
          </a:p>
          <a:p>
            <a:pPr algn="just"/>
            <a:r>
              <a:rPr lang="en-US" altLang="ja-JP" sz="2000" b="1" kern="100" dirty="0">
                <a:effectLst/>
                <a:latin typeface="+mj-ea"/>
                <a:ea typeface="+mj-ea"/>
                <a:cs typeface="Times New Roman" panose="02020603050405020304" pitchFamily="18" charset="0"/>
              </a:rPr>
              <a:t> </a:t>
            </a:r>
            <a:endParaRPr lang="ja-JP" altLang="ja-JP" sz="20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355139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19F4-F2F4-653B-3254-4EED2A824E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A9D679-7A91-BB9E-C559-977EA232C98B}"/>
              </a:ext>
            </a:extLst>
          </p:cNvPr>
          <p:cNvSpPr>
            <a:spLocks noGrp="1"/>
          </p:cNvSpPr>
          <p:nvPr>
            <p:ph type="title"/>
          </p:nvPr>
        </p:nvSpPr>
        <p:spPr>
          <a:xfrm>
            <a:off x="107504" y="212745"/>
            <a:ext cx="6912768" cy="562074"/>
          </a:xfrm>
        </p:spPr>
        <p:txBody>
          <a:bodyPr/>
          <a:lstStyle/>
          <a:p>
            <a:pPr algn="l"/>
            <a:r>
              <a:rPr lang="ja-JP" altLang="en-US" sz="2800" b="1" dirty="0">
                <a:solidFill>
                  <a:schemeClr val="tx1"/>
                </a:solidFill>
              </a:rPr>
              <a:t>（</a:t>
            </a:r>
            <a:r>
              <a:rPr lang="en-US" altLang="ja-JP" sz="2800" b="1" dirty="0">
                <a:solidFill>
                  <a:schemeClr val="tx1"/>
                </a:solidFill>
              </a:rPr>
              <a:t>3</a:t>
            </a:r>
            <a:r>
              <a:rPr lang="ja-JP" altLang="en-US" sz="2800" b="1" dirty="0">
                <a:solidFill>
                  <a:schemeClr val="tx1"/>
                </a:solidFill>
              </a:rPr>
              <a:t>）実用化とは無縁の高速増殖</a:t>
            </a:r>
            <a:r>
              <a:rPr kumimoji="1" lang="ja-JP" altLang="en-US" sz="2800" b="1" dirty="0">
                <a:solidFill>
                  <a:schemeClr val="tx1"/>
                </a:solidFill>
              </a:rPr>
              <a:t>炉</a:t>
            </a:r>
          </a:p>
        </p:txBody>
      </p:sp>
      <p:sp>
        <p:nvSpPr>
          <p:cNvPr id="3" name="スライド番号プレースホルダー 2">
            <a:extLst>
              <a:ext uri="{FF2B5EF4-FFF2-40B4-BE49-F238E27FC236}">
                <a16:creationId xmlns:a16="http://schemas.microsoft.com/office/drawing/2014/main" id="{46473B14-6090-FAEC-B005-C5B992FE7EBA}"/>
              </a:ext>
            </a:extLst>
          </p:cNvPr>
          <p:cNvSpPr>
            <a:spLocks noGrp="1"/>
          </p:cNvSpPr>
          <p:nvPr>
            <p:ph type="sldNum" sz="quarter" idx="12"/>
          </p:nvPr>
        </p:nvSpPr>
        <p:spPr/>
        <p:txBody>
          <a:bodyPr/>
          <a:lstStyle/>
          <a:p>
            <a:pPr>
              <a:defRPr/>
            </a:pPr>
            <a:fld id="{E7C594C2-D1D7-4274-9523-FE706CA1F2AE}" type="slidenum">
              <a:rPr lang="en-US" altLang="ja-JP" smtClean="0"/>
              <a:pPr>
                <a:defRPr/>
              </a:pPr>
              <a:t>33</a:t>
            </a:fld>
            <a:endParaRPr lang="en-US" altLang="ja-JP"/>
          </a:p>
        </p:txBody>
      </p:sp>
      <p:sp>
        <p:nvSpPr>
          <p:cNvPr id="8" name="テキスト ボックス 7">
            <a:extLst>
              <a:ext uri="{FF2B5EF4-FFF2-40B4-BE49-F238E27FC236}">
                <a16:creationId xmlns:a16="http://schemas.microsoft.com/office/drawing/2014/main" id="{86C5FF5D-C5C2-66D2-E342-B4B884116D8B}"/>
              </a:ext>
            </a:extLst>
          </p:cNvPr>
          <p:cNvSpPr txBox="1"/>
          <p:nvPr/>
        </p:nvSpPr>
        <p:spPr>
          <a:xfrm>
            <a:off x="215008" y="794246"/>
            <a:ext cx="8749480" cy="2677656"/>
          </a:xfrm>
          <a:prstGeom prst="rect">
            <a:avLst/>
          </a:prstGeom>
          <a:noFill/>
        </p:spPr>
        <p:txBody>
          <a:bodyPr wrap="square" rtlCol="0">
            <a:spAutoFit/>
          </a:bodyPr>
          <a:lstStyle/>
          <a:p>
            <a:pPr indent="140335" algn="just"/>
            <a:r>
              <a:rPr lang="ja-JP" altLang="en-US" sz="2000" b="1" kern="100" dirty="0">
                <a:effectLst/>
                <a:latin typeface="+mj-ea"/>
                <a:ea typeface="+mj-ea"/>
                <a:cs typeface="Times New Roman" panose="02020603050405020304" pitchFamily="18" charset="0"/>
              </a:rPr>
              <a:t>日本：もんじゅ開発の中止、廃炉（</a:t>
            </a:r>
            <a:r>
              <a:rPr lang="en-US" altLang="ja-JP" sz="2000" b="1" kern="100" dirty="0">
                <a:effectLst/>
                <a:latin typeface="+mj-ea"/>
                <a:ea typeface="+mj-ea"/>
                <a:cs typeface="Times New Roman" panose="02020603050405020304" pitchFamily="18" charset="0"/>
              </a:rPr>
              <a:t>2016</a:t>
            </a:r>
            <a:r>
              <a:rPr lang="ja-JP" altLang="en-US" sz="2000" b="1" kern="100" dirty="0">
                <a:effectLst/>
                <a:latin typeface="+mj-ea"/>
                <a:ea typeface="+mj-ea"/>
                <a:cs typeface="Times New Roman" panose="02020603050405020304" pitchFamily="18" charset="0"/>
              </a:rPr>
              <a:t>年）</a:t>
            </a:r>
            <a:endParaRPr lang="en-US" altLang="ja-JP" sz="2000" b="1" kern="100" dirty="0">
              <a:effectLst/>
              <a:latin typeface="+mj-ea"/>
              <a:ea typeface="+mj-ea"/>
              <a:cs typeface="Times New Roman" panose="02020603050405020304" pitchFamily="18" charset="0"/>
            </a:endParaRPr>
          </a:p>
          <a:p>
            <a:pPr indent="140335" algn="just"/>
            <a:r>
              <a:rPr lang="ja-JP" altLang="en-US" sz="2000" b="1" kern="100" dirty="0">
                <a:latin typeface="+mj-ea"/>
                <a:ea typeface="+mj-ea"/>
                <a:cs typeface="Times New Roman" panose="02020603050405020304" pitchFamily="18" charset="0"/>
              </a:rPr>
              <a:t>　　　　</a:t>
            </a:r>
            <a:r>
              <a:rPr lang="en-US" altLang="ja-JP" sz="2000" b="1" kern="100" dirty="0">
                <a:latin typeface="+mj-ea"/>
                <a:ea typeface="+mj-ea"/>
                <a:cs typeface="Times New Roman" panose="02020603050405020304" pitchFamily="18" charset="0"/>
              </a:rPr>
              <a:t>1980</a:t>
            </a:r>
            <a:r>
              <a:rPr lang="ja-JP" altLang="en-US" sz="2000" b="1" kern="100" dirty="0">
                <a:latin typeface="+mj-ea"/>
                <a:ea typeface="+mj-ea"/>
                <a:cs typeface="Times New Roman" panose="02020603050405020304" pitchFamily="18" charset="0"/>
              </a:rPr>
              <a:t>年から約</a:t>
            </a:r>
            <a:r>
              <a:rPr lang="en-US" altLang="ja-JP" sz="2000" b="1" kern="100" dirty="0">
                <a:latin typeface="+mj-ea"/>
                <a:ea typeface="+mj-ea"/>
                <a:cs typeface="Times New Roman" panose="02020603050405020304" pitchFamily="18" charset="0"/>
              </a:rPr>
              <a:t>11,000</a:t>
            </a:r>
            <a:r>
              <a:rPr lang="ja-JP" altLang="en-US" sz="2000" b="1" kern="100" dirty="0">
                <a:latin typeface="+mj-ea"/>
                <a:ea typeface="+mj-ea"/>
                <a:cs typeface="Times New Roman" panose="02020603050405020304" pitchFamily="18" charset="0"/>
              </a:rPr>
              <a:t>億円の開発費を投資、廃炉にさらに数千億</a:t>
            </a:r>
            <a:endParaRPr lang="en-US" altLang="ja-JP" sz="2000" b="1" kern="100" dirty="0">
              <a:latin typeface="+mj-ea"/>
              <a:ea typeface="+mj-ea"/>
              <a:cs typeface="Times New Roman" panose="02020603050405020304" pitchFamily="18" charset="0"/>
            </a:endParaRPr>
          </a:p>
          <a:p>
            <a:pPr indent="140335" algn="just"/>
            <a:r>
              <a:rPr lang="ja-JP" altLang="en-US" sz="2000" b="1" kern="100" dirty="0">
                <a:latin typeface="+mj-ea"/>
                <a:ea typeface="+mj-ea"/>
                <a:cs typeface="Times New Roman" panose="02020603050405020304" pitchFamily="18" charset="0"/>
              </a:rPr>
              <a:t>仏国：実用炉「スーパーフェニックス」を建設、稼働（</a:t>
            </a:r>
            <a:r>
              <a:rPr lang="en-US" altLang="ja-JP" sz="2000" b="1" kern="100" dirty="0">
                <a:latin typeface="+mj-ea"/>
                <a:ea typeface="+mj-ea"/>
                <a:cs typeface="Times New Roman" panose="02020603050405020304" pitchFamily="18" charset="0"/>
              </a:rPr>
              <a:t>1986</a:t>
            </a:r>
            <a:r>
              <a:rPr lang="ja-JP" altLang="en-US" sz="2000" b="1" kern="100" dirty="0">
                <a:latin typeface="+mj-ea"/>
                <a:ea typeface="+mj-ea"/>
                <a:cs typeface="Times New Roman" panose="02020603050405020304" pitchFamily="18" charset="0"/>
              </a:rPr>
              <a:t>年）、</a:t>
            </a:r>
            <a:r>
              <a:rPr lang="en-US" altLang="ja-JP" sz="2000" b="1" kern="100" dirty="0">
                <a:latin typeface="+mj-ea"/>
                <a:ea typeface="+mj-ea"/>
                <a:cs typeface="Times New Roman" panose="02020603050405020304" pitchFamily="18" charset="0"/>
              </a:rPr>
              <a:t>1998</a:t>
            </a:r>
            <a:r>
              <a:rPr lang="ja-JP" altLang="en-US" sz="2000" b="1" kern="100" dirty="0">
                <a:latin typeface="+mj-ea"/>
                <a:ea typeface="+mj-ea"/>
                <a:cs typeface="Times New Roman" panose="02020603050405020304" pitchFamily="18" charset="0"/>
              </a:rPr>
              <a:t>年に閉鎖</a:t>
            </a:r>
            <a:endParaRPr lang="en-US" altLang="ja-JP" sz="2000" b="1" kern="100" dirty="0">
              <a:latin typeface="+mj-ea"/>
              <a:ea typeface="+mj-ea"/>
              <a:cs typeface="Times New Roman" panose="02020603050405020304" pitchFamily="18" charset="0"/>
            </a:endParaRPr>
          </a:p>
          <a:p>
            <a:pPr indent="140335" algn="just"/>
            <a:r>
              <a:rPr lang="ja-JP" altLang="en-US" sz="2000" b="1" kern="100" dirty="0">
                <a:effectLst/>
                <a:latin typeface="+mj-ea"/>
                <a:ea typeface="+mj-ea"/>
                <a:cs typeface="Times New Roman" panose="02020603050405020304" pitchFamily="18" charset="0"/>
              </a:rPr>
              <a:t>　　　　新たな高速増殖炉</a:t>
            </a:r>
            <a:r>
              <a:rPr lang="en-US" altLang="ja-JP" sz="2000" b="1" kern="100" dirty="0">
                <a:effectLst/>
                <a:latin typeface="+mj-ea"/>
                <a:ea typeface="+mj-ea"/>
                <a:cs typeface="Times New Roman" panose="02020603050405020304" pitchFamily="18" charset="0"/>
              </a:rPr>
              <a:t>ASTRID</a:t>
            </a:r>
            <a:r>
              <a:rPr lang="ja-JP" altLang="en-US" sz="2000" b="1" kern="100" dirty="0">
                <a:effectLst/>
                <a:latin typeface="+mj-ea"/>
                <a:ea typeface="+mj-ea"/>
                <a:cs typeface="Times New Roman" panose="02020603050405020304" pitchFamily="18" charset="0"/>
              </a:rPr>
              <a:t>の開発放棄（</a:t>
            </a:r>
            <a:r>
              <a:rPr lang="en-US" altLang="ja-JP" sz="2000" b="1" kern="100" dirty="0">
                <a:effectLst/>
                <a:latin typeface="+mj-ea"/>
                <a:ea typeface="+mj-ea"/>
                <a:cs typeface="Times New Roman" panose="02020603050405020304" pitchFamily="18" charset="0"/>
              </a:rPr>
              <a:t>2019</a:t>
            </a:r>
            <a:r>
              <a:rPr lang="ja-JP" altLang="en-US" sz="2000" b="1" kern="100" dirty="0">
                <a:effectLst/>
                <a:latin typeface="+mj-ea"/>
                <a:ea typeface="+mj-ea"/>
                <a:cs typeface="Times New Roman" panose="02020603050405020304" pitchFamily="18" charset="0"/>
              </a:rPr>
              <a:t>年）</a:t>
            </a:r>
            <a:endParaRPr lang="en-US" altLang="ja-JP" sz="2000" b="1" kern="100" dirty="0">
              <a:effectLst/>
              <a:latin typeface="+mj-ea"/>
              <a:ea typeface="+mj-ea"/>
              <a:cs typeface="Times New Roman" panose="02020603050405020304" pitchFamily="18" charset="0"/>
            </a:endParaRPr>
          </a:p>
          <a:p>
            <a:pPr indent="140335" algn="just"/>
            <a:r>
              <a:rPr lang="ja-JP" altLang="en-US" sz="2000" b="1" kern="100" dirty="0">
                <a:latin typeface="+mj-ea"/>
                <a:ea typeface="+mj-ea"/>
                <a:cs typeface="Times New Roman" panose="02020603050405020304" pitchFamily="18" charset="0"/>
              </a:rPr>
              <a:t>米国、英国：実用炉の開発は放棄（数</a:t>
            </a:r>
            <a:r>
              <a:rPr lang="en-US" altLang="ja-JP" sz="2000" b="1" kern="100" dirty="0">
                <a:latin typeface="+mj-ea"/>
                <a:ea typeface="+mj-ea"/>
                <a:cs typeface="Times New Roman" panose="02020603050405020304" pitchFamily="18" charset="0"/>
              </a:rPr>
              <a:t>10</a:t>
            </a:r>
            <a:r>
              <a:rPr lang="ja-JP" altLang="en-US" sz="2000" b="1" kern="100" dirty="0">
                <a:latin typeface="+mj-ea"/>
                <a:ea typeface="+mj-ea"/>
                <a:cs typeface="Times New Roman" panose="02020603050405020304" pitchFamily="18" charset="0"/>
              </a:rPr>
              <a:t>年前）</a:t>
            </a:r>
            <a:endParaRPr lang="en-US" altLang="ja-JP" sz="2000" b="1" kern="100" dirty="0">
              <a:latin typeface="+mj-ea"/>
              <a:ea typeface="+mj-ea"/>
              <a:cs typeface="Times New Roman" panose="02020603050405020304" pitchFamily="18" charset="0"/>
            </a:endParaRPr>
          </a:p>
          <a:p>
            <a:pPr indent="140335" algn="just"/>
            <a:endParaRPr lang="en-US" altLang="ja-JP" sz="2000" b="1" kern="100" dirty="0">
              <a:solidFill>
                <a:srgbClr val="FF0000"/>
              </a:solidFill>
              <a:effectLst/>
              <a:latin typeface="+mj-ea"/>
              <a:ea typeface="+mj-ea"/>
              <a:cs typeface="Times New Roman" panose="02020603050405020304" pitchFamily="18" charset="0"/>
            </a:endParaRPr>
          </a:p>
          <a:p>
            <a:pPr indent="140335" algn="just"/>
            <a:r>
              <a:rPr lang="ja-JP" altLang="en-US" kern="100" dirty="0">
                <a:solidFill>
                  <a:srgbClr val="FF0000"/>
                </a:solidFill>
                <a:effectLst/>
                <a:latin typeface="HG創英角ﾎﾟｯﾌﾟ体" panose="040B0A09000000000000" pitchFamily="49" charset="-128"/>
                <a:ea typeface="HG創英角ﾎﾟｯﾌﾟ体" panose="040B0A09000000000000" pitchFamily="49" charset="-128"/>
                <a:cs typeface="Times New Roman" panose="02020603050405020304" pitchFamily="18" charset="0"/>
              </a:rPr>
              <a:t>高速増殖炉は技術的な問題が克服できず、安全性の面でも本質的で重大な課題を抱えている。</a:t>
            </a:r>
            <a:endParaRPr lang="en-US" altLang="ja-JP" kern="100" dirty="0">
              <a:solidFill>
                <a:srgbClr val="FF0000"/>
              </a:solidFill>
              <a:effectLst/>
              <a:latin typeface="HG創英角ﾎﾟｯﾌﾟ体" panose="040B0A09000000000000" pitchFamily="49" charset="-128"/>
              <a:ea typeface="HG創英角ﾎﾟｯﾌﾟ体" panose="040B0A09000000000000"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8FADEA18-C879-13A0-B3AF-94FFE2D78EA3}"/>
              </a:ext>
            </a:extLst>
          </p:cNvPr>
          <p:cNvSpPr txBox="1"/>
          <p:nvPr/>
        </p:nvSpPr>
        <p:spPr>
          <a:xfrm>
            <a:off x="48334" y="3513508"/>
            <a:ext cx="4551246" cy="523220"/>
          </a:xfrm>
          <a:prstGeom prst="rect">
            <a:avLst/>
          </a:prstGeom>
          <a:noFill/>
        </p:spPr>
        <p:txBody>
          <a:bodyPr wrap="none" rtlCol="0">
            <a:spAutoFit/>
          </a:bodyPr>
          <a:lstStyle/>
          <a:p>
            <a:r>
              <a:rPr kumimoji="1" lang="ja-JP" altLang="en-US" sz="2800" b="1" dirty="0"/>
              <a:t>（</a:t>
            </a:r>
            <a:r>
              <a:rPr lang="en-US" altLang="ja-JP" sz="2800" b="1" dirty="0"/>
              <a:t>4</a:t>
            </a:r>
            <a:r>
              <a:rPr kumimoji="1" lang="ja-JP" altLang="en-US" sz="2800" b="1" dirty="0"/>
              <a:t>）発電できない高温ガス炉</a:t>
            </a:r>
          </a:p>
        </p:txBody>
      </p:sp>
      <p:sp>
        <p:nvSpPr>
          <p:cNvPr id="6" name="テキスト ボックス 5">
            <a:extLst>
              <a:ext uri="{FF2B5EF4-FFF2-40B4-BE49-F238E27FC236}">
                <a16:creationId xmlns:a16="http://schemas.microsoft.com/office/drawing/2014/main" id="{CC0B65CF-BC99-F733-1B6F-1D2644F73A2E}"/>
              </a:ext>
            </a:extLst>
          </p:cNvPr>
          <p:cNvSpPr txBox="1"/>
          <p:nvPr/>
        </p:nvSpPr>
        <p:spPr>
          <a:xfrm>
            <a:off x="215008" y="4033977"/>
            <a:ext cx="8749480" cy="2591852"/>
          </a:xfrm>
          <a:prstGeom prst="rect">
            <a:avLst/>
          </a:prstGeom>
          <a:noFill/>
        </p:spPr>
        <p:txBody>
          <a:bodyPr wrap="square" rtlCol="0">
            <a:spAutoFit/>
          </a:bodyPr>
          <a:lstStyle/>
          <a:p>
            <a:pPr algn="just"/>
            <a:r>
              <a:rPr lang="ja-JP" altLang="en-US" sz="1800" b="1"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ja-JP" sz="2000" b="1" kern="100" dirty="0">
                <a:effectLst/>
                <a:latin typeface="+mj-ea"/>
                <a:ea typeface="+mj-ea"/>
                <a:cs typeface="Times New Roman" panose="02020603050405020304" pitchFamily="18" charset="0"/>
              </a:rPr>
              <a:t>西ドイツ</a:t>
            </a:r>
            <a:r>
              <a:rPr lang="ja-JP" altLang="en-US" sz="2000" b="1" kern="100" dirty="0">
                <a:effectLst/>
                <a:latin typeface="+mj-ea"/>
                <a:ea typeface="+mj-ea"/>
                <a:cs typeface="Times New Roman" panose="02020603050405020304" pitchFamily="18" charset="0"/>
              </a:rPr>
              <a:t>：</a:t>
            </a:r>
            <a:r>
              <a:rPr lang="en-US" altLang="ja-JP" sz="2000" b="1" kern="100" dirty="0">
                <a:effectLst/>
                <a:latin typeface="+mj-ea"/>
                <a:ea typeface="+mj-ea"/>
                <a:cs typeface="Times New Roman" panose="02020603050405020304" pitchFamily="18" charset="0"/>
              </a:rPr>
              <a:t>1980</a:t>
            </a:r>
            <a:r>
              <a:rPr lang="ja-JP" altLang="ja-JP" sz="2000" b="1" kern="100" dirty="0">
                <a:effectLst/>
                <a:latin typeface="+mj-ea"/>
                <a:ea typeface="+mj-ea"/>
                <a:cs typeface="Times New Roman" panose="02020603050405020304" pitchFamily="18" charset="0"/>
              </a:rPr>
              <a:t>年代から</a:t>
            </a:r>
            <a:r>
              <a:rPr lang="en-US" altLang="ja-JP" sz="2000" b="1" kern="100" dirty="0">
                <a:effectLst/>
                <a:latin typeface="+mj-ea"/>
                <a:ea typeface="+mj-ea"/>
                <a:cs typeface="Times New Roman" panose="02020603050405020304" pitchFamily="18" charset="0"/>
              </a:rPr>
              <a:t>90</a:t>
            </a:r>
            <a:r>
              <a:rPr lang="ja-JP" altLang="ja-JP" sz="2000" b="1" kern="100" dirty="0">
                <a:effectLst/>
                <a:latin typeface="+mj-ea"/>
                <a:ea typeface="+mj-ea"/>
                <a:cs typeface="Times New Roman" panose="02020603050405020304" pitchFamily="18" charset="0"/>
              </a:rPr>
              <a:t>年代にかけて</a:t>
            </a:r>
            <a:r>
              <a:rPr lang="ja-JP" altLang="en-US" sz="2000" b="1" kern="100" dirty="0">
                <a:effectLst/>
                <a:latin typeface="+mj-ea"/>
                <a:ea typeface="+mj-ea"/>
                <a:cs typeface="Times New Roman" panose="02020603050405020304" pitchFamily="18" charset="0"/>
              </a:rPr>
              <a:t>開発研究</a:t>
            </a:r>
            <a:endParaRPr lang="en-US" altLang="ja-JP" sz="2000" b="1" kern="100" dirty="0">
              <a:effectLst/>
              <a:latin typeface="+mj-ea"/>
              <a:ea typeface="+mj-ea"/>
              <a:cs typeface="Times New Roman" panose="02020603050405020304" pitchFamily="18" charset="0"/>
            </a:endParaRPr>
          </a:p>
          <a:p>
            <a:pPr algn="just"/>
            <a:r>
              <a:rPr lang="ja-JP" altLang="en-US" sz="2000" b="1" kern="100" dirty="0">
                <a:latin typeface="+mj-ea"/>
                <a:ea typeface="+mj-ea"/>
                <a:cs typeface="Times New Roman" panose="02020603050405020304" pitchFamily="18" charset="0"/>
              </a:rPr>
              <a:t>　日本：原研が</a:t>
            </a:r>
            <a:r>
              <a:rPr lang="ja-JP" altLang="ja-JP" sz="2000" b="1" kern="100" dirty="0">
                <a:effectLst/>
                <a:latin typeface="+mj-ea"/>
                <a:ea typeface="+mj-ea"/>
                <a:cs typeface="Times New Roman" panose="02020603050405020304" pitchFamily="18" charset="0"/>
              </a:rPr>
              <a:t>高温工学試験研究炉を建設し、</a:t>
            </a:r>
            <a:r>
              <a:rPr lang="en-US" altLang="ja-JP" sz="2000" b="1" kern="100" dirty="0">
                <a:effectLst/>
                <a:latin typeface="+mj-ea"/>
                <a:ea typeface="+mj-ea"/>
                <a:cs typeface="Times New Roman" panose="02020603050405020304" pitchFamily="18" charset="0"/>
              </a:rPr>
              <a:t>1998</a:t>
            </a:r>
            <a:r>
              <a:rPr lang="ja-JP" altLang="ja-JP" sz="2000" b="1" kern="100" dirty="0">
                <a:effectLst/>
                <a:latin typeface="+mj-ea"/>
                <a:ea typeface="+mj-ea"/>
                <a:cs typeface="Times New Roman" panose="02020603050405020304" pitchFamily="18" charset="0"/>
              </a:rPr>
              <a:t>年に臨界、</a:t>
            </a:r>
            <a:r>
              <a:rPr lang="en-US" altLang="ja-JP" sz="2000" b="1" kern="100" dirty="0">
                <a:effectLst/>
                <a:latin typeface="+mj-ea"/>
                <a:ea typeface="+mj-ea"/>
                <a:cs typeface="Times New Roman" panose="02020603050405020304" pitchFamily="18" charset="0"/>
              </a:rPr>
              <a:t>2004</a:t>
            </a:r>
            <a:r>
              <a:rPr lang="ja-JP" altLang="ja-JP" sz="2000" b="1" kern="100" dirty="0">
                <a:effectLst/>
                <a:latin typeface="+mj-ea"/>
                <a:ea typeface="+mj-ea"/>
                <a:cs typeface="Times New Roman" panose="02020603050405020304" pitchFamily="18" charset="0"/>
              </a:rPr>
              <a:t>年に</a:t>
            </a:r>
            <a:r>
              <a:rPr lang="en-US" altLang="ja-JP" sz="2000" b="1" kern="100" dirty="0">
                <a:effectLst/>
                <a:latin typeface="+mj-ea"/>
                <a:ea typeface="+mj-ea"/>
                <a:cs typeface="Times New Roman" panose="02020603050405020304" pitchFamily="18" charset="0"/>
              </a:rPr>
              <a:t>950</a:t>
            </a:r>
            <a:r>
              <a:rPr lang="ja-JP" altLang="ja-JP" sz="2000" b="1" kern="100" dirty="0">
                <a:effectLst/>
                <a:latin typeface="+mj-ea"/>
                <a:ea typeface="+mj-ea"/>
                <a:cs typeface="Times New Roman" panose="02020603050405020304" pitchFamily="18" charset="0"/>
              </a:rPr>
              <a:t>℃を</a:t>
            </a:r>
            <a:endParaRPr lang="en-US" altLang="ja-JP" sz="2000" b="1" kern="100" dirty="0">
              <a:effectLst/>
              <a:latin typeface="+mj-ea"/>
              <a:ea typeface="+mj-ea"/>
              <a:cs typeface="Times New Roman" panose="02020603050405020304" pitchFamily="18" charset="0"/>
            </a:endParaRPr>
          </a:p>
          <a:p>
            <a:pPr algn="just"/>
            <a:r>
              <a:rPr lang="ja-JP" altLang="en-US" sz="2000" b="1" kern="100" dirty="0">
                <a:latin typeface="+mj-ea"/>
                <a:ea typeface="+mj-ea"/>
                <a:cs typeface="Times New Roman" panose="02020603050405020304" pitchFamily="18" charset="0"/>
              </a:rPr>
              <a:t>　　　　　</a:t>
            </a:r>
            <a:r>
              <a:rPr lang="ja-JP" altLang="ja-JP" sz="2000" b="1" kern="100" dirty="0">
                <a:effectLst/>
                <a:latin typeface="+mj-ea"/>
                <a:ea typeface="+mj-ea"/>
                <a:cs typeface="Times New Roman" panose="02020603050405020304" pitchFamily="18" charset="0"/>
              </a:rPr>
              <a:t>達成、触媒を使</a:t>
            </a:r>
            <a:r>
              <a:rPr lang="ja-JP" altLang="en-US" sz="2000" b="1" kern="100" dirty="0">
                <a:effectLst/>
                <a:latin typeface="+mj-ea"/>
                <a:ea typeface="+mj-ea"/>
                <a:cs typeface="Times New Roman" panose="02020603050405020304" pitchFamily="18" charset="0"/>
              </a:rPr>
              <a:t>っての</a:t>
            </a:r>
            <a:r>
              <a:rPr lang="ja-JP" altLang="ja-JP" sz="2000" b="1" kern="100" dirty="0">
                <a:effectLst/>
                <a:latin typeface="+mj-ea"/>
                <a:ea typeface="+mj-ea"/>
                <a:cs typeface="Times New Roman" panose="02020603050405020304" pitchFamily="18" charset="0"/>
              </a:rPr>
              <a:t>水分解</a:t>
            </a:r>
            <a:r>
              <a:rPr lang="ja-JP" altLang="en-US" sz="2000" b="1" kern="100" dirty="0">
                <a:effectLst/>
                <a:latin typeface="+mj-ea"/>
                <a:ea typeface="+mj-ea"/>
                <a:cs typeface="Times New Roman" panose="02020603050405020304" pitchFamily="18" charset="0"/>
              </a:rPr>
              <a:t>を</a:t>
            </a:r>
            <a:r>
              <a:rPr lang="ja-JP" altLang="ja-JP" sz="2000" b="1" kern="100" dirty="0">
                <a:effectLst/>
                <a:latin typeface="+mj-ea"/>
                <a:ea typeface="+mj-ea"/>
                <a:cs typeface="Times New Roman" panose="02020603050405020304" pitchFamily="18" charset="0"/>
              </a:rPr>
              <a:t>達成</a:t>
            </a:r>
            <a:r>
              <a:rPr lang="ja-JP" altLang="en-US" sz="2000" b="1" kern="100" dirty="0">
                <a:effectLst/>
                <a:latin typeface="+mj-ea"/>
                <a:ea typeface="+mj-ea"/>
                <a:cs typeface="Times New Roman" panose="02020603050405020304" pitchFamily="18" charset="0"/>
              </a:rPr>
              <a:t>。しかし</a:t>
            </a:r>
            <a:r>
              <a:rPr lang="ja-JP" altLang="ja-JP" sz="2000" b="1" kern="100" dirty="0">
                <a:effectLst/>
                <a:latin typeface="+mj-ea"/>
                <a:ea typeface="+mj-ea"/>
                <a:cs typeface="Times New Roman" panose="02020603050405020304" pitchFamily="18" charset="0"/>
              </a:rPr>
              <a:t>、ヘリウムガスタービンの</a:t>
            </a:r>
            <a:endParaRPr lang="en-US" altLang="ja-JP" sz="2000" b="1" kern="100" dirty="0">
              <a:effectLst/>
              <a:latin typeface="+mj-ea"/>
              <a:ea typeface="+mj-ea"/>
              <a:cs typeface="Times New Roman" panose="02020603050405020304" pitchFamily="18" charset="0"/>
            </a:endParaRPr>
          </a:p>
          <a:p>
            <a:pPr algn="just"/>
            <a:r>
              <a:rPr lang="ja-JP" altLang="en-US" sz="2000" b="1" kern="100" dirty="0">
                <a:latin typeface="+mj-ea"/>
                <a:ea typeface="+mj-ea"/>
                <a:cs typeface="Times New Roman" panose="02020603050405020304" pitchFamily="18" charset="0"/>
              </a:rPr>
              <a:t>　　　　　</a:t>
            </a:r>
            <a:r>
              <a:rPr lang="ja-JP" altLang="ja-JP" sz="2000" b="1" kern="100" dirty="0">
                <a:effectLst/>
                <a:latin typeface="+mj-ea"/>
                <a:ea typeface="+mj-ea"/>
                <a:cs typeface="Times New Roman" panose="02020603050405020304" pitchFamily="18" charset="0"/>
              </a:rPr>
              <a:t>開発</a:t>
            </a:r>
            <a:r>
              <a:rPr lang="ja-JP" altLang="en-US" sz="2000" b="1" kern="100" dirty="0">
                <a:effectLst/>
                <a:latin typeface="+mj-ea"/>
                <a:ea typeface="+mj-ea"/>
                <a:cs typeface="Times New Roman" panose="02020603050405020304" pitchFamily="18" charset="0"/>
              </a:rPr>
              <a:t>ができず中断。</a:t>
            </a:r>
            <a:endParaRPr lang="en-US" altLang="ja-JP" sz="2000" b="1" kern="100" dirty="0">
              <a:effectLst/>
              <a:latin typeface="+mj-ea"/>
              <a:ea typeface="+mj-ea"/>
              <a:cs typeface="Times New Roman" panose="02020603050405020304" pitchFamily="18" charset="0"/>
            </a:endParaRPr>
          </a:p>
          <a:p>
            <a:pPr algn="just"/>
            <a:r>
              <a:rPr lang="ja-JP" altLang="en-US" sz="2000" b="1" kern="100" dirty="0">
                <a:latin typeface="+mj-ea"/>
                <a:ea typeface="+mj-ea"/>
                <a:cs typeface="Times New Roman" panose="02020603050405020304" pitchFamily="18" charset="0"/>
              </a:rPr>
              <a:t>　</a:t>
            </a:r>
            <a:r>
              <a:rPr lang="ja-JP" altLang="en-US" sz="2000" b="1" kern="100" dirty="0">
                <a:solidFill>
                  <a:srgbClr val="002060"/>
                </a:solidFill>
                <a:latin typeface="+mj-ea"/>
                <a:ea typeface="+mj-ea"/>
                <a:cs typeface="Times New Roman" panose="02020603050405020304" pitchFamily="18" charset="0"/>
              </a:rPr>
              <a:t>仮に発電できても、出力密度が小さく</a:t>
            </a:r>
            <a:r>
              <a:rPr lang="ja-JP" altLang="ja-JP" sz="2000" b="1" kern="100" dirty="0">
                <a:solidFill>
                  <a:srgbClr val="002060"/>
                </a:solidFill>
                <a:effectLst/>
                <a:latin typeface="+mj-ea"/>
                <a:ea typeface="+mj-ea"/>
                <a:cs typeface="Times New Roman" panose="02020603050405020304" pitchFamily="18" charset="0"/>
              </a:rPr>
              <a:t>経済性</a:t>
            </a:r>
            <a:r>
              <a:rPr lang="ja-JP" altLang="en-US" sz="2000" b="1" kern="100" dirty="0">
                <a:solidFill>
                  <a:srgbClr val="002060"/>
                </a:solidFill>
                <a:latin typeface="+mj-ea"/>
                <a:ea typeface="+mj-ea"/>
                <a:cs typeface="Times New Roman" panose="02020603050405020304" pitchFamily="18" charset="0"/>
              </a:rPr>
              <a:t>が</a:t>
            </a:r>
            <a:r>
              <a:rPr lang="ja-JP" altLang="ja-JP" sz="2000" b="1" kern="100" dirty="0">
                <a:solidFill>
                  <a:srgbClr val="002060"/>
                </a:solidFill>
                <a:effectLst/>
                <a:latin typeface="+mj-ea"/>
                <a:ea typeface="+mj-ea"/>
                <a:cs typeface="Times New Roman" panose="02020603050405020304" pitchFamily="18" charset="0"/>
              </a:rPr>
              <a:t>劣っていることと、</a:t>
            </a:r>
            <a:r>
              <a:rPr lang="en-US" altLang="ja-JP" sz="2000" b="1" kern="100" dirty="0">
                <a:solidFill>
                  <a:srgbClr val="002060"/>
                </a:solidFill>
                <a:effectLst/>
                <a:latin typeface="+mj-ea"/>
                <a:ea typeface="+mj-ea"/>
                <a:cs typeface="Times New Roman" panose="02020603050405020304" pitchFamily="18" charset="0"/>
              </a:rPr>
              <a:t>1000</a:t>
            </a:r>
            <a:r>
              <a:rPr lang="ja-JP" altLang="ja-JP" sz="2000" b="1" kern="100" dirty="0">
                <a:solidFill>
                  <a:srgbClr val="002060"/>
                </a:solidFill>
                <a:effectLst/>
                <a:latin typeface="+mj-ea"/>
                <a:ea typeface="+mj-ea"/>
                <a:cs typeface="Times New Roman" panose="02020603050405020304" pitchFamily="18" charset="0"/>
              </a:rPr>
              <a:t>℃以上の高温に耐えるための核燃料等の構造材料も特殊であり、一般的な発電炉としての可能性はない。</a:t>
            </a:r>
          </a:p>
          <a:p>
            <a:endParaRPr kumimoji="1" lang="ja-JP" altLang="en-US" dirty="0"/>
          </a:p>
        </p:txBody>
      </p:sp>
    </p:spTree>
    <p:extLst>
      <p:ext uri="{BB962C8B-B14F-4D97-AF65-F5344CB8AC3E}">
        <p14:creationId xmlns:p14="http://schemas.microsoft.com/office/powerpoint/2010/main" val="1895047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F83F7-40A7-7567-90BA-219642D2DDB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F2FF3E-FEA6-23FF-F4CC-F0DE72E32146}"/>
              </a:ext>
            </a:extLst>
          </p:cNvPr>
          <p:cNvSpPr>
            <a:spLocks noGrp="1"/>
          </p:cNvSpPr>
          <p:nvPr>
            <p:ph type="title"/>
          </p:nvPr>
        </p:nvSpPr>
        <p:spPr>
          <a:xfrm>
            <a:off x="75435" y="307161"/>
            <a:ext cx="8003232" cy="634082"/>
          </a:xfrm>
        </p:spPr>
        <p:txBody>
          <a:bodyPr/>
          <a:lstStyle/>
          <a:p>
            <a:pPr algn="l"/>
            <a:r>
              <a:rPr kumimoji="1" lang="ja-JP" altLang="en-US" sz="2800" b="1" dirty="0"/>
              <a:t>（</a:t>
            </a:r>
            <a:r>
              <a:rPr kumimoji="1" lang="en-US" altLang="ja-JP" sz="2800" b="1" dirty="0"/>
              <a:t>4</a:t>
            </a:r>
            <a:r>
              <a:rPr lang="ja-JP" altLang="en-US" sz="2800" b="1" dirty="0"/>
              <a:t>）技術的成立のない</a:t>
            </a:r>
            <a:r>
              <a:rPr kumimoji="1" lang="ja-JP" altLang="en-US" sz="2800" b="1" dirty="0"/>
              <a:t>核融合炉</a:t>
            </a:r>
          </a:p>
        </p:txBody>
      </p:sp>
      <p:sp>
        <p:nvSpPr>
          <p:cNvPr id="3" name="スライド番号プレースホルダー 2">
            <a:extLst>
              <a:ext uri="{FF2B5EF4-FFF2-40B4-BE49-F238E27FC236}">
                <a16:creationId xmlns:a16="http://schemas.microsoft.com/office/drawing/2014/main" id="{E082CF7E-5497-84AF-CDD6-81201E52436F}"/>
              </a:ext>
            </a:extLst>
          </p:cNvPr>
          <p:cNvSpPr>
            <a:spLocks noGrp="1"/>
          </p:cNvSpPr>
          <p:nvPr>
            <p:ph type="sldNum" sz="quarter" idx="12"/>
          </p:nvPr>
        </p:nvSpPr>
        <p:spPr/>
        <p:txBody>
          <a:bodyPr/>
          <a:lstStyle/>
          <a:p>
            <a:pPr>
              <a:defRPr/>
            </a:pPr>
            <a:fld id="{E7C594C2-D1D7-4274-9523-FE706CA1F2AE}" type="slidenum">
              <a:rPr lang="en-US" altLang="ja-JP" smtClean="0"/>
              <a:pPr>
                <a:defRPr/>
              </a:pPr>
              <a:t>34</a:t>
            </a:fld>
            <a:endParaRPr lang="en-US" altLang="ja-JP"/>
          </a:p>
        </p:txBody>
      </p:sp>
      <p:pic>
        <p:nvPicPr>
          <p:cNvPr id="1026" name="Picture 2" descr="ITER本体4">
            <a:extLst>
              <a:ext uri="{FF2B5EF4-FFF2-40B4-BE49-F238E27FC236}">
                <a16:creationId xmlns:a16="http://schemas.microsoft.com/office/drawing/2014/main" id="{B57BCF97-D99D-983A-B7ED-E9D519579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3" y="1222268"/>
            <a:ext cx="4582622" cy="34598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6FD9AD1-1F56-F597-B31F-3F41AB0FE965}"/>
              </a:ext>
            </a:extLst>
          </p:cNvPr>
          <p:cNvSpPr txBox="1"/>
          <p:nvPr/>
        </p:nvSpPr>
        <p:spPr>
          <a:xfrm>
            <a:off x="539552" y="966738"/>
            <a:ext cx="1539204" cy="400110"/>
          </a:xfrm>
          <a:prstGeom prst="rect">
            <a:avLst/>
          </a:prstGeom>
          <a:noFill/>
        </p:spPr>
        <p:txBody>
          <a:bodyPr wrap="none" rtlCol="0">
            <a:spAutoFit/>
          </a:bodyPr>
          <a:lstStyle/>
          <a:p>
            <a:r>
              <a:rPr kumimoji="1" lang="en-US" altLang="ja-JP" sz="2000" dirty="0"/>
              <a:t>ITER</a:t>
            </a:r>
            <a:r>
              <a:rPr kumimoji="1" lang="ja-JP" altLang="en-US" sz="2000" dirty="0"/>
              <a:t>概念図</a:t>
            </a:r>
          </a:p>
        </p:txBody>
      </p:sp>
      <p:sp>
        <p:nvSpPr>
          <p:cNvPr id="12" name="テキスト ボックス 11">
            <a:extLst>
              <a:ext uri="{FF2B5EF4-FFF2-40B4-BE49-F238E27FC236}">
                <a16:creationId xmlns:a16="http://schemas.microsoft.com/office/drawing/2014/main" id="{6A398875-5060-C436-BA62-77D24C955D4C}"/>
              </a:ext>
            </a:extLst>
          </p:cNvPr>
          <p:cNvSpPr txBox="1"/>
          <p:nvPr/>
        </p:nvSpPr>
        <p:spPr>
          <a:xfrm>
            <a:off x="2078756" y="1116697"/>
            <a:ext cx="1064076" cy="338554"/>
          </a:xfrm>
          <a:prstGeom prst="rect">
            <a:avLst/>
          </a:prstGeom>
          <a:solidFill>
            <a:srgbClr val="FFFF99"/>
          </a:solidFill>
        </p:spPr>
        <p:txBody>
          <a:bodyPr wrap="square" rtlCol="0">
            <a:spAutoFit/>
          </a:bodyPr>
          <a:lstStyle/>
          <a:p>
            <a:r>
              <a:rPr kumimoji="1" lang="ja-JP" altLang="en-US" sz="1600" dirty="0"/>
              <a:t>直径</a:t>
            </a:r>
            <a:r>
              <a:rPr kumimoji="1" lang="en-US" altLang="ja-JP" sz="1600" dirty="0"/>
              <a:t>16m</a:t>
            </a:r>
            <a:endParaRPr kumimoji="1" lang="ja-JP" altLang="en-US" sz="1600" dirty="0"/>
          </a:p>
        </p:txBody>
      </p:sp>
      <p:sp>
        <p:nvSpPr>
          <p:cNvPr id="13" name="テキスト ボックス 12">
            <a:extLst>
              <a:ext uri="{FF2B5EF4-FFF2-40B4-BE49-F238E27FC236}">
                <a16:creationId xmlns:a16="http://schemas.microsoft.com/office/drawing/2014/main" id="{68FCD2E6-5976-EEF5-15E1-64201B0EC948}"/>
              </a:ext>
            </a:extLst>
          </p:cNvPr>
          <p:cNvSpPr txBox="1"/>
          <p:nvPr/>
        </p:nvSpPr>
        <p:spPr>
          <a:xfrm>
            <a:off x="5123671" y="1022213"/>
            <a:ext cx="3540708" cy="400110"/>
          </a:xfrm>
          <a:prstGeom prst="rect">
            <a:avLst/>
          </a:prstGeom>
          <a:noFill/>
          <a:ln>
            <a:solidFill>
              <a:srgbClr val="002060"/>
            </a:solidFill>
          </a:ln>
        </p:spPr>
        <p:txBody>
          <a:bodyPr wrap="square" rtlCol="0">
            <a:spAutoFit/>
          </a:bodyPr>
          <a:lstStyle/>
          <a:p>
            <a:r>
              <a:rPr kumimoji="1" lang="ja-JP" altLang="en-US" sz="2000" dirty="0"/>
              <a:t>プラズマ（重水素</a:t>
            </a:r>
            <a:r>
              <a:rPr kumimoji="1" lang="en-US" altLang="ja-JP" sz="2000" dirty="0"/>
              <a:t>D</a:t>
            </a:r>
            <a:r>
              <a:rPr kumimoji="1" lang="ja-JP" altLang="en-US" sz="2000" dirty="0"/>
              <a:t>、</a:t>
            </a:r>
            <a:r>
              <a:rPr kumimoji="1" lang="en-US" altLang="ja-JP" sz="2000" dirty="0"/>
              <a:t>3</a:t>
            </a:r>
            <a:r>
              <a:rPr kumimoji="1" lang="ja-JP" altLang="en-US" sz="2000" dirty="0"/>
              <a:t>重水素</a:t>
            </a:r>
            <a:r>
              <a:rPr kumimoji="1" lang="en-US" altLang="ja-JP" sz="2000" dirty="0"/>
              <a:t>T</a:t>
            </a:r>
            <a:r>
              <a:rPr kumimoji="1" lang="ja-JP" altLang="en-US" sz="2000" dirty="0"/>
              <a:t>）</a:t>
            </a:r>
            <a:endParaRPr kumimoji="1" lang="en-US" altLang="ja-JP" sz="2000" dirty="0"/>
          </a:p>
        </p:txBody>
      </p:sp>
      <p:sp>
        <p:nvSpPr>
          <p:cNvPr id="14" name="テキスト ボックス 13">
            <a:extLst>
              <a:ext uri="{FF2B5EF4-FFF2-40B4-BE49-F238E27FC236}">
                <a16:creationId xmlns:a16="http://schemas.microsoft.com/office/drawing/2014/main" id="{A2699067-E4C6-6332-E8FE-46F22039224D}"/>
              </a:ext>
            </a:extLst>
          </p:cNvPr>
          <p:cNvSpPr txBox="1"/>
          <p:nvPr/>
        </p:nvSpPr>
        <p:spPr>
          <a:xfrm>
            <a:off x="86040" y="4300012"/>
            <a:ext cx="1210588" cy="400110"/>
          </a:xfrm>
          <a:prstGeom prst="rect">
            <a:avLst/>
          </a:prstGeom>
          <a:noFill/>
          <a:ln>
            <a:solidFill>
              <a:srgbClr val="002060"/>
            </a:solidFill>
          </a:ln>
        </p:spPr>
        <p:txBody>
          <a:bodyPr wrap="none" rtlCol="0">
            <a:spAutoFit/>
          </a:bodyPr>
          <a:lstStyle/>
          <a:p>
            <a:r>
              <a:rPr kumimoji="1" lang="ja-JP" altLang="en-US" sz="2000" dirty="0"/>
              <a:t>真空容器</a:t>
            </a:r>
          </a:p>
        </p:txBody>
      </p:sp>
      <p:cxnSp>
        <p:nvCxnSpPr>
          <p:cNvPr id="16" name="直線矢印コネクタ 15">
            <a:extLst>
              <a:ext uri="{FF2B5EF4-FFF2-40B4-BE49-F238E27FC236}">
                <a16:creationId xmlns:a16="http://schemas.microsoft.com/office/drawing/2014/main" id="{23ADD2D1-A92B-C9E5-78E2-0D95501B61E4}"/>
              </a:ext>
            </a:extLst>
          </p:cNvPr>
          <p:cNvCxnSpPr>
            <a:cxnSpLocks/>
          </p:cNvCxnSpPr>
          <p:nvPr/>
        </p:nvCxnSpPr>
        <p:spPr>
          <a:xfrm flipH="1">
            <a:off x="3461745" y="1103858"/>
            <a:ext cx="1726798" cy="173220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94067693-3EAF-F537-6752-009BC6ADAECC}"/>
              </a:ext>
            </a:extLst>
          </p:cNvPr>
          <p:cNvCxnSpPr/>
          <p:nvPr/>
        </p:nvCxnSpPr>
        <p:spPr>
          <a:xfrm flipV="1">
            <a:off x="309144" y="3747591"/>
            <a:ext cx="605294" cy="59378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50ED9209-450D-AA17-F3C4-1C8C0F81615C}"/>
              </a:ext>
            </a:extLst>
          </p:cNvPr>
          <p:cNvCxnSpPr/>
          <p:nvPr/>
        </p:nvCxnSpPr>
        <p:spPr>
          <a:xfrm>
            <a:off x="176124" y="1495736"/>
            <a:ext cx="4467926"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6DBB687-0E87-0945-0613-2168573DDBCE}"/>
              </a:ext>
            </a:extLst>
          </p:cNvPr>
          <p:cNvSpPr txBox="1"/>
          <p:nvPr/>
        </p:nvSpPr>
        <p:spPr>
          <a:xfrm>
            <a:off x="75435" y="4763118"/>
            <a:ext cx="4797581" cy="1323439"/>
          </a:xfrm>
          <a:prstGeom prst="rect">
            <a:avLst/>
          </a:prstGeom>
          <a:noFill/>
          <a:ln>
            <a:solidFill>
              <a:srgbClr val="002060"/>
            </a:solidFill>
          </a:ln>
        </p:spPr>
        <p:txBody>
          <a:bodyPr wrap="square" rtlCol="0">
            <a:spAutoFit/>
          </a:bodyPr>
          <a:lstStyle/>
          <a:p>
            <a:r>
              <a:rPr kumimoji="1" lang="ja-JP" altLang="en-US" sz="2000" dirty="0"/>
              <a:t>ブランケットセグメント</a:t>
            </a:r>
            <a:endParaRPr kumimoji="1" lang="en-US" altLang="ja-JP" sz="2000" dirty="0"/>
          </a:p>
          <a:p>
            <a:r>
              <a:rPr lang="ja-JP" altLang="en-US" sz="2000" dirty="0"/>
              <a:t>　核融合炉心からの中 性子を遮へいし、熱を取り出して発電 するとともに、燃料であるトリチウム を生産（</a:t>
            </a:r>
            <a:r>
              <a:rPr kumimoji="1" lang="ja-JP" altLang="en-US" sz="2000" dirty="0"/>
              <a:t>冷却、増殖、遮へい）</a:t>
            </a:r>
          </a:p>
        </p:txBody>
      </p:sp>
      <p:cxnSp>
        <p:nvCxnSpPr>
          <p:cNvPr id="25" name="直線矢印コネクタ 24">
            <a:extLst>
              <a:ext uri="{FF2B5EF4-FFF2-40B4-BE49-F238E27FC236}">
                <a16:creationId xmlns:a16="http://schemas.microsoft.com/office/drawing/2014/main" id="{616CE123-1E02-4822-CEF1-B7D458C0ED5E}"/>
              </a:ext>
            </a:extLst>
          </p:cNvPr>
          <p:cNvCxnSpPr>
            <a:cxnSpLocks/>
            <a:stCxn id="23" idx="0"/>
          </p:cNvCxnSpPr>
          <p:nvPr/>
        </p:nvCxnSpPr>
        <p:spPr>
          <a:xfrm flipH="1" flipV="1">
            <a:off x="1410150" y="3466939"/>
            <a:ext cx="1064076" cy="129617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A45013AB-FE20-A93B-8B58-D2BE685639D1}"/>
              </a:ext>
            </a:extLst>
          </p:cNvPr>
          <p:cNvSpPr txBox="1"/>
          <p:nvPr/>
        </p:nvSpPr>
        <p:spPr>
          <a:xfrm>
            <a:off x="5363221" y="1563595"/>
            <a:ext cx="2677336" cy="461665"/>
          </a:xfrm>
          <a:prstGeom prst="rect">
            <a:avLst/>
          </a:prstGeom>
          <a:noFill/>
        </p:spPr>
        <p:txBody>
          <a:bodyPr wrap="none" rtlCol="0">
            <a:spAutoFit/>
          </a:bodyPr>
          <a:lstStyle/>
          <a:p>
            <a:r>
              <a:rPr kumimoji="1" lang="en-US" altLang="ja-JP" dirty="0"/>
              <a:t>D</a:t>
            </a:r>
            <a:r>
              <a:rPr kumimoji="1" lang="ja-JP" altLang="en-US" dirty="0"/>
              <a:t>と</a:t>
            </a:r>
            <a:r>
              <a:rPr kumimoji="1" lang="en-US" altLang="ja-JP" dirty="0"/>
              <a:t>T</a:t>
            </a:r>
            <a:r>
              <a:rPr kumimoji="1" lang="ja-JP" altLang="en-US" dirty="0"/>
              <a:t>の核融合反応</a:t>
            </a:r>
          </a:p>
        </p:txBody>
      </p:sp>
      <p:sp>
        <p:nvSpPr>
          <p:cNvPr id="28" name="テキスト ボックス 27">
            <a:extLst>
              <a:ext uri="{FF2B5EF4-FFF2-40B4-BE49-F238E27FC236}">
                <a16:creationId xmlns:a16="http://schemas.microsoft.com/office/drawing/2014/main" id="{AB65E865-784E-5B1F-5AFC-E75149D5B1FB}"/>
              </a:ext>
            </a:extLst>
          </p:cNvPr>
          <p:cNvSpPr txBox="1"/>
          <p:nvPr/>
        </p:nvSpPr>
        <p:spPr>
          <a:xfrm>
            <a:off x="4873016" y="2388070"/>
            <a:ext cx="4097597" cy="400110"/>
          </a:xfrm>
          <a:prstGeom prst="rect">
            <a:avLst/>
          </a:prstGeom>
          <a:noFill/>
        </p:spPr>
        <p:txBody>
          <a:bodyPr wrap="none" rtlCol="0">
            <a:spAutoFit/>
          </a:bodyPr>
          <a:lstStyle/>
          <a:p>
            <a:r>
              <a:rPr kumimoji="1" lang="en-US" altLang="ja-JP" sz="2000" dirty="0"/>
              <a:t>14MeV</a:t>
            </a:r>
            <a:r>
              <a:rPr kumimoji="1" lang="ja-JP" altLang="en-US" sz="2000" dirty="0"/>
              <a:t>中性子と３</a:t>
            </a:r>
            <a:r>
              <a:rPr kumimoji="1" lang="en-US" altLang="ja-JP" sz="2000" dirty="0"/>
              <a:t>MeV</a:t>
            </a:r>
            <a:r>
              <a:rPr kumimoji="1" lang="ja-JP" altLang="en-US" sz="2000" dirty="0"/>
              <a:t>の</a:t>
            </a:r>
            <a:r>
              <a:rPr kumimoji="1" lang="en-US" altLang="ja-JP" sz="2000" dirty="0"/>
              <a:t>α</a:t>
            </a:r>
            <a:r>
              <a:rPr kumimoji="1" lang="ja-JP" altLang="en-US" sz="2000" dirty="0"/>
              <a:t>線が発生</a:t>
            </a:r>
            <a:endParaRPr kumimoji="1" lang="en-US" altLang="ja-JP" sz="2000" dirty="0"/>
          </a:p>
        </p:txBody>
      </p:sp>
      <p:sp>
        <p:nvSpPr>
          <p:cNvPr id="1024" name="矢印: 下 1023">
            <a:extLst>
              <a:ext uri="{FF2B5EF4-FFF2-40B4-BE49-F238E27FC236}">
                <a16:creationId xmlns:a16="http://schemas.microsoft.com/office/drawing/2014/main" id="{F61CDAC1-24FC-FC26-1235-0F83572AF650}"/>
              </a:ext>
            </a:extLst>
          </p:cNvPr>
          <p:cNvSpPr/>
          <p:nvPr/>
        </p:nvSpPr>
        <p:spPr>
          <a:xfrm flipH="1">
            <a:off x="6210753" y="2836059"/>
            <a:ext cx="773562" cy="2160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矢印: 下 1026">
            <a:extLst>
              <a:ext uri="{FF2B5EF4-FFF2-40B4-BE49-F238E27FC236}">
                <a16:creationId xmlns:a16="http://schemas.microsoft.com/office/drawing/2014/main" id="{4A2ED62E-1A87-FED8-A5EF-15451AA46C2C}"/>
              </a:ext>
            </a:extLst>
          </p:cNvPr>
          <p:cNvSpPr/>
          <p:nvPr/>
        </p:nvSpPr>
        <p:spPr>
          <a:xfrm flipH="1">
            <a:off x="6210753" y="2084482"/>
            <a:ext cx="773562" cy="2160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テキスト ボックス 1027">
            <a:extLst>
              <a:ext uri="{FF2B5EF4-FFF2-40B4-BE49-F238E27FC236}">
                <a16:creationId xmlns:a16="http://schemas.microsoft.com/office/drawing/2014/main" id="{EBF7F6E2-8250-7EB1-5647-8FD32BB54EFC}"/>
              </a:ext>
            </a:extLst>
          </p:cNvPr>
          <p:cNvSpPr txBox="1"/>
          <p:nvPr/>
        </p:nvSpPr>
        <p:spPr>
          <a:xfrm>
            <a:off x="4644050" y="3091702"/>
            <a:ext cx="4499950" cy="707886"/>
          </a:xfrm>
          <a:prstGeom prst="rect">
            <a:avLst/>
          </a:prstGeom>
          <a:noFill/>
        </p:spPr>
        <p:txBody>
          <a:bodyPr wrap="none" rtlCol="0">
            <a:spAutoFit/>
          </a:bodyPr>
          <a:lstStyle/>
          <a:p>
            <a:r>
              <a:rPr kumimoji="1" lang="ja-JP" altLang="en-US" sz="2000" dirty="0"/>
              <a:t>中性子を止めて熱エネルギに変換</a:t>
            </a:r>
            <a:endParaRPr kumimoji="1" lang="en-US" altLang="ja-JP" sz="2000" dirty="0"/>
          </a:p>
          <a:p>
            <a:r>
              <a:rPr lang="en-US" altLang="ja-JP" sz="2000" dirty="0"/>
              <a:t>Li</a:t>
            </a:r>
            <a:r>
              <a:rPr lang="ja-JP" altLang="en-US" sz="2000" dirty="0"/>
              <a:t>冷却材の中で</a:t>
            </a:r>
            <a:r>
              <a:rPr lang="en-US" altLang="ja-JP" sz="2000" baseline="30000" dirty="0"/>
              <a:t>6</a:t>
            </a:r>
            <a:r>
              <a:rPr lang="en-US" altLang="ja-JP" sz="2000" dirty="0"/>
              <a:t>Li(n,</a:t>
            </a:r>
            <a:r>
              <a:rPr kumimoji="1" lang="en-US" altLang="ja-JP" sz="2000" dirty="0"/>
              <a:t> α )</a:t>
            </a:r>
            <a:r>
              <a:rPr kumimoji="1" lang="ja-JP" altLang="en-US" sz="2000" dirty="0"/>
              <a:t>反応で</a:t>
            </a:r>
            <a:r>
              <a:rPr kumimoji="1" lang="en-US" altLang="ja-JP" sz="2000" dirty="0"/>
              <a:t>T</a:t>
            </a:r>
            <a:r>
              <a:rPr lang="ja-JP" altLang="en-US" sz="2000" dirty="0"/>
              <a:t>を増殖</a:t>
            </a:r>
            <a:endParaRPr kumimoji="1" lang="ja-JP" altLang="en-US" sz="2000" dirty="0"/>
          </a:p>
        </p:txBody>
      </p:sp>
      <p:sp>
        <p:nvSpPr>
          <p:cNvPr id="1030" name="テキスト ボックス 1029">
            <a:extLst>
              <a:ext uri="{FF2B5EF4-FFF2-40B4-BE49-F238E27FC236}">
                <a16:creationId xmlns:a16="http://schemas.microsoft.com/office/drawing/2014/main" id="{15EE340D-8725-22A9-42A2-C742012BAC58}"/>
              </a:ext>
            </a:extLst>
          </p:cNvPr>
          <p:cNvSpPr txBox="1"/>
          <p:nvPr/>
        </p:nvSpPr>
        <p:spPr>
          <a:xfrm>
            <a:off x="4951732" y="4097659"/>
            <a:ext cx="4116833" cy="2308324"/>
          </a:xfrm>
          <a:prstGeom prst="rect">
            <a:avLst/>
          </a:prstGeom>
          <a:solidFill>
            <a:schemeClr val="bg2">
              <a:lumMod val="20000"/>
              <a:lumOff val="80000"/>
            </a:schemeClr>
          </a:solidFill>
          <a:ln>
            <a:solidFill>
              <a:srgbClr val="FF0000"/>
            </a:solidFill>
          </a:ln>
        </p:spPr>
        <p:txBody>
          <a:bodyPr wrap="none" rtlCol="0">
            <a:spAutoFit/>
          </a:bodyPr>
          <a:lstStyle/>
          <a:p>
            <a:r>
              <a:rPr kumimoji="1" lang="ja-JP" altLang="en-US" dirty="0">
                <a:solidFill>
                  <a:srgbClr val="FF0000"/>
                </a:solidFill>
              </a:rPr>
              <a:t>克服困難</a:t>
            </a:r>
            <a:r>
              <a:rPr lang="ja-JP" altLang="en-US" dirty="0">
                <a:solidFill>
                  <a:srgbClr val="FF0000"/>
                </a:solidFill>
              </a:rPr>
              <a:t>（不可能）</a:t>
            </a:r>
            <a:r>
              <a:rPr kumimoji="1" lang="ja-JP" altLang="en-US" dirty="0">
                <a:solidFill>
                  <a:srgbClr val="FF0000"/>
                </a:solidFill>
              </a:rPr>
              <a:t>課題</a:t>
            </a:r>
            <a:endParaRPr kumimoji="1" lang="en-US" altLang="ja-JP" dirty="0">
              <a:solidFill>
                <a:srgbClr val="FF0000"/>
              </a:solidFill>
            </a:endParaRPr>
          </a:p>
          <a:p>
            <a:r>
              <a:rPr lang="ja-JP" altLang="en-US" sz="2000" dirty="0"/>
              <a:t>・</a:t>
            </a:r>
            <a:r>
              <a:rPr kumimoji="1" lang="ja-JP" altLang="en-US" sz="2000" dirty="0"/>
              <a:t>真空容器他の構造材料は、</a:t>
            </a:r>
            <a:r>
              <a:rPr kumimoji="1" lang="en-US" altLang="ja-JP" sz="2000" dirty="0"/>
              <a:t>14MeV</a:t>
            </a:r>
          </a:p>
          <a:p>
            <a:r>
              <a:rPr lang="ja-JP" altLang="en-US" sz="2000" dirty="0"/>
              <a:t>　中性子照射に耐えられない。</a:t>
            </a:r>
            <a:endParaRPr lang="en-US" altLang="ja-JP" sz="2000" dirty="0"/>
          </a:p>
          <a:p>
            <a:r>
              <a:rPr lang="ja-JP" altLang="en-US" sz="2000" dirty="0"/>
              <a:t>　　（</a:t>
            </a:r>
            <a:r>
              <a:rPr lang="en-US" altLang="ja-JP" sz="2000" dirty="0"/>
              <a:t>2</a:t>
            </a:r>
            <a:r>
              <a:rPr lang="ja-JP" altLang="en-US" sz="2000" dirty="0"/>
              <a:t>，</a:t>
            </a:r>
            <a:r>
              <a:rPr lang="en-US" altLang="ja-JP" sz="2000" dirty="0"/>
              <a:t>3</a:t>
            </a:r>
            <a:r>
              <a:rPr lang="ja-JP" altLang="en-US" sz="2000" dirty="0"/>
              <a:t>年の寿命と評価）</a:t>
            </a:r>
            <a:endParaRPr lang="en-US" altLang="ja-JP" sz="2000" dirty="0"/>
          </a:p>
          <a:p>
            <a:r>
              <a:rPr lang="ja-JP" altLang="en-US" sz="2000" dirty="0"/>
              <a:t>・大量のトリチウムを増殖する必要</a:t>
            </a:r>
            <a:endParaRPr lang="en-US" altLang="ja-JP" sz="2000" dirty="0"/>
          </a:p>
          <a:p>
            <a:r>
              <a:rPr lang="ja-JP" altLang="en-US" sz="2000" dirty="0"/>
              <a:t>・</a:t>
            </a:r>
            <a:r>
              <a:rPr lang="en-US" altLang="ja-JP" sz="2000" dirty="0"/>
              <a:t>14MeV</a:t>
            </a:r>
            <a:r>
              <a:rPr lang="ja-JP" altLang="en-US" sz="2000" dirty="0"/>
              <a:t>中性子の遮へいには大きな</a:t>
            </a:r>
            <a:endParaRPr lang="en-US" altLang="ja-JP" sz="2000" dirty="0"/>
          </a:p>
          <a:p>
            <a:r>
              <a:rPr lang="ja-JP" altLang="en-US" sz="2000" dirty="0"/>
              <a:t>　空間が必要（背計上不可能）</a:t>
            </a:r>
            <a:endParaRPr lang="en-US" altLang="ja-JP" sz="2000" dirty="0"/>
          </a:p>
        </p:txBody>
      </p:sp>
    </p:spTree>
    <p:extLst>
      <p:ext uri="{BB962C8B-B14F-4D97-AF65-F5344CB8AC3E}">
        <p14:creationId xmlns:p14="http://schemas.microsoft.com/office/powerpoint/2010/main" val="859060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5E599-646F-44A5-913E-41BE3E9222F6}"/>
              </a:ext>
            </a:extLst>
          </p:cNvPr>
          <p:cNvSpPr>
            <a:spLocks noGrp="1"/>
          </p:cNvSpPr>
          <p:nvPr>
            <p:ph type="title"/>
          </p:nvPr>
        </p:nvSpPr>
        <p:spPr>
          <a:xfrm>
            <a:off x="571334" y="696982"/>
            <a:ext cx="5656850" cy="787802"/>
          </a:xfrm>
          <a:noFill/>
          <a:ln w="12700">
            <a:noFill/>
          </a:ln>
        </p:spPr>
        <p:txBody>
          <a:bodyPr/>
          <a:lstStyle/>
          <a:p>
            <a:pPr algn="l"/>
            <a:r>
              <a:rPr lang="en-US" altLang="ja-JP" sz="4000" b="1" dirty="0">
                <a:solidFill>
                  <a:schemeClr val="tx1"/>
                </a:solidFill>
                <a:latin typeface="HGP創英角ﾎﾟｯﾌﾟ体" panose="040B0A00000000000000" pitchFamily="50" charset="-128"/>
                <a:ea typeface="HGP創英角ﾎﾟｯﾌﾟ体" panose="040B0A00000000000000" pitchFamily="50" charset="-128"/>
              </a:rPr>
              <a:t>V</a:t>
            </a:r>
            <a:r>
              <a:rPr lang="ja-JP" altLang="en-US" sz="4000" b="1" dirty="0">
                <a:solidFill>
                  <a:schemeClr val="tx1"/>
                </a:solidFill>
                <a:latin typeface="HGP創英角ﾎﾟｯﾌﾟ体" panose="040B0A00000000000000" pitchFamily="50" charset="-128"/>
                <a:ea typeface="HGP創英角ﾎﾟｯﾌﾟ体" panose="040B0A00000000000000" pitchFamily="50" charset="-128"/>
              </a:rPr>
              <a:t>．復興の課題と教訓</a:t>
            </a:r>
            <a:endParaRPr kumimoji="1" lang="ja-JP" altLang="en-US" sz="40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a:extLst>
              <a:ext uri="{FF2B5EF4-FFF2-40B4-BE49-F238E27FC236}">
                <a16:creationId xmlns:a16="http://schemas.microsoft.com/office/drawing/2014/main" id="{7AAF1A38-80DB-4D5B-A72A-555D909CFDDC}"/>
              </a:ext>
            </a:extLst>
          </p:cNvPr>
          <p:cNvSpPr>
            <a:spLocks noGrp="1"/>
          </p:cNvSpPr>
          <p:nvPr>
            <p:ph type="sldNum" sz="quarter" idx="12"/>
          </p:nvPr>
        </p:nvSpPr>
        <p:spPr/>
        <p:txBody>
          <a:bodyPr/>
          <a:lstStyle/>
          <a:p>
            <a:pPr>
              <a:defRPr/>
            </a:pPr>
            <a:fld id="{E7C594C2-D1D7-4274-9523-FE706CA1F2AE}" type="slidenum">
              <a:rPr lang="en-US" altLang="ja-JP" smtClean="0"/>
              <a:pPr>
                <a:defRPr/>
              </a:pPr>
              <a:t>35</a:t>
            </a:fld>
            <a:endParaRPr lang="en-US" altLang="ja-JP" dirty="0"/>
          </a:p>
        </p:txBody>
      </p:sp>
      <p:sp>
        <p:nvSpPr>
          <p:cNvPr id="5" name="テキスト ボックス 4">
            <a:extLst>
              <a:ext uri="{FF2B5EF4-FFF2-40B4-BE49-F238E27FC236}">
                <a16:creationId xmlns:a16="http://schemas.microsoft.com/office/drawing/2014/main" id="{78A6C4EB-FDA8-47D4-B40E-B38A8EB30C2A}"/>
              </a:ext>
            </a:extLst>
          </p:cNvPr>
          <p:cNvSpPr txBox="1"/>
          <p:nvPr/>
        </p:nvSpPr>
        <p:spPr>
          <a:xfrm>
            <a:off x="539552" y="1916832"/>
            <a:ext cx="8399276" cy="3108543"/>
          </a:xfrm>
          <a:prstGeom prst="rect">
            <a:avLst/>
          </a:prstGeom>
          <a:noFill/>
        </p:spPr>
        <p:txBody>
          <a:bodyPr wrap="square" rtlCol="0">
            <a:spAutoFit/>
          </a:bodyPr>
          <a:lstStyle/>
          <a:p>
            <a:r>
              <a:rPr lang="ja-JP" altLang="en-US" sz="2800" b="1" kern="100" dirty="0">
                <a:latin typeface="+mj-ea"/>
                <a:cs typeface="游ゴシック Light" panose="020B0300000000000000" pitchFamily="50" charset="-128"/>
              </a:rPr>
              <a:t>①</a:t>
            </a:r>
            <a:r>
              <a:rPr lang="ja-JP" altLang="en-US" sz="2800" b="1" kern="100" dirty="0">
                <a:effectLst/>
                <a:latin typeface="+mj-ea"/>
                <a:cs typeface="游ゴシック Light" panose="020B0300000000000000" pitchFamily="50" charset="-128"/>
              </a:rPr>
              <a:t>　ポピュリズムは</a:t>
            </a:r>
            <a:r>
              <a:rPr lang="ja-JP" altLang="ja-JP" sz="2800" b="1" kern="100" dirty="0">
                <a:effectLst/>
                <a:latin typeface="+mj-ea"/>
                <a:cs typeface="游ゴシック Light" panose="020B0300000000000000" pitchFamily="50" charset="-128"/>
              </a:rPr>
              <a:t>住民</a:t>
            </a:r>
            <a:r>
              <a:rPr lang="ja-JP" altLang="en-US" sz="2800" b="1" kern="100" dirty="0">
                <a:effectLst/>
                <a:latin typeface="+mj-ea"/>
                <a:cs typeface="游ゴシック Light" panose="020B0300000000000000" pitchFamily="50" charset="-128"/>
              </a:rPr>
              <a:t>の犠牲を</a:t>
            </a:r>
            <a:r>
              <a:rPr lang="ja-JP" altLang="en-US" sz="2800" b="1" kern="100" dirty="0">
                <a:latin typeface="+mj-ea"/>
                <a:cs typeface="游ゴシック Light" panose="020B0300000000000000" pitchFamily="50" charset="-128"/>
              </a:rPr>
              <a:t>招く</a:t>
            </a:r>
            <a:endParaRPr lang="en-US" altLang="ja-JP" sz="2800" b="1" kern="100" dirty="0">
              <a:effectLst/>
              <a:latin typeface="+mj-ea"/>
              <a:cs typeface="游ゴシック Light" panose="020B0300000000000000" pitchFamily="50" charset="-128"/>
            </a:endParaRPr>
          </a:p>
          <a:p>
            <a:r>
              <a:rPr lang="ja-JP" altLang="en-US" sz="2800" b="1" kern="100" dirty="0">
                <a:latin typeface="+mj-ea"/>
                <a:cs typeface="游ゴシック Light" panose="020B0300000000000000" pitchFamily="50" charset="-128"/>
              </a:rPr>
              <a:t>②</a:t>
            </a:r>
            <a:r>
              <a:rPr lang="ja-JP" altLang="en-US" sz="2800" b="1" kern="100" dirty="0">
                <a:effectLst/>
                <a:latin typeface="+mj-ea"/>
                <a:cs typeface="游ゴシック Light" panose="020B0300000000000000" pitchFamily="50" charset="-128"/>
              </a:rPr>
              <a:t>　</a:t>
            </a:r>
            <a:r>
              <a:rPr lang="ja-JP" altLang="ja-JP" sz="2800" b="1" kern="100" dirty="0">
                <a:effectLst/>
                <a:latin typeface="+mj-ea"/>
                <a:cs typeface="游ゴシック Light" panose="020B0300000000000000" pitchFamily="50" charset="-128"/>
              </a:rPr>
              <a:t>深刻なもう一つの風評被害</a:t>
            </a:r>
            <a:endParaRPr lang="en-US" altLang="ja-JP" sz="2800" b="1" kern="100" dirty="0">
              <a:effectLst/>
              <a:latin typeface="+mj-ea"/>
              <a:cs typeface="游ゴシック Light" panose="020B0300000000000000" pitchFamily="50" charset="-128"/>
            </a:endParaRPr>
          </a:p>
          <a:p>
            <a:r>
              <a:rPr lang="ja-JP" altLang="en-US" sz="2800" b="1" kern="100" dirty="0">
                <a:latin typeface="+mj-ea"/>
                <a:cs typeface="Times New Roman" panose="02020603050405020304" pitchFamily="18" charset="0"/>
              </a:rPr>
              <a:t>③</a:t>
            </a:r>
            <a:r>
              <a:rPr lang="ja-JP" altLang="en-US" sz="2800" b="1" kern="100" dirty="0">
                <a:effectLst/>
                <a:latin typeface="+mj-ea"/>
                <a:cs typeface="Times New Roman" panose="02020603050405020304" pitchFamily="18" charset="0"/>
              </a:rPr>
              <a:t>　</a:t>
            </a:r>
            <a:r>
              <a:rPr lang="ja-JP" altLang="en-US" sz="2800" b="1" kern="100" dirty="0">
                <a:latin typeface="+mj-ea"/>
                <a:cs typeface="Arial" panose="020B0604020202020204" pitchFamily="34" charset="0"/>
              </a:rPr>
              <a:t>科学者の社会的責任と役割</a:t>
            </a:r>
            <a:endParaRPr lang="en-US" altLang="ja-JP" sz="2800" b="1" kern="100" dirty="0">
              <a:latin typeface="+mj-ea"/>
              <a:cs typeface="Arial" panose="020B0604020202020204" pitchFamily="34" charset="0"/>
            </a:endParaRPr>
          </a:p>
          <a:p>
            <a:r>
              <a:rPr lang="ja-JP" altLang="en-US" sz="2800" b="1" kern="100" dirty="0">
                <a:latin typeface="+mj-ea"/>
                <a:cs typeface="Arial" panose="020B0604020202020204" pitchFamily="34" charset="0"/>
              </a:rPr>
              <a:t>④　</a:t>
            </a:r>
            <a:r>
              <a:rPr lang="ja-JP" altLang="ja-JP" sz="2800" b="1" kern="100" dirty="0">
                <a:effectLst/>
                <a:latin typeface="+mj-ea"/>
                <a:cs typeface="Arial" panose="020B0604020202020204" pitchFamily="34" charset="0"/>
              </a:rPr>
              <a:t>科学者</a:t>
            </a:r>
            <a:r>
              <a:rPr lang="ja-JP" altLang="en-US" sz="2800" b="1" kern="100" dirty="0">
                <a:effectLst/>
                <a:latin typeface="+mj-ea"/>
                <a:cs typeface="Arial" panose="020B0604020202020204" pitchFamily="34" charset="0"/>
              </a:rPr>
              <a:t>の</a:t>
            </a:r>
            <a:r>
              <a:rPr lang="ja-JP" altLang="ja-JP" sz="2800" b="1" kern="100" dirty="0">
                <a:effectLst/>
                <a:latin typeface="+mj-ea"/>
                <a:cs typeface="Arial" panose="020B0604020202020204" pitchFamily="34" charset="0"/>
              </a:rPr>
              <a:t>無責任</a:t>
            </a:r>
            <a:r>
              <a:rPr lang="ja-JP" altLang="en-US" sz="2800" b="1" kern="100" dirty="0">
                <a:effectLst/>
                <a:latin typeface="+mj-ea"/>
                <a:cs typeface="Arial" panose="020B0604020202020204" pitchFamily="34" charset="0"/>
              </a:rPr>
              <a:t>な</a:t>
            </a:r>
            <a:r>
              <a:rPr lang="ja-JP" altLang="en-US" sz="2800" b="1" kern="100" dirty="0">
                <a:latin typeface="+mj-ea"/>
                <a:cs typeface="Arial" panose="020B0604020202020204" pitchFamily="34" charset="0"/>
              </a:rPr>
              <a:t>取り組み</a:t>
            </a:r>
            <a:endParaRPr lang="en-US" altLang="ja-JP" sz="2800" b="1" kern="100" dirty="0">
              <a:effectLst/>
              <a:latin typeface="+mj-ea"/>
              <a:cs typeface="Arial" panose="020B0604020202020204" pitchFamily="34" charset="0"/>
            </a:endParaRPr>
          </a:p>
          <a:p>
            <a:r>
              <a:rPr lang="ja-JP" altLang="en-US" sz="2800" b="1" kern="100" dirty="0">
                <a:latin typeface="+mj-ea"/>
                <a:cs typeface="Arial" panose="020B0604020202020204" pitchFamily="34" charset="0"/>
              </a:rPr>
              <a:t>⑤　放射線被ばくの健康影響についての</a:t>
            </a:r>
            <a:r>
              <a:rPr lang="en-US" altLang="ja-JP" sz="2800" b="1" kern="100" dirty="0">
                <a:latin typeface="+mj-ea"/>
                <a:cs typeface="Arial" panose="020B0604020202020204" pitchFamily="34" charset="0"/>
              </a:rPr>
              <a:t>LNT</a:t>
            </a:r>
            <a:r>
              <a:rPr lang="ja-JP" altLang="en-US" sz="2800" b="1" kern="100" dirty="0">
                <a:latin typeface="+mj-ea"/>
                <a:cs typeface="Arial" panose="020B0604020202020204" pitchFamily="34" charset="0"/>
              </a:rPr>
              <a:t>神話の</a:t>
            </a:r>
            <a:endParaRPr lang="en-US" altLang="ja-JP" sz="2800" b="1" kern="100" dirty="0">
              <a:latin typeface="+mj-ea"/>
              <a:cs typeface="Arial" panose="020B0604020202020204" pitchFamily="34" charset="0"/>
            </a:endParaRPr>
          </a:p>
          <a:p>
            <a:r>
              <a:rPr lang="ja-JP" altLang="en-US" sz="2800" b="1" kern="100" dirty="0">
                <a:latin typeface="+mj-ea"/>
                <a:cs typeface="Arial" panose="020B0604020202020204" pitchFamily="34" charset="0"/>
              </a:rPr>
              <a:t>　　克服</a:t>
            </a:r>
            <a:endParaRPr lang="en-US" altLang="ja-JP" sz="2800" b="1" kern="100" dirty="0">
              <a:latin typeface="+mj-ea"/>
              <a:cs typeface="Arial" panose="020B0604020202020204" pitchFamily="34" charset="0"/>
            </a:endParaRPr>
          </a:p>
          <a:p>
            <a:r>
              <a:rPr lang="ja-JP" altLang="en-US" sz="2800" b="1" dirty="0">
                <a:solidFill>
                  <a:srgbClr val="333300"/>
                </a:solidFill>
                <a:latin typeface="+mj-ea"/>
              </a:rPr>
              <a:t>⑥　お金だけでは復興はできない</a:t>
            </a:r>
            <a:endParaRPr lang="en-US" altLang="ja-JP" sz="2800" b="1"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944526445"/>
      </p:ext>
    </p:extLst>
  </p:cSld>
  <p:clrMapOvr>
    <a:masterClrMapping/>
  </p:clrMapOvr>
  <mc:AlternateContent xmlns:mc="http://schemas.openxmlformats.org/markup-compatibility/2006" xmlns:p14="http://schemas.microsoft.com/office/powerpoint/2010/main">
    <mc:Choice Requires="p14">
      <p:transition spd="slow" p14:dur="2000" advTm="1931"/>
    </mc:Choice>
    <mc:Fallback xmlns="">
      <p:transition spd="slow" advTm="193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7149F-C6E8-4528-99CE-BC66C37EF1DF}"/>
              </a:ext>
            </a:extLst>
          </p:cNvPr>
          <p:cNvSpPr>
            <a:spLocks noGrp="1"/>
          </p:cNvSpPr>
          <p:nvPr>
            <p:ph type="title"/>
          </p:nvPr>
        </p:nvSpPr>
        <p:spPr>
          <a:xfrm>
            <a:off x="317006" y="240550"/>
            <a:ext cx="7931224" cy="922114"/>
          </a:xfrm>
        </p:spPr>
        <p:txBody>
          <a:bodyPr/>
          <a:lstStyle/>
          <a:p>
            <a:pPr algn="l"/>
            <a:r>
              <a:rPr lang="ja-JP" altLang="en-US" sz="3200" b="1" kern="100" dirty="0">
                <a:latin typeface="+mj-ea"/>
                <a:cs typeface="游ゴシック Light" panose="020B0300000000000000" pitchFamily="50" charset="-128"/>
              </a:rPr>
              <a:t>① </a:t>
            </a:r>
            <a:r>
              <a:rPr lang="ja-JP" altLang="en-US" sz="3200" b="1" kern="100" dirty="0">
                <a:effectLst/>
                <a:latin typeface="+mj-ea"/>
                <a:cs typeface="游ゴシック Light" panose="020B0300000000000000" pitchFamily="50" charset="-128"/>
              </a:rPr>
              <a:t>ポピュリズムは</a:t>
            </a:r>
            <a:r>
              <a:rPr lang="ja-JP" altLang="ja-JP" sz="3200" b="1" kern="100" dirty="0">
                <a:effectLst/>
                <a:latin typeface="+mj-ea"/>
                <a:cs typeface="游ゴシック Light" panose="020B0300000000000000" pitchFamily="50" charset="-128"/>
              </a:rPr>
              <a:t>住民</a:t>
            </a:r>
            <a:r>
              <a:rPr lang="ja-JP" altLang="en-US" sz="3200" b="1" kern="100" dirty="0">
                <a:effectLst/>
                <a:latin typeface="+mj-ea"/>
                <a:cs typeface="游ゴシック Light" panose="020B0300000000000000" pitchFamily="50" charset="-128"/>
              </a:rPr>
              <a:t>の犠牲を招く</a:t>
            </a:r>
            <a:endParaRPr kumimoji="1" lang="ja-JP" altLang="en-US" sz="3200" b="1" dirty="0">
              <a:latin typeface="+mj-ea"/>
            </a:endParaRPr>
          </a:p>
        </p:txBody>
      </p:sp>
      <p:sp>
        <p:nvSpPr>
          <p:cNvPr id="3" name="スライド番号プレースホルダー 2">
            <a:extLst>
              <a:ext uri="{FF2B5EF4-FFF2-40B4-BE49-F238E27FC236}">
                <a16:creationId xmlns:a16="http://schemas.microsoft.com/office/drawing/2014/main" id="{433F22DE-9D83-4140-868E-A92C4B573742}"/>
              </a:ext>
            </a:extLst>
          </p:cNvPr>
          <p:cNvSpPr>
            <a:spLocks noGrp="1"/>
          </p:cNvSpPr>
          <p:nvPr>
            <p:ph type="sldNum" sz="quarter" idx="12"/>
          </p:nvPr>
        </p:nvSpPr>
        <p:spPr/>
        <p:txBody>
          <a:bodyPr/>
          <a:lstStyle/>
          <a:p>
            <a:pPr>
              <a:defRPr/>
            </a:pPr>
            <a:fld id="{E7C594C2-D1D7-4274-9523-FE706CA1F2AE}" type="slidenum">
              <a:rPr lang="en-US" altLang="ja-JP" smtClean="0"/>
              <a:pPr>
                <a:defRPr/>
              </a:pPr>
              <a:t>36</a:t>
            </a:fld>
            <a:endParaRPr lang="en-US" altLang="ja-JP"/>
          </a:p>
        </p:txBody>
      </p:sp>
      <p:sp>
        <p:nvSpPr>
          <p:cNvPr id="5" name="テキスト ボックス 4">
            <a:extLst>
              <a:ext uri="{FF2B5EF4-FFF2-40B4-BE49-F238E27FC236}">
                <a16:creationId xmlns:a16="http://schemas.microsoft.com/office/drawing/2014/main" id="{9E7FE2E3-957B-4C91-B1A8-3498AA6ACD7E}"/>
              </a:ext>
            </a:extLst>
          </p:cNvPr>
          <p:cNvSpPr txBox="1"/>
          <p:nvPr/>
        </p:nvSpPr>
        <p:spPr>
          <a:xfrm>
            <a:off x="200931" y="1162664"/>
            <a:ext cx="8729093" cy="3416320"/>
          </a:xfrm>
          <a:prstGeom prst="rect">
            <a:avLst/>
          </a:prstGeom>
          <a:noFill/>
          <a:ln>
            <a:solidFill>
              <a:srgbClr val="002060"/>
            </a:solidFill>
          </a:ln>
        </p:spPr>
        <p:txBody>
          <a:bodyPr wrap="square">
            <a:spAutoFit/>
          </a:bodyPr>
          <a:lstStyle/>
          <a:p>
            <a:pPr indent="140335" algn="l"/>
            <a:r>
              <a:rPr lang="ja-JP" altLang="en-US" b="1" kern="100" dirty="0">
                <a:effectLst/>
                <a:latin typeface="+mj-ea"/>
                <a:ea typeface="+mj-ea"/>
                <a:cs typeface="Arial" panose="020B0604020202020204" pitchFamily="34" charset="0"/>
              </a:rPr>
              <a:t>☞　重大なリスクを克服するために必要なことは、確かな科学的</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a:t>
            </a:r>
            <a:r>
              <a:rPr lang="ja-JP" altLang="en-US" b="1" kern="100" dirty="0">
                <a:effectLst/>
                <a:latin typeface="+mj-ea"/>
                <a:ea typeface="+mj-ea"/>
                <a:cs typeface="Arial" panose="020B0604020202020204" pitchFamily="34" charset="0"/>
              </a:rPr>
              <a:t>知見に基づき、現実を直視した合理的な判断と対応が重要。</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我が国の政治・行政は、科学的判断よりもポピュリズムに流</a:t>
            </a:r>
            <a:endParaRPr lang="en-US" altLang="ja-JP" b="1" kern="100" dirty="0">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されがちであり、典型が</a:t>
            </a:r>
            <a:r>
              <a:rPr lang="ja-JP" altLang="ja-JP" b="1" kern="100" dirty="0">
                <a:effectLst/>
                <a:latin typeface="+mj-ea"/>
                <a:ea typeface="+mj-ea"/>
                <a:cs typeface="Arial" panose="020B0604020202020204" pitchFamily="34" charset="0"/>
              </a:rPr>
              <a:t>今回の事故</a:t>
            </a:r>
            <a:r>
              <a:rPr lang="ja-JP" altLang="en-US" b="1" kern="100" dirty="0">
                <a:effectLst/>
                <a:latin typeface="+mj-ea"/>
                <a:ea typeface="+mj-ea"/>
                <a:cs typeface="Arial" panose="020B0604020202020204" pitchFamily="34" charset="0"/>
              </a:rPr>
              <a:t>対応。</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非科学的な様々基準が、</a:t>
            </a:r>
            <a:r>
              <a:rPr lang="en-US" altLang="ja-JP" b="1" kern="100" dirty="0">
                <a:latin typeface="+mj-ea"/>
                <a:ea typeface="+mj-ea"/>
                <a:cs typeface="Arial" panose="020B0604020202020204" pitchFamily="34" charset="0"/>
              </a:rPr>
              <a:t>2300</a:t>
            </a:r>
            <a:r>
              <a:rPr lang="ja-JP" altLang="en-US" b="1" kern="100" dirty="0">
                <a:latin typeface="+mj-ea"/>
                <a:ea typeface="+mj-ea"/>
                <a:cs typeface="Arial" panose="020B0604020202020204" pitchFamily="34" charset="0"/>
              </a:rPr>
              <a:t>人以上の関連犠牲者を出し、</a:t>
            </a:r>
            <a:endParaRPr lang="en-US" altLang="ja-JP" b="1" kern="100" dirty="0">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深刻な風評被害をもたらしている。</a:t>
            </a:r>
            <a:endParaRPr lang="en-US" altLang="ja-JP" b="1" kern="100" dirty="0">
              <a:latin typeface="+mj-ea"/>
              <a:ea typeface="+mj-ea"/>
              <a:cs typeface="Arial" panose="020B0604020202020204" pitchFamily="34" charset="0"/>
            </a:endParaRPr>
          </a:p>
          <a:p>
            <a:pPr indent="140335"/>
            <a:r>
              <a:rPr lang="ja-JP" altLang="en-US" b="1" kern="100" dirty="0">
                <a:effectLst/>
                <a:latin typeface="+mj-ea"/>
                <a:ea typeface="+mj-ea"/>
                <a:cs typeface="Arial" panose="020B0604020202020204" pitchFamily="34" charset="0"/>
              </a:rPr>
              <a:t>☞　</a:t>
            </a:r>
            <a:r>
              <a:rPr lang="ja-JP" altLang="en-US" b="1" kern="100" dirty="0">
                <a:latin typeface="+mj-ea"/>
                <a:ea typeface="+mj-ea"/>
                <a:cs typeface="Arial" panose="020B0604020202020204" pitchFamily="34" charset="0"/>
              </a:rPr>
              <a:t>世論の名のもとで行われる</a:t>
            </a:r>
            <a:r>
              <a:rPr lang="ja-JP" altLang="ja-JP" b="1" kern="100" dirty="0">
                <a:effectLst/>
                <a:latin typeface="+mj-ea"/>
                <a:ea typeface="+mj-ea"/>
                <a:cs typeface="Arial" panose="020B0604020202020204" pitchFamily="34" charset="0"/>
              </a:rPr>
              <a:t>行政の責任</a:t>
            </a:r>
            <a:r>
              <a:rPr lang="ja-JP" altLang="en-US" b="1" kern="100" dirty="0">
                <a:effectLst/>
                <a:latin typeface="+mj-ea"/>
                <a:ea typeface="+mj-ea"/>
                <a:cs typeface="Arial" panose="020B0604020202020204" pitchFamily="34" charset="0"/>
              </a:rPr>
              <a:t>回避</a:t>
            </a:r>
            <a:r>
              <a:rPr lang="ja-JP" altLang="ja-JP" b="1" kern="100" dirty="0">
                <a:effectLst/>
                <a:latin typeface="+mj-ea"/>
                <a:ea typeface="+mj-ea"/>
                <a:cs typeface="Arial" panose="020B0604020202020204" pitchFamily="34" charset="0"/>
              </a:rPr>
              <a:t>は、結果として</a:t>
            </a:r>
            <a:endParaRPr lang="en-US" altLang="ja-JP" b="1" kern="100" dirty="0">
              <a:effectLst/>
              <a:latin typeface="+mj-ea"/>
              <a:ea typeface="+mj-ea"/>
              <a:cs typeface="Arial" panose="020B0604020202020204" pitchFamily="34" charset="0"/>
            </a:endParaRPr>
          </a:p>
          <a:p>
            <a:pPr indent="140335"/>
            <a:r>
              <a:rPr lang="ja-JP" altLang="en-US" b="1" kern="100" dirty="0">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住民</a:t>
            </a:r>
            <a:r>
              <a:rPr lang="ja-JP" altLang="en-US" b="1" kern="100" dirty="0">
                <a:effectLst/>
                <a:latin typeface="+mj-ea"/>
                <a:ea typeface="+mj-ea"/>
                <a:cs typeface="Arial" panose="020B0604020202020204" pitchFamily="34" charset="0"/>
              </a:rPr>
              <a:t>（国民）に深刻な犠牲と損害をもたらすが、政治・</a:t>
            </a:r>
            <a:r>
              <a:rPr lang="ja-JP" altLang="ja-JP" b="1" kern="100" dirty="0">
                <a:effectLst/>
                <a:latin typeface="+mj-ea"/>
                <a:ea typeface="+mj-ea"/>
                <a:cs typeface="Arial" panose="020B0604020202020204" pitchFamily="34" charset="0"/>
              </a:rPr>
              <a:t>行政は</a:t>
            </a:r>
            <a:endParaRPr lang="en-US" altLang="ja-JP" b="1" kern="100" dirty="0">
              <a:effectLst/>
              <a:latin typeface="+mj-ea"/>
              <a:ea typeface="+mj-ea"/>
              <a:cs typeface="Arial" panose="020B0604020202020204" pitchFamily="34" charset="0"/>
            </a:endParaRPr>
          </a:p>
          <a:p>
            <a:pPr indent="140335"/>
            <a:r>
              <a:rPr lang="ja-JP" altLang="en-US" b="1" kern="100" dirty="0">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痛みを感じない</a:t>
            </a:r>
            <a:r>
              <a:rPr lang="ja-JP" altLang="en-US" b="1" kern="100" dirty="0">
                <a:effectLst/>
                <a:latin typeface="+mj-ea"/>
                <a:ea typeface="+mj-ea"/>
                <a:cs typeface="Arial" panose="020B0604020202020204" pitchFamily="34" charset="0"/>
              </a:rPr>
              <a:t>。</a:t>
            </a:r>
            <a:endParaRPr lang="en-US" altLang="ja-JP" b="1" kern="100" dirty="0">
              <a:effectLst/>
              <a:latin typeface="+mj-ea"/>
              <a:ea typeface="+mj-ea"/>
              <a:cs typeface="Arial" panose="020B0604020202020204" pitchFamily="34" charset="0"/>
            </a:endParaRPr>
          </a:p>
        </p:txBody>
      </p:sp>
    </p:spTree>
    <p:extLst>
      <p:ext uri="{BB962C8B-B14F-4D97-AF65-F5344CB8AC3E}">
        <p14:creationId xmlns:p14="http://schemas.microsoft.com/office/powerpoint/2010/main" val="197749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80449-B7F5-42C3-A022-A5033075C028}"/>
              </a:ext>
            </a:extLst>
          </p:cNvPr>
          <p:cNvSpPr>
            <a:spLocks noGrp="1"/>
          </p:cNvSpPr>
          <p:nvPr>
            <p:ph type="title"/>
          </p:nvPr>
        </p:nvSpPr>
        <p:spPr>
          <a:xfrm>
            <a:off x="323528" y="332656"/>
            <a:ext cx="7643192" cy="850106"/>
          </a:xfrm>
        </p:spPr>
        <p:txBody>
          <a:bodyPr/>
          <a:lstStyle/>
          <a:p>
            <a:pPr algn="l"/>
            <a:r>
              <a:rPr lang="ja-JP" altLang="en-US" sz="3200" b="1" kern="100" dirty="0">
                <a:latin typeface="+mj-ea"/>
                <a:cs typeface="游ゴシック Light" panose="020B0300000000000000" pitchFamily="50" charset="-128"/>
              </a:rPr>
              <a:t>② </a:t>
            </a:r>
            <a:r>
              <a:rPr lang="ja-JP" altLang="ja-JP" sz="3200" b="1" kern="100" dirty="0">
                <a:effectLst/>
                <a:latin typeface="+mj-ea"/>
                <a:cs typeface="游ゴシック Light" panose="020B0300000000000000" pitchFamily="50" charset="-128"/>
              </a:rPr>
              <a:t>深刻なもう一つの風評被害</a:t>
            </a:r>
            <a:endParaRPr kumimoji="1" lang="ja-JP" altLang="en-US" sz="3200" dirty="0">
              <a:latin typeface="+mj-ea"/>
            </a:endParaRPr>
          </a:p>
        </p:txBody>
      </p:sp>
      <p:sp>
        <p:nvSpPr>
          <p:cNvPr id="3" name="スライド番号プレースホルダー 2">
            <a:extLst>
              <a:ext uri="{FF2B5EF4-FFF2-40B4-BE49-F238E27FC236}">
                <a16:creationId xmlns:a16="http://schemas.microsoft.com/office/drawing/2014/main" id="{B8CA7BEF-7E78-4FA8-BDB7-6F7EA1D68815}"/>
              </a:ext>
            </a:extLst>
          </p:cNvPr>
          <p:cNvSpPr>
            <a:spLocks noGrp="1"/>
          </p:cNvSpPr>
          <p:nvPr>
            <p:ph type="sldNum" sz="quarter" idx="12"/>
          </p:nvPr>
        </p:nvSpPr>
        <p:spPr/>
        <p:txBody>
          <a:bodyPr/>
          <a:lstStyle/>
          <a:p>
            <a:pPr>
              <a:defRPr/>
            </a:pPr>
            <a:fld id="{E7C594C2-D1D7-4274-9523-FE706CA1F2AE}" type="slidenum">
              <a:rPr lang="en-US" altLang="ja-JP" smtClean="0"/>
              <a:pPr>
                <a:defRPr/>
              </a:pPr>
              <a:t>37</a:t>
            </a:fld>
            <a:endParaRPr lang="en-US" altLang="ja-JP"/>
          </a:p>
        </p:txBody>
      </p:sp>
      <p:sp>
        <p:nvSpPr>
          <p:cNvPr id="5" name="テキスト ボックス 4">
            <a:extLst>
              <a:ext uri="{FF2B5EF4-FFF2-40B4-BE49-F238E27FC236}">
                <a16:creationId xmlns:a16="http://schemas.microsoft.com/office/drawing/2014/main" id="{B3D54579-0E29-47C3-A540-F72F192A4A71}"/>
              </a:ext>
            </a:extLst>
          </p:cNvPr>
          <p:cNvSpPr txBox="1"/>
          <p:nvPr/>
        </p:nvSpPr>
        <p:spPr>
          <a:xfrm>
            <a:off x="179512" y="1340768"/>
            <a:ext cx="8856984" cy="4154984"/>
          </a:xfrm>
          <a:prstGeom prst="rect">
            <a:avLst/>
          </a:prstGeom>
          <a:noFill/>
          <a:ln>
            <a:solidFill>
              <a:srgbClr val="002060"/>
            </a:solidFill>
          </a:ln>
        </p:spPr>
        <p:txBody>
          <a:bodyPr wrap="square">
            <a:spAutoFit/>
          </a:bodyPr>
          <a:lstStyle/>
          <a:p>
            <a:pPr indent="140335" algn="just"/>
            <a:r>
              <a:rPr lang="ja-JP" altLang="en-US" sz="2400" b="1" kern="100" dirty="0">
                <a:effectLst/>
                <a:latin typeface="+mj-ea"/>
                <a:ea typeface="+mj-ea"/>
                <a:cs typeface="游ゴシック Light" panose="020B0300000000000000" pitchFamily="50" charset="-128"/>
              </a:rPr>
              <a:t>☞　福島の農水産物に対する</a:t>
            </a:r>
            <a:r>
              <a:rPr lang="ja-JP" altLang="ja-JP" sz="2400" b="1" kern="100" dirty="0">
                <a:effectLst/>
                <a:latin typeface="+mj-ea"/>
                <a:ea typeface="+mj-ea"/>
                <a:cs typeface="游ゴシック Light" panose="020B0300000000000000" pitchFamily="50" charset="-128"/>
              </a:rPr>
              <a:t>風評</a:t>
            </a:r>
            <a:r>
              <a:rPr lang="ja-JP" altLang="en-US" sz="2400" b="1" kern="100" dirty="0">
                <a:effectLst/>
                <a:latin typeface="+mj-ea"/>
                <a:ea typeface="+mj-ea"/>
                <a:cs typeface="游ゴシック Light" panose="020B0300000000000000" pitchFamily="50" charset="-128"/>
              </a:rPr>
              <a:t>被害は深刻で解決への道筋が</a:t>
            </a:r>
            <a:endParaRPr lang="en-US" altLang="ja-JP" sz="2400" b="1" kern="100" dirty="0">
              <a:effectLst/>
              <a:latin typeface="+mj-ea"/>
              <a:ea typeface="+mj-ea"/>
              <a:cs typeface="游ゴシック Light" panose="020B0300000000000000" pitchFamily="50" charset="-128"/>
            </a:endParaRPr>
          </a:p>
          <a:p>
            <a:pPr indent="140335" algn="just"/>
            <a:r>
              <a:rPr lang="ja-JP" altLang="en-US" b="1" kern="100" dirty="0">
                <a:latin typeface="+mj-ea"/>
                <a:ea typeface="+mj-ea"/>
                <a:cs typeface="游ゴシック Light" panose="020B0300000000000000" pitchFamily="50" charset="-128"/>
              </a:rPr>
              <a:t>　</a:t>
            </a:r>
            <a:r>
              <a:rPr lang="ja-JP" altLang="en-US" sz="2400" b="1" kern="100" dirty="0">
                <a:effectLst/>
                <a:latin typeface="+mj-ea"/>
                <a:ea typeface="+mj-ea"/>
                <a:cs typeface="游ゴシック Light" panose="020B0300000000000000" pitchFamily="50" charset="-128"/>
              </a:rPr>
              <a:t>見えない（食品流通基準の見直しが必須）</a:t>
            </a:r>
            <a:endParaRPr lang="en-US" altLang="ja-JP" sz="2400" b="1" kern="100" dirty="0">
              <a:effectLst/>
              <a:latin typeface="+mj-ea"/>
              <a:ea typeface="+mj-ea"/>
              <a:cs typeface="游ゴシック Light" panose="020B0300000000000000" pitchFamily="50" charset="-128"/>
            </a:endParaRPr>
          </a:p>
          <a:p>
            <a:pPr indent="140335" algn="just"/>
            <a:endParaRPr lang="en-US" altLang="ja-JP" sz="2400" b="1" kern="100" dirty="0">
              <a:effectLst/>
              <a:latin typeface="+mj-ea"/>
              <a:ea typeface="+mj-ea"/>
              <a:cs typeface="游ゴシック Light" panose="020B0300000000000000" pitchFamily="50" charset="-128"/>
            </a:endParaRPr>
          </a:p>
          <a:p>
            <a:pPr indent="140335" algn="just"/>
            <a:r>
              <a:rPr lang="ja-JP" altLang="en-US" b="1" kern="100" dirty="0">
                <a:latin typeface="+mj-ea"/>
                <a:ea typeface="+mj-ea"/>
                <a:cs typeface="游ゴシック Light" panose="020B0300000000000000" pitchFamily="50" charset="-128"/>
              </a:rPr>
              <a:t>☞　風評被害は、</a:t>
            </a:r>
            <a:r>
              <a:rPr lang="ja-JP" altLang="ja-JP" sz="2400" b="1" kern="100" dirty="0">
                <a:effectLst/>
                <a:latin typeface="+mj-ea"/>
                <a:ea typeface="+mj-ea"/>
                <a:cs typeface="游ゴシック Light" panose="020B0300000000000000" pitchFamily="50" charset="-128"/>
              </a:rPr>
              <a:t>人に対する風評がより深刻。福島の人間</a:t>
            </a:r>
            <a:r>
              <a:rPr lang="ja-JP" altLang="en-US" sz="2400" b="1" kern="100" dirty="0">
                <a:effectLst/>
                <a:latin typeface="+mj-ea"/>
                <a:ea typeface="+mj-ea"/>
                <a:cs typeface="游ゴシック Light" panose="020B0300000000000000" pitchFamily="50" charset="-128"/>
              </a:rPr>
              <a:t>に対</a:t>
            </a:r>
            <a:endParaRPr lang="en-US" altLang="ja-JP" sz="2400" b="1" kern="100" dirty="0">
              <a:effectLst/>
              <a:latin typeface="+mj-ea"/>
              <a:ea typeface="+mj-ea"/>
              <a:cs typeface="游ゴシック Light" panose="020B0300000000000000" pitchFamily="50" charset="-128"/>
            </a:endParaRPr>
          </a:p>
          <a:p>
            <a:pPr indent="140335" algn="just"/>
            <a:r>
              <a:rPr lang="ja-JP" altLang="en-US" b="1" kern="100" dirty="0">
                <a:latin typeface="+mj-ea"/>
                <a:ea typeface="+mj-ea"/>
                <a:cs typeface="游ゴシック Light" panose="020B0300000000000000" pitchFamily="50" charset="-128"/>
              </a:rPr>
              <a:t>　</a:t>
            </a:r>
            <a:r>
              <a:rPr lang="ja-JP" altLang="en-US" sz="2400" b="1" kern="100" dirty="0">
                <a:effectLst/>
                <a:latin typeface="+mj-ea"/>
                <a:ea typeface="+mj-ea"/>
                <a:cs typeface="游ゴシック Light" panose="020B0300000000000000" pitchFamily="50" charset="-128"/>
              </a:rPr>
              <a:t>する</a:t>
            </a:r>
            <a:r>
              <a:rPr lang="ja-JP" altLang="ja-JP" sz="2400" b="1" kern="100" dirty="0">
                <a:effectLst/>
                <a:latin typeface="+mj-ea"/>
                <a:ea typeface="+mj-ea"/>
                <a:cs typeface="游ゴシック Light" panose="020B0300000000000000" pitchFamily="50" charset="-128"/>
              </a:rPr>
              <a:t>、</a:t>
            </a:r>
            <a:r>
              <a:rPr lang="ja-JP" altLang="en-US" b="1" kern="100" dirty="0">
                <a:latin typeface="+mj-ea"/>
                <a:ea typeface="+mj-ea"/>
                <a:cs typeface="游ゴシック Light" panose="020B0300000000000000" pitchFamily="50" charset="-128"/>
              </a:rPr>
              <a:t>　</a:t>
            </a:r>
            <a:r>
              <a:rPr lang="ja-JP" altLang="ja-JP" sz="2400" b="1" kern="100" dirty="0">
                <a:solidFill>
                  <a:srgbClr val="C00000"/>
                </a:solidFill>
                <a:effectLst/>
                <a:latin typeface="+mj-ea"/>
                <a:ea typeface="+mj-ea"/>
                <a:cs typeface="游ゴシック Light" panose="020B0300000000000000" pitchFamily="50" charset="-128"/>
              </a:rPr>
              <a:t>「将来ガンになる」、「福島の子供には放射線被ばくの</a:t>
            </a:r>
            <a:endParaRPr lang="en-US" altLang="ja-JP" sz="2400" b="1" kern="100" dirty="0">
              <a:solidFill>
                <a:srgbClr val="C00000"/>
              </a:solidFill>
              <a:effectLst/>
              <a:latin typeface="+mj-ea"/>
              <a:ea typeface="+mj-ea"/>
              <a:cs typeface="游ゴシック Light" panose="020B0300000000000000" pitchFamily="50" charset="-128"/>
            </a:endParaRPr>
          </a:p>
          <a:p>
            <a:pPr indent="140335" algn="just"/>
            <a:r>
              <a:rPr lang="ja-JP" altLang="en-US" b="1" kern="100" dirty="0">
                <a:solidFill>
                  <a:srgbClr val="C00000"/>
                </a:solidFill>
                <a:latin typeface="+mj-ea"/>
                <a:ea typeface="+mj-ea"/>
                <a:cs typeface="游ゴシック Light" panose="020B0300000000000000" pitchFamily="50" charset="-128"/>
              </a:rPr>
              <a:t>　</a:t>
            </a:r>
            <a:r>
              <a:rPr lang="ja-JP" altLang="ja-JP" sz="2400" b="1" kern="100" dirty="0">
                <a:solidFill>
                  <a:srgbClr val="C00000"/>
                </a:solidFill>
                <a:effectLst/>
                <a:latin typeface="+mj-ea"/>
                <a:ea typeface="+mj-ea"/>
                <a:cs typeface="游ゴシック Light" panose="020B0300000000000000" pitchFamily="50" charset="-128"/>
              </a:rPr>
              <a:t>影響が</a:t>
            </a:r>
            <a:r>
              <a:rPr lang="ja-JP" altLang="en-US" sz="2400" b="1" kern="100" dirty="0">
                <a:solidFill>
                  <a:srgbClr val="C00000"/>
                </a:solidFill>
                <a:effectLst/>
                <a:latin typeface="+mj-ea"/>
                <a:ea typeface="+mj-ea"/>
                <a:cs typeface="游ゴシック Light" panose="020B0300000000000000" pitchFamily="50" charset="-128"/>
              </a:rPr>
              <a:t>出る</a:t>
            </a:r>
            <a:r>
              <a:rPr lang="ja-JP" altLang="ja-JP" sz="2400" b="1" kern="100" dirty="0">
                <a:solidFill>
                  <a:srgbClr val="C00000"/>
                </a:solidFill>
                <a:effectLst/>
                <a:latin typeface="+mj-ea"/>
                <a:ea typeface="+mj-ea"/>
                <a:cs typeface="游ゴシック Light" panose="020B0300000000000000" pitchFamily="50" charset="-128"/>
              </a:rPr>
              <a:t>」、「福島の人に接触すると放射能が移る」</a:t>
            </a:r>
            <a:r>
              <a:rPr lang="ja-JP" altLang="ja-JP" sz="2400" b="1" kern="100" dirty="0">
                <a:effectLst/>
                <a:latin typeface="+mj-ea"/>
                <a:ea typeface="+mj-ea"/>
                <a:cs typeface="游ゴシック Light" panose="020B0300000000000000" pitchFamily="50" charset="-128"/>
              </a:rPr>
              <a:t>といった</a:t>
            </a:r>
            <a:endParaRPr lang="en-US" altLang="ja-JP" sz="2400" b="1" kern="100" dirty="0">
              <a:effectLst/>
              <a:latin typeface="+mj-ea"/>
              <a:ea typeface="+mj-ea"/>
              <a:cs typeface="游ゴシック Light" panose="020B0300000000000000" pitchFamily="50" charset="-128"/>
            </a:endParaRPr>
          </a:p>
          <a:p>
            <a:pPr indent="140335" algn="just"/>
            <a:r>
              <a:rPr lang="ja-JP" altLang="en-US" b="1" kern="100" dirty="0">
                <a:latin typeface="+mj-ea"/>
                <a:ea typeface="+mj-ea"/>
                <a:cs typeface="游ゴシック Light" panose="020B0300000000000000" pitchFamily="50" charset="-128"/>
              </a:rPr>
              <a:t>　</a:t>
            </a:r>
            <a:r>
              <a:rPr lang="ja-JP" altLang="ja-JP" sz="2400" b="1" kern="100" dirty="0">
                <a:effectLst/>
                <a:latin typeface="+mj-ea"/>
                <a:ea typeface="+mj-ea"/>
                <a:cs typeface="游ゴシック Light" panose="020B0300000000000000" pitchFamily="50" charset="-128"/>
              </a:rPr>
              <a:t>理不尽な差別は、事故直後だけでなく今でも払拭されない。</a:t>
            </a:r>
            <a:endParaRPr lang="en-US" altLang="ja-JP" sz="2400" b="1" kern="100" dirty="0">
              <a:effectLst/>
              <a:latin typeface="+mj-ea"/>
              <a:ea typeface="+mj-ea"/>
              <a:cs typeface="游ゴシック Light" panose="020B0300000000000000" pitchFamily="50" charset="-128"/>
            </a:endParaRPr>
          </a:p>
          <a:p>
            <a:pPr indent="140335" algn="just"/>
            <a:endParaRPr lang="en-US" altLang="ja-JP" sz="2400" b="1" kern="100" dirty="0">
              <a:effectLst/>
              <a:latin typeface="+mj-ea"/>
              <a:ea typeface="+mj-ea"/>
              <a:cs typeface="游ゴシック Light" panose="020B0300000000000000" pitchFamily="50" charset="-128"/>
            </a:endParaRPr>
          </a:p>
          <a:p>
            <a:pPr indent="140335" algn="just"/>
            <a:r>
              <a:rPr lang="ja-JP" altLang="en-US" b="1" kern="100" dirty="0">
                <a:latin typeface="+mj-ea"/>
                <a:ea typeface="+mj-ea"/>
                <a:cs typeface="游ゴシック Light" panose="020B0300000000000000" pitchFamily="50" charset="-128"/>
              </a:rPr>
              <a:t>　　</a:t>
            </a:r>
            <a:r>
              <a:rPr lang="ja-JP" altLang="ja-JP"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差別の原因は、事故直後に暗躍したイデオロギーを踏まえた</a:t>
            </a:r>
            <a:endParaRPr lang="en-US" altLang="ja-JP"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endParaRPr>
          </a:p>
          <a:p>
            <a:pPr indent="140335" algn="just"/>
            <a:r>
              <a:rPr lang="ja-JP" altLang="en-US" kern="100" dirty="0">
                <a:solidFill>
                  <a:srgbClr val="0070C0"/>
                </a:solidFill>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　</a:t>
            </a:r>
            <a:r>
              <a:rPr lang="ja-JP" altLang="ja-JP"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一部の政治家や</a:t>
            </a:r>
            <a:r>
              <a:rPr lang="ja-JP" altLang="en-US" kern="100" dirty="0">
                <a:solidFill>
                  <a:srgbClr val="0070C0"/>
                </a:solidFill>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専門家</a:t>
            </a:r>
            <a:r>
              <a:rPr lang="ja-JP" altLang="ja-JP"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、それに与するメデアの影響。新型</a:t>
            </a:r>
            <a:endParaRPr lang="en-US" altLang="ja-JP"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endParaRPr>
          </a:p>
          <a:p>
            <a:pPr indent="140335" algn="just"/>
            <a:r>
              <a:rPr lang="ja-JP" altLang="en-US" kern="100" dirty="0">
                <a:solidFill>
                  <a:srgbClr val="0070C0"/>
                </a:solidFill>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　</a:t>
            </a:r>
            <a:r>
              <a:rPr lang="ja-JP" altLang="ja-JP"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コロナでも</a:t>
            </a:r>
            <a:r>
              <a:rPr lang="ja-JP" altLang="en-US"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同様の</a:t>
            </a:r>
            <a:r>
              <a:rPr lang="ja-JP" altLang="ja-JP"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理不尽な差別</a:t>
            </a:r>
            <a:r>
              <a:rPr lang="ja-JP" altLang="en-US" sz="2400" kern="100" dirty="0">
                <a:solidFill>
                  <a:srgbClr val="0070C0"/>
                </a:solidFill>
                <a:effectLst/>
                <a:latin typeface="HGP創英角ﾎﾟｯﾌﾟ体" panose="040B0A00000000000000" pitchFamily="50" charset="-128"/>
                <a:ea typeface="HGP創英角ﾎﾟｯﾌﾟ体" panose="040B0A00000000000000" pitchFamily="50" charset="-128"/>
                <a:cs typeface="游ゴシック Light" panose="020B0300000000000000" pitchFamily="50" charset="-128"/>
              </a:rPr>
              <a:t>がみられる。</a:t>
            </a:r>
            <a:endParaRPr lang="ja-JP" altLang="ja-JP" sz="2000" kern="100" dirty="0">
              <a:solidFill>
                <a:srgbClr val="0070C0"/>
              </a:solidFill>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Tree>
    <p:extLst>
      <p:ext uri="{BB962C8B-B14F-4D97-AF65-F5344CB8AC3E}">
        <p14:creationId xmlns:p14="http://schemas.microsoft.com/office/powerpoint/2010/main" val="4202447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2DE34-8D9D-4F5E-9BFE-1D2E755B1B1B}"/>
              </a:ext>
            </a:extLst>
          </p:cNvPr>
          <p:cNvSpPr>
            <a:spLocks noGrp="1"/>
          </p:cNvSpPr>
          <p:nvPr>
            <p:ph type="title"/>
          </p:nvPr>
        </p:nvSpPr>
        <p:spPr>
          <a:xfrm>
            <a:off x="433676" y="427218"/>
            <a:ext cx="8314788" cy="481502"/>
          </a:xfrm>
        </p:spPr>
        <p:txBody>
          <a:bodyPr>
            <a:noAutofit/>
          </a:bodyPr>
          <a:lstStyle/>
          <a:p>
            <a:pPr algn="l"/>
            <a:r>
              <a:rPr kumimoji="1" lang="ja-JP" altLang="en-US" sz="3200" b="1" u="sng" dirty="0"/>
              <a:t>風評は（恥ずべき）心の問題だが・・・</a:t>
            </a:r>
            <a:endParaRPr lang="ja-JP" altLang="en-US" sz="3200" b="1" u="sng"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3" name="テキスト ボックス 2">
            <a:extLst>
              <a:ext uri="{FF2B5EF4-FFF2-40B4-BE49-F238E27FC236}">
                <a16:creationId xmlns:a16="http://schemas.microsoft.com/office/drawing/2014/main" id="{B130DC34-7D88-4330-88AF-E48E28CE48C2}"/>
              </a:ext>
            </a:extLst>
          </p:cNvPr>
          <p:cNvSpPr txBox="1"/>
          <p:nvPr/>
        </p:nvSpPr>
        <p:spPr>
          <a:xfrm>
            <a:off x="283584" y="1219104"/>
            <a:ext cx="8815373" cy="2943329"/>
          </a:xfrm>
          <a:prstGeom prst="rect">
            <a:avLst/>
          </a:prstGeom>
          <a:noFill/>
          <a:ln>
            <a:solidFill>
              <a:srgbClr val="0070C0"/>
            </a:solidFill>
          </a:ln>
        </p:spPr>
        <p:txBody>
          <a:bodyPr wrap="square" rtlCol="0">
            <a:spAutoFit/>
          </a:bodyPr>
          <a:lstStyle/>
          <a:p>
            <a:r>
              <a:rPr lang="ja-JP" altLang="en-US" sz="1800" dirty="0"/>
              <a:t>　</a:t>
            </a:r>
            <a:r>
              <a:rPr lang="ja-JP" altLang="ja-JP" sz="2000" dirty="0">
                <a:latin typeface="HGP創英角ﾎﾟｯﾌﾟ体" panose="040B0A00000000000000" pitchFamily="50" charset="-128"/>
                <a:ea typeface="HGP創英角ﾎﾟｯﾌﾟ体" panose="040B0A00000000000000" pitchFamily="50" charset="-128"/>
              </a:rPr>
              <a:t>我が国には、放射線や放射能に対する</a:t>
            </a:r>
            <a:r>
              <a:rPr lang="ja-JP" altLang="ja-JP" sz="2000" dirty="0">
                <a:solidFill>
                  <a:srgbClr val="C00000"/>
                </a:solidFill>
                <a:latin typeface="HGP創英角ﾎﾟｯﾌﾟ体" panose="040B0A00000000000000" pitchFamily="50" charset="-128"/>
                <a:ea typeface="HGP創英角ﾎﾟｯﾌﾟ体" panose="040B0A00000000000000" pitchFamily="50" charset="-128"/>
              </a:rPr>
              <a:t>無知や誤解</a:t>
            </a:r>
            <a:r>
              <a:rPr lang="ja-JP" altLang="ja-JP" sz="2000" dirty="0">
                <a:latin typeface="HGP創英角ﾎﾟｯﾌﾟ体" panose="040B0A00000000000000" pitchFamily="50" charset="-128"/>
                <a:ea typeface="HGP創英角ﾎﾟｯﾌﾟ体" panose="040B0A00000000000000" pitchFamily="50" charset="-128"/>
              </a:rPr>
              <a:t>に基づくひどい差別があ</a:t>
            </a:r>
            <a:r>
              <a:rPr lang="ja-JP" altLang="en-US" sz="2000" dirty="0">
                <a:latin typeface="HGP創英角ﾎﾟｯﾌﾟ体" panose="040B0A00000000000000" pitchFamily="50" charset="-128"/>
                <a:ea typeface="HGP創英角ﾎﾟｯﾌﾟ体" panose="040B0A00000000000000" pitchFamily="50" charset="-128"/>
              </a:rPr>
              <a:t>る</a:t>
            </a:r>
            <a:r>
              <a:rPr lang="ja-JP" altLang="ja-JP" sz="2000" dirty="0">
                <a:latin typeface="HGP創英角ﾎﾟｯﾌﾟ体" panose="040B0A00000000000000" pitchFamily="50" charset="-128"/>
                <a:ea typeface="HGP創英角ﾎﾟｯﾌﾟ体" panose="040B0A00000000000000" pitchFamily="50" charset="-128"/>
              </a:rPr>
              <a:t>。広島・長崎の子供たちは、戦後、そうした差別意識にさらされ、結婚や就職で大変な苦渋と苦労をさせられてきたという歴史があ</a:t>
            </a:r>
            <a:r>
              <a:rPr lang="ja-JP" altLang="en-US" sz="2000" dirty="0">
                <a:latin typeface="HGP創英角ﾎﾟｯﾌﾟ体" panose="040B0A00000000000000" pitchFamily="50" charset="-128"/>
                <a:ea typeface="HGP創英角ﾎﾟｯﾌﾟ体" panose="040B0A00000000000000" pitchFamily="50" charset="-128"/>
              </a:rPr>
              <a:t>る</a:t>
            </a:r>
            <a:r>
              <a:rPr lang="ja-JP" altLang="ja-JP" sz="2000" dirty="0">
                <a:latin typeface="HGP創英角ﾎﾟｯﾌﾟ体" panose="040B0A00000000000000" pitchFamily="50" charset="-128"/>
                <a:ea typeface="HGP創英角ﾎﾟｯﾌﾟ体" panose="040B0A00000000000000" pitchFamily="50" charset="-128"/>
              </a:rPr>
              <a:t>。</a:t>
            </a:r>
          </a:p>
          <a:p>
            <a:r>
              <a:rPr lang="ja-JP" altLang="en-US" sz="2000" dirty="0">
                <a:latin typeface="HGP創英角ﾎﾟｯﾌﾟ体" panose="040B0A00000000000000" pitchFamily="50" charset="-128"/>
                <a:ea typeface="HGP創英角ﾎﾟｯﾌﾟ体" panose="040B0A00000000000000" pitchFamily="50" charset="-128"/>
              </a:rPr>
              <a:t>　</a:t>
            </a:r>
            <a:r>
              <a:rPr lang="ja-JP" altLang="ja-JP" sz="2000" dirty="0">
                <a:latin typeface="HGP創英角ﾎﾟｯﾌﾟ体" panose="040B0A00000000000000" pitchFamily="50" charset="-128"/>
                <a:ea typeface="HGP創英角ﾎﾟｯﾌﾟ体" panose="040B0A00000000000000" pitchFamily="50" charset="-128"/>
              </a:rPr>
              <a:t>あるメデアの世論調査でも都会の大多数の方は、</a:t>
            </a:r>
            <a:r>
              <a:rPr lang="ja-JP" altLang="en-US" sz="2000" dirty="0">
                <a:latin typeface="HGP創英角ﾎﾟｯﾌﾟ体" panose="040B0A00000000000000" pitchFamily="50" charset="-128"/>
                <a:ea typeface="HGP創英角ﾎﾟｯﾌﾟ体" panose="040B0A00000000000000" pitchFamily="50" charset="-128"/>
              </a:rPr>
              <a:t>放射能を伝染病ののように</a:t>
            </a:r>
            <a:r>
              <a:rPr lang="ja-JP" altLang="ja-JP" sz="2000" dirty="0">
                <a:latin typeface="HGP創英角ﾎﾟｯﾌﾟ体" panose="040B0A00000000000000" pitchFamily="50" charset="-128"/>
                <a:ea typeface="HGP創英角ﾎﾟｯﾌﾟ体" panose="040B0A00000000000000" pitchFamily="50" charset="-128"/>
              </a:rPr>
              <a:t>誤解をしているとの報道がなされてい</a:t>
            </a:r>
            <a:r>
              <a:rPr lang="ja-JP" altLang="en-US" sz="2000" dirty="0">
                <a:latin typeface="HGP創英角ﾎﾟｯﾌﾟ体" panose="040B0A00000000000000" pitchFamily="50" charset="-128"/>
                <a:ea typeface="HGP創英角ﾎﾟｯﾌﾟ体" panose="040B0A00000000000000" pitchFamily="50" charset="-128"/>
              </a:rPr>
              <a:t>る</a:t>
            </a:r>
            <a:r>
              <a:rPr lang="ja-JP" altLang="ja-JP" sz="2000" dirty="0">
                <a:latin typeface="HGP創英角ﾎﾟｯﾌﾟ体" panose="040B0A00000000000000" pitchFamily="50" charset="-128"/>
                <a:ea typeface="HGP創英角ﾎﾟｯﾌﾟ体" panose="040B0A00000000000000" pitchFamily="50" charset="-128"/>
              </a:rPr>
              <a:t>。</a:t>
            </a:r>
            <a:endParaRPr lang="en-US" altLang="ja-JP" sz="2000" dirty="0">
              <a:latin typeface="HGP創英角ﾎﾟｯﾌﾟ体" panose="040B0A00000000000000" pitchFamily="50" charset="-128"/>
              <a:ea typeface="HGP創英角ﾎﾟｯﾌﾟ体" panose="040B0A00000000000000" pitchFamily="50" charset="-128"/>
            </a:endParaRPr>
          </a:p>
          <a:p>
            <a:r>
              <a:rPr lang="ja-JP" altLang="en-US" sz="2000" dirty="0">
                <a:latin typeface="HGP創英角ﾎﾟｯﾌﾟ体" panose="040B0A00000000000000" pitchFamily="50" charset="-128"/>
                <a:ea typeface="HGP創英角ﾎﾟｯﾌﾟ体" panose="040B0A00000000000000" pitchFamily="50" charset="-128"/>
              </a:rPr>
              <a:t>　</a:t>
            </a:r>
            <a:r>
              <a:rPr lang="ja-JP" altLang="ja-JP" sz="2000" dirty="0">
                <a:latin typeface="HGP創英角ﾎﾟｯﾌﾟ体" panose="040B0A00000000000000" pitchFamily="50" charset="-128"/>
                <a:ea typeface="HGP創英角ﾎﾟｯﾌﾟ体" panose="040B0A00000000000000" pitchFamily="50" charset="-128"/>
              </a:rPr>
              <a:t>福島県民、特に避難指示の対象となった子供たちは、将来、県外にでたときには、こうした偏見に晒され</a:t>
            </a:r>
            <a:r>
              <a:rPr lang="ja-JP" altLang="en-US" sz="2000" dirty="0">
                <a:latin typeface="HGP創英角ﾎﾟｯﾌﾟ体" panose="040B0A00000000000000" pitchFamily="50" charset="-128"/>
                <a:ea typeface="HGP創英角ﾎﾟｯﾌﾟ体" panose="040B0A00000000000000" pitchFamily="50" charset="-128"/>
              </a:rPr>
              <a:t>てきたが、この差別は今後も続き、。</a:t>
            </a:r>
            <a:r>
              <a:rPr lang="ja-JP" altLang="ja-JP" sz="2000" dirty="0">
                <a:latin typeface="HGP創英角ﾎﾟｯﾌﾟ体" panose="040B0A00000000000000" pitchFamily="50" charset="-128"/>
                <a:ea typeface="HGP創英角ﾎﾟｯﾌﾟ体" panose="040B0A00000000000000" pitchFamily="50" charset="-128"/>
              </a:rPr>
              <a:t>福島県（避難指示区域）に住んでいたとか、</a:t>
            </a:r>
            <a:r>
              <a:rPr lang="ja-JP" altLang="en-US" sz="2000" dirty="0">
                <a:latin typeface="HGP創英角ﾎﾟｯﾌﾟ体" panose="040B0A00000000000000" pitchFamily="50" charset="-128"/>
                <a:ea typeface="HGP創英角ﾎﾟｯﾌﾟ体" panose="040B0A00000000000000" pitchFamily="50" charset="-128"/>
              </a:rPr>
              <a:t>福島県に</a:t>
            </a:r>
            <a:r>
              <a:rPr lang="ja-JP" altLang="ja-JP" sz="2000" dirty="0">
                <a:latin typeface="HGP創英角ﾎﾟｯﾌﾟ体" panose="040B0A00000000000000" pitchFamily="50" charset="-128"/>
                <a:ea typeface="HGP創英角ﾎﾟｯﾌﾟ体" panose="040B0A00000000000000" pitchFamily="50" charset="-128"/>
              </a:rPr>
              <a:t>生まれただけで、様々な</a:t>
            </a:r>
            <a:r>
              <a:rPr lang="ja-JP" altLang="ja-JP" sz="2000" dirty="0">
                <a:solidFill>
                  <a:srgbClr val="C00000"/>
                </a:solidFill>
                <a:latin typeface="HGP創英角ﾎﾟｯﾌﾟ体" panose="040B0A00000000000000" pitchFamily="50" charset="-128"/>
                <a:ea typeface="HGP創英角ﾎﾟｯﾌﾟ体" panose="040B0A00000000000000" pitchFamily="50" charset="-128"/>
              </a:rPr>
              <a:t>不合理な偏見や差別</a:t>
            </a:r>
            <a:r>
              <a:rPr lang="ja-JP" altLang="ja-JP" sz="2000" dirty="0">
                <a:latin typeface="HGP創英角ﾎﾟｯﾌﾟ体" panose="040B0A00000000000000" pitchFamily="50" charset="-128"/>
                <a:ea typeface="HGP創英角ﾎﾟｯﾌﾟ体" panose="040B0A00000000000000" pitchFamily="50" charset="-128"/>
              </a:rPr>
              <a:t>に直面させられることになります。</a:t>
            </a:r>
            <a:endParaRPr lang="en-US" altLang="ja-JP" sz="2000" dirty="0">
              <a:latin typeface="HGP創英角ﾎﾟｯﾌﾟ体" panose="040B0A00000000000000" pitchFamily="50" charset="-128"/>
              <a:ea typeface="HGP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837E49CD-DEE3-4269-9DE1-DE2392B289A0}"/>
              </a:ext>
            </a:extLst>
          </p:cNvPr>
          <p:cNvSpPr txBox="1"/>
          <p:nvPr/>
        </p:nvSpPr>
        <p:spPr>
          <a:xfrm>
            <a:off x="433676" y="4293096"/>
            <a:ext cx="8458804" cy="1384995"/>
          </a:xfrm>
          <a:prstGeom prst="rect">
            <a:avLst/>
          </a:prstGeom>
          <a:noFill/>
          <a:ln>
            <a:noFill/>
          </a:ln>
        </p:spPr>
        <p:txBody>
          <a:bodyPr wrap="square" rtlCol="0">
            <a:spAutoFit/>
          </a:bodyPr>
          <a:lstStyle/>
          <a:p>
            <a:r>
              <a:rPr lang="ja-JP" altLang="en-US" sz="2800" dirty="0">
                <a:solidFill>
                  <a:srgbClr val="0070C0"/>
                </a:solidFill>
                <a:latin typeface="HGP創英角ﾎﾟｯﾌﾟ体" panose="040B0A00000000000000" pitchFamily="50" charset="-128"/>
                <a:ea typeface="HGP創英角ﾎﾟｯﾌﾟ体" panose="040B0A00000000000000" pitchFamily="50" charset="-128"/>
              </a:rPr>
              <a:t>科学的根拠に欠け、合理性のない放射線防護基準や政策が、農水産物の風評被害に止まらず、福島県民、特に子ど達に対する風評差別につながっている！</a:t>
            </a:r>
            <a:endParaRPr lang="en-US" altLang="ja-JP" sz="2800" dirty="0">
              <a:solidFill>
                <a:srgbClr val="0070C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77170734"/>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C0132-A073-4F3F-9F49-BFBC6E8CC907}"/>
              </a:ext>
            </a:extLst>
          </p:cNvPr>
          <p:cNvSpPr>
            <a:spLocks noGrp="1"/>
          </p:cNvSpPr>
          <p:nvPr>
            <p:ph type="title"/>
          </p:nvPr>
        </p:nvSpPr>
        <p:spPr>
          <a:xfrm>
            <a:off x="143508" y="332656"/>
            <a:ext cx="8121894" cy="792088"/>
          </a:xfrm>
          <a:ln>
            <a:noFill/>
          </a:ln>
        </p:spPr>
        <p:txBody>
          <a:bodyPr/>
          <a:lstStyle/>
          <a:p>
            <a:pPr algn="l"/>
            <a:r>
              <a:rPr lang="ja-JP" altLang="en-US" sz="1800" b="1" kern="100" dirty="0">
                <a:effectLst/>
                <a:latin typeface="ＭＳ 明朝" panose="02020609040205080304" pitchFamily="17" charset="-128"/>
                <a:ea typeface="游明朝" panose="02020400000000000000" pitchFamily="18" charset="-128"/>
                <a:cs typeface="Arial" panose="020B0604020202020204" pitchFamily="34" charset="0"/>
              </a:rPr>
              <a:t>　</a:t>
            </a:r>
            <a:r>
              <a:rPr lang="ja-JP" altLang="en-US" sz="3200" b="1" kern="100" dirty="0">
                <a:latin typeface="+mj-ea"/>
                <a:cs typeface="Arial" panose="020B0604020202020204" pitchFamily="34" charset="0"/>
              </a:rPr>
              <a:t>③ 科学者の社会的責任と役割</a:t>
            </a:r>
            <a:endParaRPr kumimoji="1" lang="ja-JP" altLang="en-US" sz="3200" b="1" dirty="0">
              <a:latin typeface="+mj-ea"/>
            </a:endParaRPr>
          </a:p>
        </p:txBody>
      </p:sp>
      <p:sp>
        <p:nvSpPr>
          <p:cNvPr id="3" name="スライド番号プレースホルダー 2">
            <a:extLst>
              <a:ext uri="{FF2B5EF4-FFF2-40B4-BE49-F238E27FC236}">
                <a16:creationId xmlns:a16="http://schemas.microsoft.com/office/drawing/2014/main" id="{B2546B4F-C044-4BE1-84D7-9AC0B0D24806}"/>
              </a:ext>
            </a:extLst>
          </p:cNvPr>
          <p:cNvSpPr>
            <a:spLocks noGrp="1"/>
          </p:cNvSpPr>
          <p:nvPr>
            <p:ph type="sldNum" sz="quarter" idx="12"/>
          </p:nvPr>
        </p:nvSpPr>
        <p:spPr/>
        <p:txBody>
          <a:bodyPr/>
          <a:lstStyle/>
          <a:p>
            <a:pPr>
              <a:defRPr/>
            </a:pPr>
            <a:fld id="{E7C594C2-D1D7-4274-9523-FE706CA1F2AE}" type="slidenum">
              <a:rPr lang="en-US" altLang="ja-JP" smtClean="0"/>
              <a:pPr>
                <a:defRPr/>
              </a:pPr>
              <a:t>39</a:t>
            </a:fld>
            <a:endParaRPr lang="en-US" altLang="ja-JP"/>
          </a:p>
        </p:txBody>
      </p:sp>
      <p:sp>
        <p:nvSpPr>
          <p:cNvPr id="5" name="テキスト ボックス 4">
            <a:extLst>
              <a:ext uri="{FF2B5EF4-FFF2-40B4-BE49-F238E27FC236}">
                <a16:creationId xmlns:a16="http://schemas.microsoft.com/office/drawing/2014/main" id="{4F93B20D-91D7-496A-AAC5-0BCA75FD42A6}"/>
              </a:ext>
            </a:extLst>
          </p:cNvPr>
          <p:cNvSpPr txBox="1"/>
          <p:nvPr/>
        </p:nvSpPr>
        <p:spPr>
          <a:xfrm>
            <a:off x="143508" y="1124744"/>
            <a:ext cx="8856984" cy="3046988"/>
          </a:xfrm>
          <a:prstGeom prst="rect">
            <a:avLst/>
          </a:prstGeom>
          <a:noFill/>
          <a:ln>
            <a:solidFill>
              <a:srgbClr val="002060"/>
            </a:solidFill>
          </a:ln>
        </p:spPr>
        <p:txBody>
          <a:bodyPr wrap="square">
            <a:spAutoFit/>
          </a:bodyPr>
          <a:lstStyle/>
          <a:p>
            <a:pPr indent="140335" algn="just"/>
            <a:r>
              <a:rPr lang="ja-JP" altLang="en-US" b="1" kern="100" dirty="0">
                <a:latin typeface="+mj-ea"/>
                <a:ea typeface="+mj-ea"/>
                <a:cs typeface="Arial" panose="020B0604020202020204" pitchFamily="34" charset="0"/>
              </a:rPr>
              <a:t>☞　事故当初の冷静さにかける専門家の姿勢が、住民に不安と</a:t>
            </a:r>
            <a:endParaRPr lang="en-US" altLang="ja-JP" b="1" kern="100" dirty="0">
              <a:latin typeface="+mj-ea"/>
              <a:ea typeface="+mj-ea"/>
              <a:cs typeface="Arial" panose="020B0604020202020204" pitchFamily="34" charset="0"/>
            </a:endParaRPr>
          </a:p>
          <a:p>
            <a:pPr indent="140335" algn="just"/>
            <a:r>
              <a:rPr lang="ja-JP" altLang="en-US" b="1" kern="100" dirty="0">
                <a:latin typeface="+mj-ea"/>
                <a:ea typeface="+mj-ea"/>
                <a:cs typeface="Arial" panose="020B0604020202020204" pitchFamily="34" charset="0"/>
              </a:rPr>
              <a:t>　混乱をもたらした原因。</a:t>
            </a:r>
            <a:endParaRPr lang="en-US" altLang="ja-JP" b="1" kern="100" dirty="0">
              <a:effectLst/>
              <a:latin typeface="+mj-ea"/>
              <a:ea typeface="+mj-ea"/>
              <a:cs typeface="Arial" panose="020B0604020202020204" pitchFamily="34" charset="0"/>
            </a:endParaRPr>
          </a:p>
          <a:p>
            <a:pPr indent="140335" algn="just"/>
            <a:r>
              <a:rPr lang="ja-JP" altLang="en-US" b="1" kern="100" dirty="0">
                <a:latin typeface="+mj-ea"/>
                <a:ea typeface="+mj-ea"/>
                <a:cs typeface="Arial" panose="020B0604020202020204" pitchFamily="34" charset="0"/>
              </a:rPr>
              <a:t>☞　</a:t>
            </a:r>
            <a:r>
              <a:rPr lang="ja-JP" altLang="en-US" b="1" kern="100" dirty="0">
                <a:effectLst/>
                <a:latin typeface="+mj-ea"/>
                <a:ea typeface="+mj-ea"/>
                <a:cs typeface="Arial" panose="020B0604020202020204" pitchFamily="34" charset="0"/>
              </a:rPr>
              <a:t>事故から</a:t>
            </a:r>
            <a:r>
              <a:rPr lang="en-US" altLang="ja-JP" b="1" kern="100" dirty="0">
                <a:effectLst/>
                <a:latin typeface="+mj-ea"/>
                <a:ea typeface="+mj-ea"/>
                <a:cs typeface="Arial" panose="020B0604020202020204" pitchFamily="34" charset="0"/>
              </a:rPr>
              <a:t>10</a:t>
            </a:r>
            <a:r>
              <a:rPr lang="ja-JP" altLang="ja-JP" b="1" kern="100" dirty="0">
                <a:effectLst/>
                <a:latin typeface="+mj-ea"/>
                <a:ea typeface="+mj-ea"/>
                <a:cs typeface="Arial" panose="020B0604020202020204" pitchFamily="34" charset="0"/>
              </a:rPr>
              <a:t>か月後になって長期の避難を固定化してした</a:t>
            </a:r>
            <a:r>
              <a:rPr lang="ja-JP" altLang="en-US" b="1" kern="100" dirty="0">
                <a:effectLst/>
                <a:latin typeface="+mj-ea"/>
                <a:ea typeface="+mj-ea"/>
                <a:cs typeface="Arial" panose="020B0604020202020204" pitchFamily="34" charset="0"/>
              </a:rPr>
              <a:t>こと</a:t>
            </a:r>
            <a:endParaRPr lang="en-US" altLang="ja-JP" b="1" kern="100" dirty="0">
              <a:effectLst/>
              <a:latin typeface="+mj-ea"/>
              <a:ea typeface="+mj-ea"/>
              <a:cs typeface="Arial" panose="020B0604020202020204" pitchFamily="34" charset="0"/>
            </a:endParaRPr>
          </a:p>
          <a:p>
            <a:pPr indent="140335" algn="just"/>
            <a:r>
              <a:rPr lang="ja-JP" altLang="en-US" b="1" kern="100" dirty="0">
                <a:latin typeface="+mj-ea"/>
                <a:ea typeface="+mj-ea"/>
                <a:cs typeface="Arial" panose="020B0604020202020204" pitchFamily="34" charset="0"/>
              </a:rPr>
              <a:t>　</a:t>
            </a:r>
            <a:r>
              <a:rPr lang="ja-JP" altLang="en-US" b="1" kern="100" dirty="0">
                <a:effectLst/>
                <a:latin typeface="+mj-ea"/>
                <a:ea typeface="+mj-ea"/>
                <a:cs typeface="Arial" panose="020B0604020202020204" pitchFamily="34" charset="0"/>
              </a:rPr>
              <a:t>は、</a:t>
            </a:r>
            <a:r>
              <a:rPr lang="ja-JP" altLang="ja-JP" b="1" kern="100" dirty="0">
                <a:effectLst/>
                <a:latin typeface="+mj-ea"/>
                <a:ea typeface="+mj-ea"/>
                <a:cs typeface="Arial" panose="020B0604020202020204" pitchFamily="34" charset="0"/>
              </a:rPr>
              <a:t>政府</a:t>
            </a:r>
            <a:r>
              <a:rPr lang="ja-JP" altLang="en-US" b="1" kern="100" dirty="0">
                <a:latin typeface="+mj-ea"/>
                <a:ea typeface="+mj-ea"/>
                <a:cs typeface="Arial" panose="020B0604020202020204" pitchFamily="34" charset="0"/>
              </a:rPr>
              <a:t>の根拠のない判断に</a:t>
            </a:r>
            <a:r>
              <a:rPr lang="ja-JP" altLang="ja-JP" b="1" kern="100" dirty="0">
                <a:effectLst/>
                <a:latin typeface="+mj-ea"/>
                <a:ea typeface="+mj-ea"/>
                <a:cs typeface="Arial" panose="020B0604020202020204" pitchFamily="34" charset="0"/>
              </a:rPr>
              <a:t>加担した専門家の責任</a:t>
            </a:r>
            <a:r>
              <a:rPr lang="ja-JP" altLang="en-US" b="1" kern="100" dirty="0">
                <a:effectLst/>
                <a:latin typeface="+mj-ea"/>
                <a:ea typeface="+mj-ea"/>
                <a:cs typeface="Arial" panose="020B0604020202020204" pitchFamily="34" charset="0"/>
              </a:rPr>
              <a:t>は重大で</a:t>
            </a:r>
            <a:endParaRPr lang="en-US" altLang="ja-JP" b="1" kern="100" dirty="0">
              <a:latin typeface="+mj-ea"/>
              <a:ea typeface="+mj-ea"/>
              <a:cs typeface="Arial" panose="020B0604020202020204" pitchFamily="34" charset="0"/>
            </a:endParaRPr>
          </a:p>
          <a:p>
            <a:pPr indent="140335" algn="just"/>
            <a:r>
              <a:rPr lang="ja-JP" altLang="en-US" b="1" kern="100" dirty="0">
                <a:effectLst/>
                <a:latin typeface="+mj-ea"/>
                <a:ea typeface="+mj-ea"/>
                <a:cs typeface="Arial" panose="020B0604020202020204" pitchFamily="34" charset="0"/>
              </a:rPr>
              <a:t>　ある。</a:t>
            </a:r>
            <a:endParaRPr lang="en-US" altLang="ja-JP" b="1" kern="100" dirty="0">
              <a:effectLst/>
              <a:latin typeface="+mj-ea"/>
              <a:ea typeface="+mj-ea"/>
              <a:cs typeface="Arial" panose="020B0604020202020204" pitchFamily="34" charset="0"/>
            </a:endParaRPr>
          </a:p>
          <a:p>
            <a:pPr indent="140335" algn="just"/>
            <a:r>
              <a:rPr lang="ja-JP" altLang="en-US" b="1" kern="100" dirty="0">
                <a:latin typeface="+mj-ea"/>
                <a:ea typeface="+mj-ea"/>
                <a:cs typeface="Arial" panose="020B0604020202020204" pitchFamily="34" charset="0"/>
              </a:rPr>
              <a:t>☞　現実を無視した食品流通基準は</a:t>
            </a:r>
            <a:r>
              <a:rPr lang="ja-JP" altLang="ja-JP" b="1" kern="100" dirty="0">
                <a:effectLst/>
                <a:latin typeface="+mj-ea"/>
                <a:ea typeface="+mj-ea"/>
                <a:cs typeface="Arial" panose="020B0604020202020204" pitchFamily="34" charset="0"/>
              </a:rPr>
              <a:t>、国際的な知見も実態も踏</a:t>
            </a:r>
            <a:endParaRPr lang="en-US" altLang="ja-JP" b="1" kern="100" dirty="0">
              <a:effectLst/>
              <a:latin typeface="+mj-ea"/>
              <a:ea typeface="+mj-ea"/>
              <a:cs typeface="Arial" panose="020B0604020202020204" pitchFamily="34" charset="0"/>
            </a:endParaRPr>
          </a:p>
          <a:p>
            <a:pPr indent="140335" algn="just"/>
            <a:r>
              <a:rPr lang="ja-JP" altLang="en-US" b="1" kern="100" dirty="0">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まえない非科学的で</a:t>
            </a:r>
            <a:r>
              <a:rPr lang="ja-JP" altLang="en-US" b="1" kern="100" dirty="0">
                <a:effectLst/>
                <a:latin typeface="+mj-ea"/>
                <a:ea typeface="+mj-ea"/>
                <a:cs typeface="Arial" panose="020B0604020202020204" pitchFamily="34" charset="0"/>
              </a:rPr>
              <a:t>、</a:t>
            </a:r>
            <a:r>
              <a:rPr lang="ja-JP" altLang="ja-JP" b="1" kern="100" dirty="0">
                <a:effectLst/>
                <a:latin typeface="+mj-ea"/>
                <a:ea typeface="+mj-ea"/>
                <a:cs typeface="Arial" panose="020B0604020202020204" pitchFamily="34" charset="0"/>
              </a:rPr>
              <a:t>非合理的な基準の</a:t>
            </a:r>
            <a:r>
              <a:rPr lang="ja-JP" altLang="en-US" b="1" kern="100" dirty="0">
                <a:latin typeface="+mj-ea"/>
                <a:ea typeface="+mj-ea"/>
                <a:cs typeface="Arial" panose="020B0604020202020204" pitchFamily="34" charset="0"/>
              </a:rPr>
              <a:t>典型</a:t>
            </a:r>
            <a:r>
              <a:rPr lang="ja-JP" altLang="ja-JP" b="1" kern="100" dirty="0">
                <a:effectLst/>
                <a:latin typeface="+mj-ea"/>
                <a:ea typeface="+mj-ea"/>
                <a:cs typeface="Arial" panose="020B0604020202020204" pitchFamily="34" charset="0"/>
              </a:rPr>
              <a:t>例</a:t>
            </a:r>
            <a:r>
              <a:rPr lang="ja-JP" altLang="en-US" b="1" kern="100" dirty="0">
                <a:latin typeface="+mj-ea"/>
                <a:ea typeface="+mj-ea"/>
                <a:cs typeface="Arial" panose="020B0604020202020204" pitchFamily="34" charset="0"/>
              </a:rPr>
              <a:t>。時の厚生</a:t>
            </a:r>
            <a:endParaRPr lang="en-US" altLang="ja-JP" b="1" kern="100" dirty="0">
              <a:latin typeface="+mj-ea"/>
              <a:ea typeface="+mj-ea"/>
              <a:cs typeface="Arial" panose="020B0604020202020204" pitchFamily="34" charset="0"/>
            </a:endParaRPr>
          </a:p>
          <a:p>
            <a:pPr indent="140335" algn="just"/>
            <a:r>
              <a:rPr lang="ja-JP" altLang="en-US" b="1" kern="100" dirty="0">
                <a:latin typeface="+mj-ea"/>
                <a:ea typeface="+mj-ea"/>
                <a:cs typeface="Arial" panose="020B0604020202020204" pitchFamily="34" charset="0"/>
              </a:rPr>
              <a:t>　労働大臣に与した食品安全委員会の社会的責任は重大。</a:t>
            </a:r>
            <a:endParaRPr lang="en-US" altLang="ja-JP" b="1" kern="1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ED850BB3-BAEE-488A-B529-74214FE851D5}"/>
              </a:ext>
            </a:extLst>
          </p:cNvPr>
          <p:cNvSpPr txBox="1"/>
          <p:nvPr/>
        </p:nvSpPr>
        <p:spPr>
          <a:xfrm>
            <a:off x="315598" y="4268306"/>
            <a:ext cx="8735084" cy="1384995"/>
          </a:xfrm>
          <a:prstGeom prst="rect">
            <a:avLst/>
          </a:prstGeom>
          <a:noFill/>
        </p:spPr>
        <p:txBody>
          <a:bodyPr wrap="none" rtlCol="0">
            <a:spAutoFit/>
          </a:bodyPr>
          <a:lstStyle/>
          <a:p>
            <a:r>
              <a:rPr lang="ja-JP" altLang="ja-JP"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行政判断</a:t>
            </a:r>
            <a:r>
              <a:rPr lang="ja-JP" altLang="en-US"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を補うのが</a:t>
            </a:r>
            <a:r>
              <a:rPr lang="ja-JP" altLang="ja-JP"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専門家の</a:t>
            </a:r>
            <a:r>
              <a:rPr lang="ja-JP" altLang="en-US"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役割であり社会的</a:t>
            </a:r>
            <a:r>
              <a:rPr lang="ja-JP" altLang="en-US"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責任で、</a:t>
            </a:r>
            <a:endParaRPr lang="en-US" altLang="ja-JP"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endParaRPr>
          </a:p>
          <a:p>
            <a:r>
              <a:rPr lang="ja-JP" altLang="en-US"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政治や行政に忖度することでない！</a:t>
            </a:r>
            <a:endParaRPr lang="en-US" altLang="ja-JP"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endParaRPr>
          </a:p>
          <a:p>
            <a:r>
              <a:rPr kumimoji="1" lang="ja-JP" altLang="en-US" sz="2800" b="1" kern="100" dirty="0">
                <a:solidFill>
                  <a:srgbClr val="FF000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　</a:t>
            </a:r>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75817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雲形吹き出し 18">
            <a:extLst>
              <a:ext uri="{FF2B5EF4-FFF2-40B4-BE49-F238E27FC236}">
                <a16:creationId xmlns:a16="http://schemas.microsoft.com/office/drawing/2014/main" id="{AE361EB7-CC80-441D-8DB0-9AEEDBC00A60}"/>
              </a:ext>
            </a:extLst>
          </p:cNvPr>
          <p:cNvSpPr/>
          <p:nvPr/>
        </p:nvSpPr>
        <p:spPr>
          <a:xfrm>
            <a:off x="6200775" y="544513"/>
            <a:ext cx="2441575" cy="1111250"/>
          </a:xfrm>
          <a:prstGeom prst="cloudCallou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二等辺三角形 61">
            <a:extLst>
              <a:ext uri="{FF2B5EF4-FFF2-40B4-BE49-F238E27FC236}">
                <a16:creationId xmlns:a16="http://schemas.microsoft.com/office/drawing/2014/main" id="{15AAA522-8CB3-4316-B17D-D4A2DC19F268}"/>
              </a:ext>
            </a:extLst>
          </p:cNvPr>
          <p:cNvSpPr/>
          <p:nvPr/>
        </p:nvSpPr>
        <p:spPr>
          <a:xfrm rot="4648749">
            <a:off x="4899025" y="1801813"/>
            <a:ext cx="180975" cy="635000"/>
          </a:xfrm>
          <a:prstGeom prst="triangle">
            <a:avLst>
              <a:gd name="adj" fmla="val 0"/>
            </a:avLst>
          </a:prstGeom>
          <a:solidFill>
            <a:schemeClr val="accent6">
              <a:lumMod val="20000"/>
              <a:lumOff val="80000"/>
            </a:schemeClr>
          </a:solidFill>
          <a:ln w="31750"/>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algn="ctr">
              <a:defRPr/>
            </a:pPr>
            <a:endParaRPr lang="ja-JP" altLang="en-US"/>
          </a:p>
        </p:txBody>
      </p:sp>
      <p:sp>
        <p:nvSpPr>
          <p:cNvPr id="64" name="角丸四角形 63">
            <a:extLst>
              <a:ext uri="{FF2B5EF4-FFF2-40B4-BE49-F238E27FC236}">
                <a16:creationId xmlns:a16="http://schemas.microsoft.com/office/drawing/2014/main" id="{374A288A-5E22-4BF0-BE62-9451A130F691}"/>
              </a:ext>
            </a:extLst>
          </p:cNvPr>
          <p:cNvSpPr/>
          <p:nvPr/>
        </p:nvSpPr>
        <p:spPr>
          <a:xfrm>
            <a:off x="1581150" y="1751013"/>
            <a:ext cx="3548063" cy="433387"/>
          </a:xfrm>
          <a:prstGeom prst="roundRect">
            <a:avLst>
              <a:gd name="adj" fmla="val 19566"/>
            </a:avLst>
          </a:prstGeom>
          <a:solidFill>
            <a:schemeClr val="accent6">
              <a:lumMod val="20000"/>
              <a:lumOff val="80000"/>
            </a:schemeClr>
          </a:solidFill>
          <a:ln w="31750"/>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marL="180975" indent="-180975" algn="ctr">
              <a:defRPr/>
            </a:pPr>
            <a:r>
              <a:rPr lang="ja-JP" altLang="en-US" sz="1800" b="1" dirty="0">
                <a:solidFill>
                  <a:srgbClr val="FF0000"/>
                </a:solidFill>
              </a:rPr>
              <a:t>①</a:t>
            </a:r>
            <a:r>
              <a:rPr lang="ja-JP" altLang="en-US" sz="1800" b="1" dirty="0">
                <a:solidFill>
                  <a:schemeClr val="tx1"/>
                </a:solidFill>
              </a:rPr>
              <a:t>地震により外部電源喪失</a:t>
            </a:r>
          </a:p>
        </p:txBody>
      </p:sp>
      <p:sp>
        <p:nvSpPr>
          <p:cNvPr id="16" name="フリーフォーム 15">
            <a:extLst>
              <a:ext uri="{FF2B5EF4-FFF2-40B4-BE49-F238E27FC236}">
                <a16:creationId xmlns:a16="http://schemas.microsoft.com/office/drawing/2014/main" id="{63249E74-76A7-4D4F-A009-DECC183C873E}"/>
              </a:ext>
            </a:extLst>
          </p:cNvPr>
          <p:cNvSpPr/>
          <p:nvPr/>
        </p:nvSpPr>
        <p:spPr>
          <a:xfrm flipH="1">
            <a:off x="5918200" y="2333625"/>
            <a:ext cx="119063" cy="344488"/>
          </a:xfrm>
          <a:custGeom>
            <a:avLst/>
            <a:gdLst>
              <a:gd name="connsiteX0" fmla="*/ 2845419 w 2845419"/>
              <a:gd name="connsiteY0" fmla="*/ 0 h 1598341"/>
              <a:gd name="connsiteX1" fmla="*/ 2209800 w 2845419"/>
              <a:gd name="connsiteY1" fmla="*/ 836342 h 1598341"/>
              <a:gd name="connsiteX2" fmla="*/ 325244 w 2845419"/>
              <a:gd name="connsiteY2" fmla="*/ 1483112 h 1598341"/>
              <a:gd name="connsiteX3" fmla="*/ 258336 w 2845419"/>
              <a:gd name="connsiteY3" fmla="*/ 1527717 h 1598341"/>
              <a:gd name="connsiteX0" fmla="*/ 2520175 w 2520175"/>
              <a:gd name="connsiteY0" fmla="*/ 0 h 1483112"/>
              <a:gd name="connsiteX1" fmla="*/ 1884556 w 2520175"/>
              <a:gd name="connsiteY1" fmla="*/ 836342 h 1483112"/>
              <a:gd name="connsiteX2" fmla="*/ 0 w 2520175"/>
              <a:gd name="connsiteY2" fmla="*/ 1483112 h 1483112"/>
              <a:gd name="connsiteX0" fmla="*/ 2520175 w 2520175"/>
              <a:gd name="connsiteY0" fmla="*/ 0 h 1483112"/>
              <a:gd name="connsiteX1" fmla="*/ 1575109 w 2520175"/>
              <a:gd name="connsiteY1" fmla="*/ 741556 h 1483112"/>
              <a:gd name="connsiteX2" fmla="*/ 0 w 2520175"/>
              <a:gd name="connsiteY2" fmla="*/ 1483112 h 1483112"/>
            </a:gdLst>
            <a:ahLst/>
            <a:cxnLst>
              <a:cxn ang="0">
                <a:pos x="connsiteX0" y="connsiteY0"/>
              </a:cxn>
              <a:cxn ang="0">
                <a:pos x="connsiteX1" y="connsiteY1"/>
              </a:cxn>
              <a:cxn ang="0">
                <a:pos x="connsiteX2" y="connsiteY2"/>
              </a:cxn>
            </a:cxnLst>
            <a:rect l="l" t="t" r="r" b="b"/>
            <a:pathLst>
              <a:path w="2520175" h="1483112">
                <a:moveTo>
                  <a:pt x="2520175" y="0"/>
                </a:moveTo>
                <a:cubicBezTo>
                  <a:pt x="2412380" y="294578"/>
                  <a:pt x="1995138" y="494371"/>
                  <a:pt x="1575109" y="741556"/>
                </a:cubicBezTo>
                <a:cubicBezTo>
                  <a:pt x="1155080" y="988741"/>
                  <a:pt x="325244" y="1367883"/>
                  <a:pt x="0" y="1483112"/>
                </a:cubicBezTo>
              </a:path>
            </a:pathLst>
          </a:custGeom>
          <a:ln>
            <a:solidFill>
              <a:schemeClr val="accent6">
                <a:lumMod val="75000"/>
              </a:schemeClr>
            </a:solidFill>
          </a:ln>
        </p:spPr>
        <p:style>
          <a:lnRef idx="1">
            <a:schemeClr val="dk1"/>
          </a:lnRef>
          <a:fillRef idx="0">
            <a:schemeClr val="dk1"/>
          </a:fillRef>
          <a:effectRef idx="0">
            <a:schemeClr val="dk1"/>
          </a:effectRef>
          <a:fontRef idx="minor">
            <a:schemeClr val="tx1"/>
          </a:fontRef>
        </p:style>
        <p:txBody>
          <a:bodyPr lIns="127922" tIns="63962" rIns="127922" bIns="63962" anchor="ctr"/>
          <a:lstStyle/>
          <a:p>
            <a:pPr algn="ctr">
              <a:defRPr/>
            </a:pPr>
            <a:endParaRPr lang="ja-JP" altLang="en-US">
              <a:solidFill>
                <a:prstClr val="black"/>
              </a:solidFill>
            </a:endParaRPr>
          </a:p>
        </p:txBody>
      </p:sp>
      <p:sp>
        <p:nvSpPr>
          <p:cNvPr id="2" name="正方形/長方形 1">
            <a:extLst>
              <a:ext uri="{FF2B5EF4-FFF2-40B4-BE49-F238E27FC236}">
                <a16:creationId xmlns:a16="http://schemas.microsoft.com/office/drawing/2014/main" id="{BDC66479-C03F-406D-9967-E1166A2B6598}"/>
              </a:ext>
            </a:extLst>
          </p:cNvPr>
          <p:cNvSpPr/>
          <p:nvPr/>
        </p:nvSpPr>
        <p:spPr>
          <a:xfrm>
            <a:off x="141288" y="5949950"/>
            <a:ext cx="2425700" cy="671513"/>
          </a:xfrm>
          <a:prstGeom prst="rect">
            <a:avLst/>
          </a:prstGeom>
          <a:solidFill>
            <a:schemeClr val="accent5">
              <a:lumMod val="60000"/>
              <a:lumOff val="40000"/>
            </a:schemeClr>
          </a:solidFill>
          <a:ln w="38100">
            <a:noFill/>
          </a:ln>
        </p:spPr>
        <p:style>
          <a:lnRef idx="2">
            <a:schemeClr val="dk1"/>
          </a:lnRef>
          <a:fillRef idx="1">
            <a:schemeClr val="lt1"/>
          </a:fillRef>
          <a:effectRef idx="0">
            <a:schemeClr val="dk1"/>
          </a:effectRef>
          <a:fontRef idx="minor">
            <a:schemeClr val="dk1"/>
          </a:fontRef>
        </p:style>
        <p:txBody>
          <a:bodyPr lIns="127922" tIns="63962" rIns="127922" bIns="63962" anchor="ctr"/>
          <a:lstStyle/>
          <a:p>
            <a:pPr algn="ctr">
              <a:defRPr/>
            </a:pPr>
            <a:endParaRPr lang="ja-JP" altLang="en-US">
              <a:solidFill>
                <a:prstClr val="black"/>
              </a:solidFill>
            </a:endParaRPr>
          </a:p>
        </p:txBody>
      </p:sp>
      <p:sp>
        <p:nvSpPr>
          <p:cNvPr id="3" name="フリーフォーム 2">
            <a:extLst>
              <a:ext uri="{FF2B5EF4-FFF2-40B4-BE49-F238E27FC236}">
                <a16:creationId xmlns:a16="http://schemas.microsoft.com/office/drawing/2014/main" id="{F64B624C-DD6B-445A-8019-71B2B19A1AD5}"/>
              </a:ext>
            </a:extLst>
          </p:cNvPr>
          <p:cNvSpPr/>
          <p:nvPr/>
        </p:nvSpPr>
        <p:spPr>
          <a:xfrm flipH="1">
            <a:off x="141288" y="4162425"/>
            <a:ext cx="3235325" cy="1992313"/>
          </a:xfrm>
          <a:custGeom>
            <a:avLst/>
            <a:gdLst>
              <a:gd name="connsiteX0" fmla="*/ 0 w 1866900"/>
              <a:gd name="connsiteY0" fmla="*/ 0 h 419100"/>
              <a:gd name="connsiteX1" fmla="*/ 0 w 1866900"/>
              <a:gd name="connsiteY1" fmla="*/ 0 h 419100"/>
              <a:gd name="connsiteX2" fmla="*/ 114300 w 1866900"/>
              <a:gd name="connsiteY2" fmla="*/ 25400 h 419100"/>
              <a:gd name="connsiteX3" fmla="*/ 152400 w 1866900"/>
              <a:gd name="connsiteY3" fmla="*/ 50800 h 419100"/>
              <a:gd name="connsiteX4" fmla="*/ 152400 w 1866900"/>
              <a:gd name="connsiteY4" fmla="*/ 139700 h 419100"/>
              <a:gd name="connsiteX5" fmla="*/ 101600 w 1866900"/>
              <a:gd name="connsiteY5" fmla="*/ 228600 h 419100"/>
              <a:gd name="connsiteX6" fmla="*/ 101600 w 1866900"/>
              <a:gd name="connsiteY6" fmla="*/ 419100 h 419100"/>
              <a:gd name="connsiteX7" fmla="*/ 1866900 w 1866900"/>
              <a:gd name="connsiteY7" fmla="*/ 419100 h 419100"/>
              <a:gd name="connsiteX8" fmla="*/ 1828800 w 1866900"/>
              <a:gd name="connsiteY8" fmla="*/ 266700 h 419100"/>
              <a:gd name="connsiteX9" fmla="*/ 1384300 w 1866900"/>
              <a:gd name="connsiteY9" fmla="*/ 127000 h 419100"/>
              <a:gd name="connsiteX10" fmla="*/ 927100 w 1866900"/>
              <a:gd name="connsiteY10" fmla="*/ 228600 h 419100"/>
              <a:gd name="connsiteX11" fmla="*/ 571500 w 1866900"/>
              <a:gd name="connsiteY11" fmla="*/ 215900 h 419100"/>
              <a:gd name="connsiteX12" fmla="*/ 469900 w 1866900"/>
              <a:gd name="connsiteY12" fmla="*/ 114300 h 419100"/>
              <a:gd name="connsiteX13" fmla="*/ 520700 w 1866900"/>
              <a:gd name="connsiteY13" fmla="*/ 241300 h 419100"/>
              <a:gd name="connsiteX14" fmla="*/ 292100 w 1866900"/>
              <a:gd name="connsiteY14" fmla="*/ 63500 h 419100"/>
              <a:gd name="connsiteX15" fmla="*/ 444500 w 1866900"/>
              <a:gd name="connsiteY15" fmla="*/ 254000 h 419100"/>
              <a:gd name="connsiteX16" fmla="*/ 50800 w 1866900"/>
              <a:gd name="connsiteY16" fmla="*/ 0 h 419100"/>
              <a:gd name="connsiteX0" fmla="*/ 0 w 1866900"/>
              <a:gd name="connsiteY0" fmla="*/ 0 h 419100"/>
              <a:gd name="connsiteX1" fmla="*/ 0 w 1866900"/>
              <a:gd name="connsiteY1" fmla="*/ 0 h 419100"/>
              <a:gd name="connsiteX2" fmla="*/ 114300 w 1866900"/>
              <a:gd name="connsiteY2" fmla="*/ 25400 h 419100"/>
              <a:gd name="connsiteX3" fmla="*/ 36512 w 1866900"/>
              <a:gd name="connsiteY3" fmla="*/ 55984 h 419100"/>
              <a:gd name="connsiteX4" fmla="*/ 152400 w 1866900"/>
              <a:gd name="connsiteY4" fmla="*/ 139700 h 419100"/>
              <a:gd name="connsiteX5" fmla="*/ 101600 w 1866900"/>
              <a:gd name="connsiteY5" fmla="*/ 228600 h 419100"/>
              <a:gd name="connsiteX6" fmla="*/ 101600 w 1866900"/>
              <a:gd name="connsiteY6" fmla="*/ 419100 h 419100"/>
              <a:gd name="connsiteX7" fmla="*/ 1866900 w 1866900"/>
              <a:gd name="connsiteY7" fmla="*/ 419100 h 419100"/>
              <a:gd name="connsiteX8" fmla="*/ 1828800 w 1866900"/>
              <a:gd name="connsiteY8" fmla="*/ 266700 h 419100"/>
              <a:gd name="connsiteX9" fmla="*/ 1384300 w 1866900"/>
              <a:gd name="connsiteY9" fmla="*/ 127000 h 419100"/>
              <a:gd name="connsiteX10" fmla="*/ 927100 w 1866900"/>
              <a:gd name="connsiteY10" fmla="*/ 228600 h 419100"/>
              <a:gd name="connsiteX11" fmla="*/ 571500 w 1866900"/>
              <a:gd name="connsiteY11" fmla="*/ 215900 h 419100"/>
              <a:gd name="connsiteX12" fmla="*/ 469900 w 1866900"/>
              <a:gd name="connsiteY12" fmla="*/ 114300 h 419100"/>
              <a:gd name="connsiteX13" fmla="*/ 520700 w 1866900"/>
              <a:gd name="connsiteY13" fmla="*/ 241300 h 419100"/>
              <a:gd name="connsiteX14" fmla="*/ 292100 w 1866900"/>
              <a:gd name="connsiteY14" fmla="*/ 63500 h 419100"/>
              <a:gd name="connsiteX15" fmla="*/ 444500 w 1866900"/>
              <a:gd name="connsiteY15" fmla="*/ 254000 h 419100"/>
              <a:gd name="connsiteX16" fmla="*/ 50800 w 1866900"/>
              <a:gd name="connsiteY16" fmla="*/ 0 h 419100"/>
              <a:gd name="connsiteX0" fmla="*/ 144531 w 2011431"/>
              <a:gd name="connsiteY0" fmla="*/ 28366 h 447466"/>
              <a:gd name="connsiteX1" fmla="*/ 144531 w 2011431"/>
              <a:gd name="connsiteY1" fmla="*/ 28366 h 447466"/>
              <a:gd name="connsiteX2" fmla="*/ 37027 w 2011431"/>
              <a:gd name="connsiteY2" fmla="*/ 12342 h 447466"/>
              <a:gd name="connsiteX3" fmla="*/ 181043 w 2011431"/>
              <a:gd name="connsiteY3" fmla="*/ 84350 h 447466"/>
              <a:gd name="connsiteX4" fmla="*/ 296931 w 2011431"/>
              <a:gd name="connsiteY4" fmla="*/ 168066 h 447466"/>
              <a:gd name="connsiteX5" fmla="*/ 246131 w 2011431"/>
              <a:gd name="connsiteY5" fmla="*/ 256966 h 447466"/>
              <a:gd name="connsiteX6" fmla="*/ 246131 w 2011431"/>
              <a:gd name="connsiteY6" fmla="*/ 447466 h 447466"/>
              <a:gd name="connsiteX7" fmla="*/ 2011431 w 2011431"/>
              <a:gd name="connsiteY7" fmla="*/ 447466 h 447466"/>
              <a:gd name="connsiteX8" fmla="*/ 1973331 w 2011431"/>
              <a:gd name="connsiteY8" fmla="*/ 295066 h 447466"/>
              <a:gd name="connsiteX9" fmla="*/ 1528831 w 2011431"/>
              <a:gd name="connsiteY9" fmla="*/ 155366 h 447466"/>
              <a:gd name="connsiteX10" fmla="*/ 1071631 w 2011431"/>
              <a:gd name="connsiteY10" fmla="*/ 256966 h 447466"/>
              <a:gd name="connsiteX11" fmla="*/ 716031 w 2011431"/>
              <a:gd name="connsiteY11" fmla="*/ 244266 h 447466"/>
              <a:gd name="connsiteX12" fmla="*/ 614431 w 2011431"/>
              <a:gd name="connsiteY12" fmla="*/ 142666 h 447466"/>
              <a:gd name="connsiteX13" fmla="*/ 665231 w 2011431"/>
              <a:gd name="connsiteY13" fmla="*/ 269666 h 447466"/>
              <a:gd name="connsiteX14" fmla="*/ 436631 w 2011431"/>
              <a:gd name="connsiteY14" fmla="*/ 91866 h 447466"/>
              <a:gd name="connsiteX15" fmla="*/ 589031 w 2011431"/>
              <a:gd name="connsiteY15" fmla="*/ 282366 h 447466"/>
              <a:gd name="connsiteX16" fmla="*/ 195331 w 2011431"/>
              <a:gd name="connsiteY16" fmla="*/ 28366 h 447466"/>
              <a:gd name="connsiteX0" fmla="*/ 144531 w 2011431"/>
              <a:gd name="connsiteY0" fmla="*/ 28366 h 447466"/>
              <a:gd name="connsiteX1" fmla="*/ 144531 w 2011431"/>
              <a:gd name="connsiteY1" fmla="*/ 28366 h 447466"/>
              <a:gd name="connsiteX2" fmla="*/ 37027 w 2011431"/>
              <a:gd name="connsiteY2" fmla="*/ 12342 h 447466"/>
              <a:gd name="connsiteX3" fmla="*/ 181043 w 2011431"/>
              <a:gd name="connsiteY3" fmla="*/ 84350 h 447466"/>
              <a:gd name="connsiteX4" fmla="*/ 253052 w 2011431"/>
              <a:gd name="connsiteY4" fmla="*/ 156358 h 447466"/>
              <a:gd name="connsiteX5" fmla="*/ 246131 w 2011431"/>
              <a:gd name="connsiteY5" fmla="*/ 256966 h 447466"/>
              <a:gd name="connsiteX6" fmla="*/ 246131 w 2011431"/>
              <a:gd name="connsiteY6" fmla="*/ 447466 h 447466"/>
              <a:gd name="connsiteX7" fmla="*/ 2011431 w 2011431"/>
              <a:gd name="connsiteY7" fmla="*/ 447466 h 447466"/>
              <a:gd name="connsiteX8" fmla="*/ 1973331 w 2011431"/>
              <a:gd name="connsiteY8" fmla="*/ 295066 h 447466"/>
              <a:gd name="connsiteX9" fmla="*/ 1528831 w 2011431"/>
              <a:gd name="connsiteY9" fmla="*/ 155366 h 447466"/>
              <a:gd name="connsiteX10" fmla="*/ 1071631 w 2011431"/>
              <a:gd name="connsiteY10" fmla="*/ 256966 h 447466"/>
              <a:gd name="connsiteX11" fmla="*/ 716031 w 2011431"/>
              <a:gd name="connsiteY11" fmla="*/ 244266 h 447466"/>
              <a:gd name="connsiteX12" fmla="*/ 614431 w 2011431"/>
              <a:gd name="connsiteY12" fmla="*/ 142666 h 447466"/>
              <a:gd name="connsiteX13" fmla="*/ 665231 w 2011431"/>
              <a:gd name="connsiteY13" fmla="*/ 269666 h 447466"/>
              <a:gd name="connsiteX14" fmla="*/ 436631 w 2011431"/>
              <a:gd name="connsiteY14" fmla="*/ 91866 h 447466"/>
              <a:gd name="connsiteX15" fmla="*/ 589031 w 2011431"/>
              <a:gd name="connsiteY15" fmla="*/ 282366 h 447466"/>
              <a:gd name="connsiteX16" fmla="*/ 195331 w 2011431"/>
              <a:gd name="connsiteY16" fmla="*/ 28366 h 447466"/>
              <a:gd name="connsiteX0" fmla="*/ 144531 w 2011431"/>
              <a:gd name="connsiteY0" fmla="*/ 28366 h 447466"/>
              <a:gd name="connsiteX1" fmla="*/ 109036 w 2011431"/>
              <a:gd name="connsiteY1" fmla="*/ 12342 h 447466"/>
              <a:gd name="connsiteX2" fmla="*/ 37027 w 2011431"/>
              <a:gd name="connsiteY2" fmla="*/ 12342 h 447466"/>
              <a:gd name="connsiteX3" fmla="*/ 181043 w 2011431"/>
              <a:gd name="connsiteY3" fmla="*/ 84350 h 447466"/>
              <a:gd name="connsiteX4" fmla="*/ 253052 w 2011431"/>
              <a:gd name="connsiteY4" fmla="*/ 156358 h 447466"/>
              <a:gd name="connsiteX5" fmla="*/ 246131 w 2011431"/>
              <a:gd name="connsiteY5" fmla="*/ 256966 h 447466"/>
              <a:gd name="connsiteX6" fmla="*/ 246131 w 2011431"/>
              <a:gd name="connsiteY6" fmla="*/ 447466 h 447466"/>
              <a:gd name="connsiteX7" fmla="*/ 2011431 w 2011431"/>
              <a:gd name="connsiteY7" fmla="*/ 447466 h 447466"/>
              <a:gd name="connsiteX8" fmla="*/ 1973331 w 2011431"/>
              <a:gd name="connsiteY8" fmla="*/ 295066 h 447466"/>
              <a:gd name="connsiteX9" fmla="*/ 1528831 w 2011431"/>
              <a:gd name="connsiteY9" fmla="*/ 155366 h 447466"/>
              <a:gd name="connsiteX10" fmla="*/ 1071631 w 2011431"/>
              <a:gd name="connsiteY10" fmla="*/ 256966 h 447466"/>
              <a:gd name="connsiteX11" fmla="*/ 716031 w 2011431"/>
              <a:gd name="connsiteY11" fmla="*/ 244266 h 447466"/>
              <a:gd name="connsiteX12" fmla="*/ 614431 w 2011431"/>
              <a:gd name="connsiteY12" fmla="*/ 142666 h 447466"/>
              <a:gd name="connsiteX13" fmla="*/ 665231 w 2011431"/>
              <a:gd name="connsiteY13" fmla="*/ 269666 h 447466"/>
              <a:gd name="connsiteX14" fmla="*/ 436631 w 2011431"/>
              <a:gd name="connsiteY14" fmla="*/ 91866 h 447466"/>
              <a:gd name="connsiteX15" fmla="*/ 589031 w 2011431"/>
              <a:gd name="connsiteY15" fmla="*/ 282366 h 447466"/>
              <a:gd name="connsiteX16" fmla="*/ 195331 w 2011431"/>
              <a:gd name="connsiteY16" fmla="*/ 28366 h 447466"/>
              <a:gd name="connsiteX0" fmla="*/ 144531 w 2011431"/>
              <a:gd name="connsiteY0" fmla="*/ 48683 h 467783"/>
              <a:gd name="connsiteX1" fmla="*/ 109036 w 2011431"/>
              <a:gd name="connsiteY1" fmla="*/ 32659 h 467783"/>
              <a:gd name="connsiteX2" fmla="*/ 37027 w 2011431"/>
              <a:gd name="connsiteY2" fmla="*/ 32659 h 467783"/>
              <a:gd name="connsiteX3" fmla="*/ 181043 w 2011431"/>
              <a:gd name="connsiteY3" fmla="*/ 104667 h 467783"/>
              <a:gd name="connsiteX4" fmla="*/ 253052 w 2011431"/>
              <a:gd name="connsiteY4" fmla="*/ 176675 h 467783"/>
              <a:gd name="connsiteX5" fmla="*/ 246131 w 2011431"/>
              <a:gd name="connsiteY5" fmla="*/ 277283 h 467783"/>
              <a:gd name="connsiteX6" fmla="*/ 246131 w 2011431"/>
              <a:gd name="connsiteY6" fmla="*/ 467783 h 467783"/>
              <a:gd name="connsiteX7" fmla="*/ 2011431 w 2011431"/>
              <a:gd name="connsiteY7" fmla="*/ 467783 h 467783"/>
              <a:gd name="connsiteX8" fmla="*/ 1973331 w 2011431"/>
              <a:gd name="connsiteY8" fmla="*/ 315383 h 467783"/>
              <a:gd name="connsiteX9" fmla="*/ 1528831 w 2011431"/>
              <a:gd name="connsiteY9" fmla="*/ 175683 h 467783"/>
              <a:gd name="connsiteX10" fmla="*/ 1071631 w 2011431"/>
              <a:gd name="connsiteY10" fmla="*/ 277283 h 467783"/>
              <a:gd name="connsiteX11" fmla="*/ 716031 w 2011431"/>
              <a:gd name="connsiteY11" fmla="*/ 264583 h 467783"/>
              <a:gd name="connsiteX12" fmla="*/ 614431 w 2011431"/>
              <a:gd name="connsiteY12" fmla="*/ 162983 h 467783"/>
              <a:gd name="connsiteX13" fmla="*/ 665231 w 2011431"/>
              <a:gd name="connsiteY13" fmla="*/ 289983 h 467783"/>
              <a:gd name="connsiteX14" fmla="*/ 436631 w 2011431"/>
              <a:gd name="connsiteY14" fmla="*/ 112183 h 467783"/>
              <a:gd name="connsiteX15" fmla="*/ 589031 w 2011431"/>
              <a:gd name="connsiteY15" fmla="*/ 302683 h 467783"/>
              <a:gd name="connsiteX16" fmla="*/ 195331 w 2011431"/>
              <a:gd name="connsiteY16" fmla="*/ 48683 h 467783"/>
              <a:gd name="connsiteX0" fmla="*/ 107504 w 1974404"/>
              <a:gd name="connsiteY0" fmla="*/ 16024 h 435124"/>
              <a:gd name="connsiteX1" fmla="*/ 0 w 1974404"/>
              <a:gd name="connsiteY1" fmla="*/ 0 h 435124"/>
              <a:gd name="connsiteX2" fmla="*/ 144016 w 1974404"/>
              <a:gd name="connsiteY2" fmla="*/ 72008 h 435124"/>
              <a:gd name="connsiteX3" fmla="*/ 216025 w 1974404"/>
              <a:gd name="connsiteY3" fmla="*/ 144016 h 435124"/>
              <a:gd name="connsiteX4" fmla="*/ 209104 w 1974404"/>
              <a:gd name="connsiteY4" fmla="*/ 244624 h 435124"/>
              <a:gd name="connsiteX5" fmla="*/ 209104 w 1974404"/>
              <a:gd name="connsiteY5" fmla="*/ 435124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399604 w 1974404"/>
              <a:gd name="connsiteY13" fmla="*/ 79524 h 435124"/>
              <a:gd name="connsiteX14" fmla="*/ 552004 w 1974404"/>
              <a:gd name="connsiteY14" fmla="*/ 270024 h 435124"/>
              <a:gd name="connsiteX15" fmla="*/ 158304 w 1974404"/>
              <a:gd name="connsiteY15" fmla="*/ 16024 h 435124"/>
              <a:gd name="connsiteX0" fmla="*/ 107504 w 1974404"/>
              <a:gd name="connsiteY0" fmla="*/ 16024 h 435124"/>
              <a:gd name="connsiteX1" fmla="*/ 0 w 1974404"/>
              <a:gd name="connsiteY1" fmla="*/ 0 h 435124"/>
              <a:gd name="connsiteX2" fmla="*/ 144016 w 1974404"/>
              <a:gd name="connsiteY2" fmla="*/ 72008 h 435124"/>
              <a:gd name="connsiteX3" fmla="*/ 216025 w 1974404"/>
              <a:gd name="connsiteY3" fmla="*/ 144016 h 435124"/>
              <a:gd name="connsiteX4" fmla="*/ 209104 w 1974404"/>
              <a:gd name="connsiteY4" fmla="*/ 244624 h 435124"/>
              <a:gd name="connsiteX5" fmla="*/ 209104 w 1974404"/>
              <a:gd name="connsiteY5" fmla="*/ 435124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399604 w 1974404"/>
              <a:gd name="connsiteY13" fmla="*/ 79524 h 435124"/>
              <a:gd name="connsiteX14" fmla="*/ 552004 w 1974404"/>
              <a:gd name="connsiteY14" fmla="*/ 270024 h 435124"/>
              <a:gd name="connsiteX15" fmla="*/ 158304 w 1974404"/>
              <a:gd name="connsiteY15" fmla="*/ 16024 h 435124"/>
              <a:gd name="connsiteX16" fmla="*/ 107504 w 1974404"/>
              <a:gd name="connsiteY16" fmla="*/ 16024 h 435124"/>
              <a:gd name="connsiteX0" fmla="*/ 107504 w 1974404"/>
              <a:gd name="connsiteY0" fmla="*/ 16024 h 435124"/>
              <a:gd name="connsiteX1" fmla="*/ 0 w 1974404"/>
              <a:gd name="connsiteY1" fmla="*/ 0 h 435124"/>
              <a:gd name="connsiteX2" fmla="*/ 144016 w 1974404"/>
              <a:gd name="connsiteY2" fmla="*/ 72008 h 435124"/>
              <a:gd name="connsiteX3" fmla="*/ 144016 w 1974404"/>
              <a:gd name="connsiteY3" fmla="*/ 144016 h 435124"/>
              <a:gd name="connsiteX4" fmla="*/ 209104 w 1974404"/>
              <a:gd name="connsiteY4" fmla="*/ 244624 h 435124"/>
              <a:gd name="connsiteX5" fmla="*/ 209104 w 1974404"/>
              <a:gd name="connsiteY5" fmla="*/ 435124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399604 w 1974404"/>
              <a:gd name="connsiteY13" fmla="*/ 79524 h 435124"/>
              <a:gd name="connsiteX14" fmla="*/ 552004 w 1974404"/>
              <a:gd name="connsiteY14" fmla="*/ 270024 h 435124"/>
              <a:gd name="connsiteX15" fmla="*/ 158304 w 1974404"/>
              <a:gd name="connsiteY15" fmla="*/ 16024 h 435124"/>
              <a:gd name="connsiteX16" fmla="*/ 107504 w 1974404"/>
              <a:gd name="connsiteY16" fmla="*/ 16024 h 435124"/>
              <a:gd name="connsiteX0" fmla="*/ 107504 w 1974404"/>
              <a:gd name="connsiteY0" fmla="*/ 16024 h 435124"/>
              <a:gd name="connsiteX1" fmla="*/ 0 w 1974404"/>
              <a:gd name="connsiteY1" fmla="*/ 0 h 435124"/>
              <a:gd name="connsiteX2" fmla="*/ 144016 w 1974404"/>
              <a:gd name="connsiteY2" fmla="*/ 72008 h 435124"/>
              <a:gd name="connsiteX3" fmla="*/ 144016 w 1974404"/>
              <a:gd name="connsiteY3" fmla="*/ 144016 h 435124"/>
              <a:gd name="connsiteX4" fmla="*/ 144016 w 1974404"/>
              <a:gd name="connsiteY4" fmla="*/ 288032 h 435124"/>
              <a:gd name="connsiteX5" fmla="*/ 209104 w 1974404"/>
              <a:gd name="connsiteY5" fmla="*/ 435124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399604 w 1974404"/>
              <a:gd name="connsiteY13" fmla="*/ 79524 h 435124"/>
              <a:gd name="connsiteX14" fmla="*/ 552004 w 1974404"/>
              <a:gd name="connsiteY14" fmla="*/ 270024 h 435124"/>
              <a:gd name="connsiteX15" fmla="*/ 158304 w 1974404"/>
              <a:gd name="connsiteY15" fmla="*/ 16024 h 435124"/>
              <a:gd name="connsiteX16" fmla="*/ 107504 w 1974404"/>
              <a:gd name="connsiteY16" fmla="*/ 16024 h 435124"/>
              <a:gd name="connsiteX0" fmla="*/ 107504 w 1974404"/>
              <a:gd name="connsiteY0" fmla="*/ 16024 h 435124"/>
              <a:gd name="connsiteX1" fmla="*/ 0 w 1974404"/>
              <a:gd name="connsiteY1" fmla="*/ 0 h 435124"/>
              <a:gd name="connsiteX2" fmla="*/ 144016 w 1974404"/>
              <a:gd name="connsiteY2" fmla="*/ 72008 h 435124"/>
              <a:gd name="connsiteX3" fmla="*/ 144016 w 1974404"/>
              <a:gd name="connsiteY3" fmla="*/ 144016 h 435124"/>
              <a:gd name="connsiteX4" fmla="*/ 144016 w 1974404"/>
              <a:gd name="connsiteY4" fmla="*/ 288032 h 435124"/>
              <a:gd name="connsiteX5" fmla="*/ 144016 w 1974404"/>
              <a:gd name="connsiteY5" fmla="*/ 432048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399604 w 1974404"/>
              <a:gd name="connsiteY13" fmla="*/ 79524 h 435124"/>
              <a:gd name="connsiteX14" fmla="*/ 552004 w 1974404"/>
              <a:gd name="connsiteY14" fmla="*/ 270024 h 435124"/>
              <a:gd name="connsiteX15" fmla="*/ 158304 w 1974404"/>
              <a:gd name="connsiteY15" fmla="*/ 16024 h 435124"/>
              <a:gd name="connsiteX16" fmla="*/ 107504 w 1974404"/>
              <a:gd name="connsiteY16" fmla="*/ 16024 h 435124"/>
              <a:gd name="connsiteX0" fmla="*/ 107504 w 1974404"/>
              <a:gd name="connsiteY0" fmla="*/ 16024 h 435124"/>
              <a:gd name="connsiteX1" fmla="*/ 0 w 1974404"/>
              <a:gd name="connsiteY1" fmla="*/ 0 h 435124"/>
              <a:gd name="connsiteX2" fmla="*/ 144016 w 1974404"/>
              <a:gd name="connsiteY2" fmla="*/ 72008 h 435124"/>
              <a:gd name="connsiteX3" fmla="*/ 144016 w 1974404"/>
              <a:gd name="connsiteY3" fmla="*/ 144016 h 435124"/>
              <a:gd name="connsiteX4" fmla="*/ 144016 w 1974404"/>
              <a:gd name="connsiteY4" fmla="*/ 288032 h 435124"/>
              <a:gd name="connsiteX5" fmla="*/ 144016 w 1974404"/>
              <a:gd name="connsiteY5" fmla="*/ 432048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399604 w 1974404"/>
              <a:gd name="connsiteY13" fmla="*/ 79524 h 435124"/>
              <a:gd name="connsiteX14" fmla="*/ 288032 w 1974404"/>
              <a:gd name="connsiteY14" fmla="*/ 144016 h 435124"/>
              <a:gd name="connsiteX15" fmla="*/ 158304 w 1974404"/>
              <a:gd name="connsiteY15" fmla="*/ 16024 h 435124"/>
              <a:gd name="connsiteX16" fmla="*/ 107504 w 1974404"/>
              <a:gd name="connsiteY16" fmla="*/ 16024 h 435124"/>
              <a:gd name="connsiteX0" fmla="*/ 107504 w 1974404"/>
              <a:gd name="connsiteY0" fmla="*/ 16024 h 435124"/>
              <a:gd name="connsiteX1" fmla="*/ 0 w 1974404"/>
              <a:gd name="connsiteY1" fmla="*/ 0 h 435124"/>
              <a:gd name="connsiteX2" fmla="*/ 144016 w 1974404"/>
              <a:gd name="connsiteY2" fmla="*/ 72008 h 435124"/>
              <a:gd name="connsiteX3" fmla="*/ 144016 w 1974404"/>
              <a:gd name="connsiteY3" fmla="*/ 144016 h 435124"/>
              <a:gd name="connsiteX4" fmla="*/ 144016 w 1974404"/>
              <a:gd name="connsiteY4" fmla="*/ 288032 h 435124"/>
              <a:gd name="connsiteX5" fmla="*/ 144016 w 1974404"/>
              <a:gd name="connsiteY5" fmla="*/ 432048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288032 w 1974404"/>
              <a:gd name="connsiteY13" fmla="*/ 0 h 435124"/>
              <a:gd name="connsiteX14" fmla="*/ 288032 w 1974404"/>
              <a:gd name="connsiteY14" fmla="*/ 144016 h 435124"/>
              <a:gd name="connsiteX15" fmla="*/ 158304 w 1974404"/>
              <a:gd name="connsiteY15" fmla="*/ 16024 h 435124"/>
              <a:gd name="connsiteX16" fmla="*/ 107504 w 1974404"/>
              <a:gd name="connsiteY16" fmla="*/ 16024 h 435124"/>
              <a:gd name="connsiteX0" fmla="*/ 72008 w 1974404"/>
              <a:gd name="connsiteY0" fmla="*/ 0 h 435124"/>
              <a:gd name="connsiteX1" fmla="*/ 0 w 1974404"/>
              <a:gd name="connsiteY1" fmla="*/ 0 h 435124"/>
              <a:gd name="connsiteX2" fmla="*/ 144016 w 1974404"/>
              <a:gd name="connsiteY2" fmla="*/ 72008 h 435124"/>
              <a:gd name="connsiteX3" fmla="*/ 144016 w 1974404"/>
              <a:gd name="connsiteY3" fmla="*/ 144016 h 435124"/>
              <a:gd name="connsiteX4" fmla="*/ 144016 w 1974404"/>
              <a:gd name="connsiteY4" fmla="*/ 288032 h 435124"/>
              <a:gd name="connsiteX5" fmla="*/ 144016 w 1974404"/>
              <a:gd name="connsiteY5" fmla="*/ 432048 h 435124"/>
              <a:gd name="connsiteX6" fmla="*/ 1974404 w 1974404"/>
              <a:gd name="connsiteY6" fmla="*/ 435124 h 435124"/>
              <a:gd name="connsiteX7" fmla="*/ 1936304 w 1974404"/>
              <a:gd name="connsiteY7" fmla="*/ 282724 h 435124"/>
              <a:gd name="connsiteX8" fmla="*/ 1491804 w 1974404"/>
              <a:gd name="connsiteY8" fmla="*/ 143024 h 435124"/>
              <a:gd name="connsiteX9" fmla="*/ 1034604 w 1974404"/>
              <a:gd name="connsiteY9" fmla="*/ 244624 h 435124"/>
              <a:gd name="connsiteX10" fmla="*/ 679004 w 1974404"/>
              <a:gd name="connsiteY10" fmla="*/ 231924 h 435124"/>
              <a:gd name="connsiteX11" fmla="*/ 577404 w 1974404"/>
              <a:gd name="connsiteY11" fmla="*/ 130324 h 435124"/>
              <a:gd name="connsiteX12" fmla="*/ 628204 w 1974404"/>
              <a:gd name="connsiteY12" fmla="*/ 257324 h 435124"/>
              <a:gd name="connsiteX13" fmla="*/ 288032 w 1974404"/>
              <a:gd name="connsiteY13" fmla="*/ 0 h 435124"/>
              <a:gd name="connsiteX14" fmla="*/ 288032 w 1974404"/>
              <a:gd name="connsiteY14" fmla="*/ 144016 h 435124"/>
              <a:gd name="connsiteX15" fmla="*/ 158304 w 1974404"/>
              <a:gd name="connsiteY15" fmla="*/ 16024 h 435124"/>
              <a:gd name="connsiteX16" fmla="*/ 72008 w 1974404"/>
              <a:gd name="connsiteY16" fmla="*/ 0 h 435124"/>
              <a:gd name="connsiteX0" fmla="*/ 84009 w 1986405"/>
              <a:gd name="connsiteY0" fmla="*/ 12001 h 447125"/>
              <a:gd name="connsiteX1" fmla="*/ 12001 w 1986405"/>
              <a:gd name="connsiteY1" fmla="*/ 12001 h 447125"/>
              <a:gd name="connsiteX2" fmla="*/ 156017 w 1986405"/>
              <a:gd name="connsiteY2" fmla="*/ 84009 h 447125"/>
              <a:gd name="connsiteX3" fmla="*/ 156017 w 1986405"/>
              <a:gd name="connsiteY3" fmla="*/ 156017 h 447125"/>
              <a:gd name="connsiteX4" fmla="*/ 156017 w 1986405"/>
              <a:gd name="connsiteY4" fmla="*/ 300033 h 447125"/>
              <a:gd name="connsiteX5" fmla="*/ 156017 w 1986405"/>
              <a:gd name="connsiteY5" fmla="*/ 444049 h 447125"/>
              <a:gd name="connsiteX6" fmla="*/ 1986405 w 1986405"/>
              <a:gd name="connsiteY6" fmla="*/ 447125 h 447125"/>
              <a:gd name="connsiteX7" fmla="*/ 1948305 w 1986405"/>
              <a:gd name="connsiteY7" fmla="*/ 294725 h 447125"/>
              <a:gd name="connsiteX8" fmla="*/ 1503805 w 1986405"/>
              <a:gd name="connsiteY8" fmla="*/ 155025 h 447125"/>
              <a:gd name="connsiteX9" fmla="*/ 1046605 w 1986405"/>
              <a:gd name="connsiteY9" fmla="*/ 256625 h 447125"/>
              <a:gd name="connsiteX10" fmla="*/ 691005 w 1986405"/>
              <a:gd name="connsiteY10" fmla="*/ 243925 h 447125"/>
              <a:gd name="connsiteX11" fmla="*/ 589405 w 1986405"/>
              <a:gd name="connsiteY11" fmla="*/ 142325 h 447125"/>
              <a:gd name="connsiteX12" fmla="*/ 640205 w 1986405"/>
              <a:gd name="connsiteY12" fmla="*/ 269325 h 447125"/>
              <a:gd name="connsiteX13" fmla="*/ 300033 w 1986405"/>
              <a:gd name="connsiteY13" fmla="*/ 12001 h 447125"/>
              <a:gd name="connsiteX14" fmla="*/ 300033 w 1986405"/>
              <a:gd name="connsiteY14" fmla="*/ 156017 h 447125"/>
              <a:gd name="connsiteX15" fmla="*/ 170305 w 1986405"/>
              <a:gd name="connsiteY15" fmla="*/ 28025 h 447125"/>
              <a:gd name="connsiteX16" fmla="*/ 84009 w 1986405"/>
              <a:gd name="connsiteY16" fmla="*/ 12001 h 447125"/>
              <a:gd name="connsiteX0" fmla="*/ 84009 w 1986405"/>
              <a:gd name="connsiteY0" fmla="*/ 12001 h 447125"/>
              <a:gd name="connsiteX1" fmla="*/ 12001 w 1986405"/>
              <a:gd name="connsiteY1" fmla="*/ 12001 h 447125"/>
              <a:gd name="connsiteX2" fmla="*/ 156017 w 1986405"/>
              <a:gd name="connsiteY2" fmla="*/ 84009 h 447125"/>
              <a:gd name="connsiteX3" fmla="*/ 156017 w 1986405"/>
              <a:gd name="connsiteY3" fmla="*/ 156017 h 447125"/>
              <a:gd name="connsiteX4" fmla="*/ 156017 w 1986405"/>
              <a:gd name="connsiteY4" fmla="*/ 300033 h 447125"/>
              <a:gd name="connsiteX5" fmla="*/ 156017 w 1986405"/>
              <a:gd name="connsiteY5" fmla="*/ 444049 h 447125"/>
              <a:gd name="connsiteX6" fmla="*/ 1986405 w 1986405"/>
              <a:gd name="connsiteY6" fmla="*/ 447125 h 447125"/>
              <a:gd name="connsiteX7" fmla="*/ 1948305 w 1986405"/>
              <a:gd name="connsiteY7" fmla="*/ 294725 h 447125"/>
              <a:gd name="connsiteX8" fmla="*/ 1503805 w 1986405"/>
              <a:gd name="connsiteY8" fmla="*/ 155025 h 447125"/>
              <a:gd name="connsiteX9" fmla="*/ 1046605 w 1986405"/>
              <a:gd name="connsiteY9" fmla="*/ 256625 h 447125"/>
              <a:gd name="connsiteX10" fmla="*/ 691005 w 1986405"/>
              <a:gd name="connsiteY10" fmla="*/ 243925 h 447125"/>
              <a:gd name="connsiteX11" fmla="*/ 589405 w 1986405"/>
              <a:gd name="connsiteY11" fmla="*/ 142325 h 447125"/>
              <a:gd name="connsiteX12" fmla="*/ 640205 w 1986405"/>
              <a:gd name="connsiteY12" fmla="*/ 269325 h 447125"/>
              <a:gd name="connsiteX13" fmla="*/ 300033 w 1986405"/>
              <a:gd name="connsiteY13" fmla="*/ 12001 h 447125"/>
              <a:gd name="connsiteX14" fmla="*/ 300033 w 1986405"/>
              <a:gd name="connsiteY14" fmla="*/ 156017 h 447125"/>
              <a:gd name="connsiteX15" fmla="*/ 170305 w 1986405"/>
              <a:gd name="connsiteY15" fmla="*/ 28025 h 447125"/>
              <a:gd name="connsiteX16" fmla="*/ 84009 w 1986405"/>
              <a:gd name="connsiteY16" fmla="*/ 12001 h 447125"/>
              <a:gd name="connsiteX0" fmla="*/ 84009 w 1986405"/>
              <a:gd name="connsiteY0" fmla="*/ 12001 h 447125"/>
              <a:gd name="connsiteX1" fmla="*/ 12001 w 1986405"/>
              <a:gd name="connsiteY1" fmla="*/ 12001 h 447125"/>
              <a:gd name="connsiteX2" fmla="*/ 156017 w 1986405"/>
              <a:gd name="connsiteY2" fmla="*/ 84009 h 447125"/>
              <a:gd name="connsiteX3" fmla="*/ 156017 w 1986405"/>
              <a:gd name="connsiteY3" fmla="*/ 156017 h 447125"/>
              <a:gd name="connsiteX4" fmla="*/ 156017 w 1986405"/>
              <a:gd name="connsiteY4" fmla="*/ 300033 h 447125"/>
              <a:gd name="connsiteX5" fmla="*/ 156017 w 1986405"/>
              <a:gd name="connsiteY5" fmla="*/ 444049 h 447125"/>
              <a:gd name="connsiteX6" fmla="*/ 1986405 w 1986405"/>
              <a:gd name="connsiteY6" fmla="*/ 447125 h 447125"/>
              <a:gd name="connsiteX7" fmla="*/ 1948305 w 1986405"/>
              <a:gd name="connsiteY7" fmla="*/ 294725 h 447125"/>
              <a:gd name="connsiteX8" fmla="*/ 1503805 w 1986405"/>
              <a:gd name="connsiteY8" fmla="*/ 155025 h 447125"/>
              <a:gd name="connsiteX9" fmla="*/ 1046605 w 1986405"/>
              <a:gd name="connsiteY9" fmla="*/ 256625 h 447125"/>
              <a:gd name="connsiteX10" fmla="*/ 691005 w 1986405"/>
              <a:gd name="connsiteY10" fmla="*/ 243925 h 447125"/>
              <a:gd name="connsiteX11" fmla="*/ 589405 w 1986405"/>
              <a:gd name="connsiteY11" fmla="*/ 142325 h 447125"/>
              <a:gd name="connsiteX12" fmla="*/ 640205 w 1986405"/>
              <a:gd name="connsiteY12" fmla="*/ 269325 h 447125"/>
              <a:gd name="connsiteX13" fmla="*/ 300033 w 1986405"/>
              <a:gd name="connsiteY13" fmla="*/ 12001 h 447125"/>
              <a:gd name="connsiteX14" fmla="*/ 300033 w 1986405"/>
              <a:gd name="connsiteY14" fmla="*/ 156017 h 447125"/>
              <a:gd name="connsiteX15" fmla="*/ 170305 w 1986405"/>
              <a:gd name="connsiteY15" fmla="*/ 28025 h 447125"/>
              <a:gd name="connsiteX16" fmla="*/ 84009 w 1986405"/>
              <a:gd name="connsiteY16" fmla="*/ 12001 h 447125"/>
              <a:gd name="connsiteX0" fmla="*/ 84009 w 1986405"/>
              <a:gd name="connsiteY0" fmla="*/ 12001 h 447125"/>
              <a:gd name="connsiteX1" fmla="*/ 12001 w 1986405"/>
              <a:gd name="connsiteY1" fmla="*/ 12001 h 447125"/>
              <a:gd name="connsiteX2" fmla="*/ 156017 w 1986405"/>
              <a:gd name="connsiteY2" fmla="*/ 84009 h 447125"/>
              <a:gd name="connsiteX3" fmla="*/ 156017 w 1986405"/>
              <a:gd name="connsiteY3" fmla="*/ 156017 h 447125"/>
              <a:gd name="connsiteX4" fmla="*/ 156017 w 1986405"/>
              <a:gd name="connsiteY4" fmla="*/ 300033 h 447125"/>
              <a:gd name="connsiteX5" fmla="*/ 156017 w 1986405"/>
              <a:gd name="connsiteY5" fmla="*/ 444049 h 447125"/>
              <a:gd name="connsiteX6" fmla="*/ 1986405 w 1986405"/>
              <a:gd name="connsiteY6" fmla="*/ 447125 h 447125"/>
              <a:gd name="connsiteX7" fmla="*/ 1948305 w 1986405"/>
              <a:gd name="connsiteY7" fmla="*/ 294725 h 447125"/>
              <a:gd name="connsiteX8" fmla="*/ 1503805 w 1986405"/>
              <a:gd name="connsiteY8" fmla="*/ 155025 h 447125"/>
              <a:gd name="connsiteX9" fmla="*/ 1046605 w 1986405"/>
              <a:gd name="connsiteY9" fmla="*/ 256625 h 447125"/>
              <a:gd name="connsiteX10" fmla="*/ 691005 w 1986405"/>
              <a:gd name="connsiteY10" fmla="*/ 243925 h 447125"/>
              <a:gd name="connsiteX11" fmla="*/ 589405 w 1986405"/>
              <a:gd name="connsiteY11" fmla="*/ 142325 h 447125"/>
              <a:gd name="connsiteX12" fmla="*/ 640205 w 1986405"/>
              <a:gd name="connsiteY12" fmla="*/ 269325 h 447125"/>
              <a:gd name="connsiteX13" fmla="*/ 300033 w 1986405"/>
              <a:gd name="connsiteY13" fmla="*/ 12001 h 447125"/>
              <a:gd name="connsiteX14" fmla="*/ 300033 w 1986405"/>
              <a:gd name="connsiteY14" fmla="*/ 156017 h 447125"/>
              <a:gd name="connsiteX15" fmla="*/ 170305 w 1986405"/>
              <a:gd name="connsiteY15" fmla="*/ 28025 h 447125"/>
              <a:gd name="connsiteX16" fmla="*/ 84009 w 1986405"/>
              <a:gd name="connsiteY16" fmla="*/ 12001 h 447125"/>
              <a:gd name="connsiteX0" fmla="*/ 84009 w 1986405"/>
              <a:gd name="connsiteY0" fmla="*/ 18885 h 454009"/>
              <a:gd name="connsiteX1" fmla="*/ 12001 w 1986405"/>
              <a:gd name="connsiteY1" fmla="*/ 18885 h 454009"/>
              <a:gd name="connsiteX2" fmla="*/ 156017 w 1986405"/>
              <a:gd name="connsiteY2" fmla="*/ 90893 h 454009"/>
              <a:gd name="connsiteX3" fmla="*/ 156017 w 1986405"/>
              <a:gd name="connsiteY3" fmla="*/ 162901 h 454009"/>
              <a:gd name="connsiteX4" fmla="*/ 156017 w 1986405"/>
              <a:gd name="connsiteY4" fmla="*/ 306917 h 454009"/>
              <a:gd name="connsiteX5" fmla="*/ 156017 w 1986405"/>
              <a:gd name="connsiteY5" fmla="*/ 450933 h 454009"/>
              <a:gd name="connsiteX6" fmla="*/ 1986405 w 1986405"/>
              <a:gd name="connsiteY6" fmla="*/ 454009 h 454009"/>
              <a:gd name="connsiteX7" fmla="*/ 1948305 w 1986405"/>
              <a:gd name="connsiteY7" fmla="*/ 301609 h 454009"/>
              <a:gd name="connsiteX8" fmla="*/ 1503805 w 1986405"/>
              <a:gd name="connsiteY8" fmla="*/ 161909 h 454009"/>
              <a:gd name="connsiteX9" fmla="*/ 1046605 w 1986405"/>
              <a:gd name="connsiteY9" fmla="*/ 263509 h 454009"/>
              <a:gd name="connsiteX10" fmla="*/ 691005 w 1986405"/>
              <a:gd name="connsiteY10" fmla="*/ 250809 h 454009"/>
              <a:gd name="connsiteX11" fmla="*/ 589405 w 1986405"/>
              <a:gd name="connsiteY11" fmla="*/ 149209 h 454009"/>
              <a:gd name="connsiteX12" fmla="*/ 640205 w 1986405"/>
              <a:gd name="connsiteY12" fmla="*/ 276209 h 454009"/>
              <a:gd name="connsiteX13" fmla="*/ 300033 w 1986405"/>
              <a:gd name="connsiteY13" fmla="*/ 18885 h 454009"/>
              <a:gd name="connsiteX14" fmla="*/ 300033 w 1986405"/>
              <a:gd name="connsiteY14" fmla="*/ 162901 h 454009"/>
              <a:gd name="connsiteX15" fmla="*/ 170305 w 1986405"/>
              <a:gd name="connsiteY15" fmla="*/ 34909 h 454009"/>
              <a:gd name="connsiteX16" fmla="*/ 84009 w 1986405"/>
              <a:gd name="connsiteY16" fmla="*/ 18885 h 454009"/>
              <a:gd name="connsiteX0" fmla="*/ 84009 w 1986405"/>
              <a:gd name="connsiteY0" fmla="*/ 18885 h 454009"/>
              <a:gd name="connsiteX1" fmla="*/ 12001 w 1986405"/>
              <a:gd name="connsiteY1" fmla="*/ 18885 h 454009"/>
              <a:gd name="connsiteX2" fmla="*/ 156017 w 1986405"/>
              <a:gd name="connsiteY2" fmla="*/ 90893 h 454009"/>
              <a:gd name="connsiteX3" fmla="*/ 156017 w 1986405"/>
              <a:gd name="connsiteY3" fmla="*/ 162901 h 454009"/>
              <a:gd name="connsiteX4" fmla="*/ 156017 w 1986405"/>
              <a:gd name="connsiteY4" fmla="*/ 306917 h 454009"/>
              <a:gd name="connsiteX5" fmla="*/ 156017 w 1986405"/>
              <a:gd name="connsiteY5" fmla="*/ 450933 h 454009"/>
              <a:gd name="connsiteX6" fmla="*/ 1986405 w 1986405"/>
              <a:gd name="connsiteY6" fmla="*/ 454009 h 454009"/>
              <a:gd name="connsiteX7" fmla="*/ 1948305 w 1986405"/>
              <a:gd name="connsiteY7" fmla="*/ 301609 h 454009"/>
              <a:gd name="connsiteX8" fmla="*/ 1503805 w 1986405"/>
              <a:gd name="connsiteY8" fmla="*/ 161909 h 454009"/>
              <a:gd name="connsiteX9" fmla="*/ 1046605 w 1986405"/>
              <a:gd name="connsiteY9" fmla="*/ 263509 h 454009"/>
              <a:gd name="connsiteX10" fmla="*/ 691005 w 1986405"/>
              <a:gd name="connsiteY10" fmla="*/ 250809 h 454009"/>
              <a:gd name="connsiteX11" fmla="*/ 589405 w 1986405"/>
              <a:gd name="connsiteY11" fmla="*/ 149209 h 454009"/>
              <a:gd name="connsiteX12" fmla="*/ 640205 w 1986405"/>
              <a:gd name="connsiteY12" fmla="*/ 276209 h 454009"/>
              <a:gd name="connsiteX13" fmla="*/ 300033 w 1986405"/>
              <a:gd name="connsiteY13" fmla="*/ 18885 h 454009"/>
              <a:gd name="connsiteX14" fmla="*/ 300033 w 1986405"/>
              <a:gd name="connsiteY14" fmla="*/ 162901 h 454009"/>
              <a:gd name="connsiteX15" fmla="*/ 170305 w 1986405"/>
              <a:gd name="connsiteY15" fmla="*/ 34909 h 454009"/>
              <a:gd name="connsiteX16" fmla="*/ 84009 w 1986405"/>
              <a:gd name="connsiteY16" fmla="*/ 18885 h 454009"/>
              <a:gd name="connsiteX0" fmla="*/ 84009 w 1986405"/>
              <a:gd name="connsiteY0" fmla="*/ 18885 h 454009"/>
              <a:gd name="connsiteX1" fmla="*/ 12001 w 1986405"/>
              <a:gd name="connsiteY1" fmla="*/ 18885 h 454009"/>
              <a:gd name="connsiteX2" fmla="*/ 156017 w 1986405"/>
              <a:gd name="connsiteY2" fmla="*/ 90893 h 454009"/>
              <a:gd name="connsiteX3" fmla="*/ 156017 w 1986405"/>
              <a:gd name="connsiteY3" fmla="*/ 162901 h 454009"/>
              <a:gd name="connsiteX4" fmla="*/ 156017 w 1986405"/>
              <a:gd name="connsiteY4" fmla="*/ 306917 h 454009"/>
              <a:gd name="connsiteX5" fmla="*/ 156017 w 1986405"/>
              <a:gd name="connsiteY5" fmla="*/ 450933 h 454009"/>
              <a:gd name="connsiteX6" fmla="*/ 1986405 w 1986405"/>
              <a:gd name="connsiteY6" fmla="*/ 454009 h 454009"/>
              <a:gd name="connsiteX7" fmla="*/ 1948305 w 1986405"/>
              <a:gd name="connsiteY7" fmla="*/ 301609 h 454009"/>
              <a:gd name="connsiteX8" fmla="*/ 1503805 w 1986405"/>
              <a:gd name="connsiteY8" fmla="*/ 161909 h 454009"/>
              <a:gd name="connsiteX9" fmla="*/ 1046605 w 1986405"/>
              <a:gd name="connsiteY9" fmla="*/ 263509 h 454009"/>
              <a:gd name="connsiteX10" fmla="*/ 691005 w 1986405"/>
              <a:gd name="connsiteY10" fmla="*/ 250809 h 454009"/>
              <a:gd name="connsiteX11" fmla="*/ 589405 w 1986405"/>
              <a:gd name="connsiteY11" fmla="*/ 149209 h 454009"/>
              <a:gd name="connsiteX12" fmla="*/ 640205 w 1986405"/>
              <a:gd name="connsiteY12" fmla="*/ 276209 h 454009"/>
              <a:gd name="connsiteX13" fmla="*/ 300033 w 1986405"/>
              <a:gd name="connsiteY13" fmla="*/ 18885 h 454009"/>
              <a:gd name="connsiteX14" fmla="*/ 300033 w 1986405"/>
              <a:gd name="connsiteY14" fmla="*/ 162901 h 454009"/>
              <a:gd name="connsiteX15" fmla="*/ 170305 w 1986405"/>
              <a:gd name="connsiteY15" fmla="*/ 34909 h 454009"/>
              <a:gd name="connsiteX16" fmla="*/ 84009 w 1986405"/>
              <a:gd name="connsiteY16" fmla="*/ 18885 h 454009"/>
              <a:gd name="connsiteX0" fmla="*/ 84009 w 1986405"/>
              <a:gd name="connsiteY0" fmla="*/ 18885 h 454009"/>
              <a:gd name="connsiteX1" fmla="*/ 12001 w 1986405"/>
              <a:gd name="connsiteY1" fmla="*/ 18885 h 454009"/>
              <a:gd name="connsiteX2" fmla="*/ 156017 w 1986405"/>
              <a:gd name="connsiteY2" fmla="*/ 90893 h 454009"/>
              <a:gd name="connsiteX3" fmla="*/ 156017 w 1986405"/>
              <a:gd name="connsiteY3" fmla="*/ 162901 h 454009"/>
              <a:gd name="connsiteX4" fmla="*/ 156017 w 1986405"/>
              <a:gd name="connsiteY4" fmla="*/ 306917 h 454009"/>
              <a:gd name="connsiteX5" fmla="*/ 156017 w 1986405"/>
              <a:gd name="connsiteY5" fmla="*/ 450933 h 454009"/>
              <a:gd name="connsiteX6" fmla="*/ 1986405 w 1986405"/>
              <a:gd name="connsiteY6" fmla="*/ 454009 h 454009"/>
              <a:gd name="connsiteX7" fmla="*/ 1948305 w 1986405"/>
              <a:gd name="connsiteY7" fmla="*/ 301609 h 454009"/>
              <a:gd name="connsiteX8" fmla="*/ 1503805 w 1986405"/>
              <a:gd name="connsiteY8" fmla="*/ 161909 h 454009"/>
              <a:gd name="connsiteX9" fmla="*/ 1046605 w 1986405"/>
              <a:gd name="connsiteY9" fmla="*/ 263509 h 454009"/>
              <a:gd name="connsiteX10" fmla="*/ 804090 w 1986405"/>
              <a:gd name="connsiteY10" fmla="*/ 234910 h 454009"/>
              <a:gd name="connsiteX11" fmla="*/ 589405 w 1986405"/>
              <a:gd name="connsiteY11" fmla="*/ 149209 h 454009"/>
              <a:gd name="connsiteX12" fmla="*/ 640205 w 1986405"/>
              <a:gd name="connsiteY12" fmla="*/ 276209 h 454009"/>
              <a:gd name="connsiteX13" fmla="*/ 300033 w 1986405"/>
              <a:gd name="connsiteY13" fmla="*/ 18885 h 454009"/>
              <a:gd name="connsiteX14" fmla="*/ 300033 w 1986405"/>
              <a:gd name="connsiteY14" fmla="*/ 162901 h 454009"/>
              <a:gd name="connsiteX15" fmla="*/ 170305 w 1986405"/>
              <a:gd name="connsiteY15" fmla="*/ 34909 h 454009"/>
              <a:gd name="connsiteX16" fmla="*/ 84009 w 1986405"/>
              <a:gd name="connsiteY16" fmla="*/ 18885 h 454009"/>
              <a:gd name="connsiteX0" fmla="*/ 84009 w 1986405"/>
              <a:gd name="connsiteY0" fmla="*/ 18885 h 454009"/>
              <a:gd name="connsiteX1" fmla="*/ 12001 w 1986405"/>
              <a:gd name="connsiteY1" fmla="*/ 18885 h 454009"/>
              <a:gd name="connsiteX2" fmla="*/ 156017 w 1986405"/>
              <a:gd name="connsiteY2" fmla="*/ 90893 h 454009"/>
              <a:gd name="connsiteX3" fmla="*/ 156017 w 1986405"/>
              <a:gd name="connsiteY3" fmla="*/ 162901 h 454009"/>
              <a:gd name="connsiteX4" fmla="*/ 156017 w 1986405"/>
              <a:gd name="connsiteY4" fmla="*/ 306917 h 454009"/>
              <a:gd name="connsiteX5" fmla="*/ 156017 w 1986405"/>
              <a:gd name="connsiteY5" fmla="*/ 450933 h 454009"/>
              <a:gd name="connsiteX6" fmla="*/ 1986405 w 1986405"/>
              <a:gd name="connsiteY6" fmla="*/ 454009 h 454009"/>
              <a:gd name="connsiteX7" fmla="*/ 1948305 w 1986405"/>
              <a:gd name="connsiteY7" fmla="*/ 301609 h 454009"/>
              <a:gd name="connsiteX8" fmla="*/ 1503805 w 1986405"/>
              <a:gd name="connsiteY8" fmla="*/ 161909 h 454009"/>
              <a:gd name="connsiteX9" fmla="*/ 1046605 w 1986405"/>
              <a:gd name="connsiteY9" fmla="*/ 263509 h 454009"/>
              <a:gd name="connsiteX10" fmla="*/ 804090 w 1986405"/>
              <a:gd name="connsiteY10" fmla="*/ 234910 h 454009"/>
              <a:gd name="connsiteX11" fmla="*/ 589405 w 1986405"/>
              <a:gd name="connsiteY11" fmla="*/ 149209 h 454009"/>
              <a:gd name="connsiteX12" fmla="*/ 640205 w 1986405"/>
              <a:gd name="connsiteY12" fmla="*/ 276209 h 454009"/>
              <a:gd name="connsiteX13" fmla="*/ 300033 w 1986405"/>
              <a:gd name="connsiteY13" fmla="*/ 18885 h 454009"/>
              <a:gd name="connsiteX14" fmla="*/ 300033 w 1986405"/>
              <a:gd name="connsiteY14" fmla="*/ 162901 h 454009"/>
              <a:gd name="connsiteX15" fmla="*/ 170305 w 1986405"/>
              <a:gd name="connsiteY15" fmla="*/ 34909 h 454009"/>
              <a:gd name="connsiteX16" fmla="*/ 84009 w 1986405"/>
              <a:gd name="connsiteY16" fmla="*/ 18885 h 454009"/>
              <a:gd name="connsiteX0" fmla="*/ 84009 w 1986405"/>
              <a:gd name="connsiteY0" fmla="*/ 18885 h 454009"/>
              <a:gd name="connsiteX1" fmla="*/ 12001 w 1986405"/>
              <a:gd name="connsiteY1" fmla="*/ 18885 h 454009"/>
              <a:gd name="connsiteX2" fmla="*/ 156017 w 1986405"/>
              <a:gd name="connsiteY2" fmla="*/ 90893 h 454009"/>
              <a:gd name="connsiteX3" fmla="*/ 156017 w 1986405"/>
              <a:gd name="connsiteY3" fmla="*/ 162901 h 454009"/>
              <a:gd name="connsiteX4" fmla="*/ 156017 w 1986405"/>
              <a:gd name="connsiteY4" fmla="*/ 306917 h 454009"/>
              <a:gd name="connsiteX5" fmla="*/ 156017 w 1986405"/>
              <a:gd name="connsiteY5" fmla="*/ 450933 h 454009"/>
              <a:gd name="connsiteX6" fmla="*/ 1986405 w 1986405"/>
              <a:gd name="connsiteY6" fmla="*/ 454009 h 454009"/>
              <a:gd name="connsiteX7" fmla="*/ 1948305 w 1986405"/>
              <a:gd name="connsiteY7" fmla="*/ 301609 h 454009"/>
              <a:gd name="connsiteX8" fmla="*/ 1503805 w 1986405"/>
              <a:gd name="connsiteY8" fmla="*/ 161909 h 454009"/>
              <a:gd name="connsiteX9" fmla="*/ 1046605 w 1986405"/>
              <a:gd name="connsiteY9" fmla="*/ 263509 h 454009"/>
              <a:gd name="connsiteX10" fmla="*/ 804090 w 1986405"/>
              <a:gd name="connsiteY10" fmla="*/ 234910 h 454009"/>
              <a:gd name="connsiteX11" fmla="*/ 589405 w 1986405"/>
              <a:gd name="connsiteY11" fmla="*/ 149209 h 454009"/>
              <a:gd name="connsiteX12" fmla="*/ 640205 w 1986405"/>
              <a:gd name="connsiteY12" fmla="*/ 276209 h 454009"/>
              <a:gd name="connsiteX13" fmla="*/ 300033 w 1986405"/>
              <a:gd name="connsiteY13" fmla="*/ 18885 h 454009"/>
              <a:gd name="connsiteX14" fmla="*/ 300033 w 1986405"/>
              <a:gd name="connsiteY14" fmla="*/ 162901 h 454009"/>
              <a:gd name="connsiteX15" fmla="*/ 170305 w 1986405"/>
              <a:gd name="connsiteY15" fmla="*/ 34909 h 454009"/>
              <a:gd name="connsiteX16" fmla="*/ 84009 w 1986405"/>
              <a:gd name="connsiteY16" fmla="*/ 18885 h 454009"/>
              <a:gd name="connsiteX0" fmla="*/ 84009 w 1956218"/>
              <a:gd name="connsiteY0" fmla="*/ 18885 h 450934"/>
              <a:gd name="connsiteX1" fmla="*/ 12001 w 1956218"/>
              <a:gd name="connsiteY1" fmla="*/ 18885 h 450934"/>
              <a:gd name="connsiteX2" fmla="*/ 156017 w 1956218"/>
              <a:gd name="connsiteY2" fmla="*/ 90893 h 450934"/>
              <a:gd name="connsiteX3" fmla="*/ 156017 w 1956218"/>
              <a:gd name="connsiteY3" fmla="*/ 162901 h 450934"/>
              <a:gd name="connsiteX4" fmla="*/ 156017 w 1956218"/>
              <a:gd name="connsiteY4" fmla="*/ 306917 h 450934"/>
              <a:gd name="connsiteX5" fmla="*/ 156017 w 1956218"/>
              <a:gd name="connsiteY5" fmla="*/ 450933 h 450934"/>
              <a:gd name="connsiteX6" fmla="*/ 1956218 w 1956218"/>
              <a:gd name="connsiteY6" fmla="*/ 450934 h 450934"/>
              <a:gd name="connsiteX7" fmla="*/ 1948305 w 1956218"/>
              <a:gd name="connsiteY7" fmla="*/ 301609 h 450934"/>
              <a:gd name="connsiteX8" fmla="*/ 1503805 w 1956218"/>
              <a:gd name="connsiteY8" fmla="*/ 161909 h 450934"/>
              <a:gd name="connsiteX9" fmla="*/ 1046605 w 1956218"/>
              <a:gd name="connsiteY9" fmla="*/ 263509 h 450934"/>
              <a:gd name="connsiteX10" fmla="*/ 804090 w 1956218"/>
              <a:gd name="connsiteY10" fmla="*/ 234910 h 450934"/>
              <a:gd name="connsiteX11" fmla="*/ 589405 w 1956218"/>
              <a:gd name="connsiteY11" fmla="*/ 149209 h 450934"/>
              <a:gd name="connsiteX12" fmla="*/ 640205 w 1956218"/>
              <a:gd name="connsiteY12" fmla="*/ 276209 h 450934"/>
              <a:gd name="connsiteX13" fmla="*/ 300033 w 1956218"/>
              <a:gd name="connsiteY13" fmla="*/ 18885 h 450934"/>
              <a:gd name="connsiteX14" fmla="*/ 300033 w 1956218"/>
              <a:gd name="connsiteY14" fmla="*/ 162901 h 450934"/>
              <a:gd name="connsiteX15" fmla="*/ 170305 w 1956218"/>
              <a:gd name="connsiteY15" fmla="*/ 34909 h 450934"/>
              <a:gd name="connsiteX16" fmla="*/ 84009 w 1956218"/>
              <a:gd name="connsiteY16" fmla="*/ 18885 h 450934"/>
              <a:gd name="connsiteX0" fmla="*/ 84009 w 1956218"/>
              <a:gd name="connsiteY0" fmla="*/ 18885 h 450934"/>
              <a:gd name="connsiteX1" fmla="*/ 12001 w 1956218"/>
              <a:gd name="connsiteY1" fmla="*/ 18885 h 450934"/>
              <a:gd name="connsiteX2" fmla="*/ 156017 w 1956218"/>
              <a:gd name="connsiteY2" fmla="*/ 90893 h 450934"/>
              <a:gd name="connsiteX3" fmla="*/ 156017 w 1956218"/>
              <a:gd name="connsiteY3" fmla="*/ 162901 h 450934"/>
              <a:gd name="connsiteX4" fmla="*/ 156017 w 1956218"/>
              <a:gd name="connsiteY4" fmla="*/ 306917 h 450934"/>
              <a:gd name="connsiteX5" fmla="*/ 156017 w 1956218"/>
              <a:gd name="connsiteY5" fmla="*/ 450933 h 450934"/>
              <a:gd name="connsiteX6" fmla="*/ 1956218 w 1956218"/>
              <a:gd name="connsiteY6" fmla="*/ 450934 h 450934"/>
              <a:gd name="connsiteX7" fmla="*/ 1948306 w 1956218"/>
              <a:gd name="connsiteY7" fmla="*/ 234910 h 450934"/>
              <a:gd name="connsiteX8" fmla="*/ 1503805 w 1956218"/>
              <a:gd name="connsiteY8" fmla="*/ 161909 h 450934"/>
              <a:gd name="connsiteX9" fmla="*/ 1046605 w 1956218"/>
              <a:gd name="connsiteY9" fmla="*/ 263509 h 450934"/>
              <a:gd name="connsiteX10" fmla="*/ 804090 w 1956218"/>
              <a:gd name="connsiteY10" fmla="*/ 234910 h 450934"/>
              <a:gd name="connsiteX11" fmla="*/ 589405 w 1956218"/>
              <a:gd name="connsiteY11" fmla="*/ 149209 h 450934"/>
              <a:gd name="connsiteX12" fmla="*/ 640205 w 1956218"/>
              <a:gd name="connsiteY12" fmla="*/ 276209 h 450934"/>
              <a:gd name="connsiteX13" fmla="*/ 300033 w 1956218"/>
              <a:gd name="connsiteY13" fmla="*/ 18885 h 450934"/>
              <a:gd name="connsiteX14" fmla="*/ 300033 w 1956218"/>
              <a:gd name="connsiteY14" fmla="*/ 162901 h 450934"/>
              <a:gd name="connsiteX15" fmla="*/ 170305 w 1956218"/>
              <a:gd name="connsiteY15" fmla="*/ 34909 h 450934"/>
              <a:gd name="connsiteX16" fmla="*/ 84009 w 1956218"/>
              <a:gd name="connsiteY16" fmla="*/ 18885 h 450934"/>
              <a:gd name="connsiteX0" fmla="*/ 84009 w 1956218"/>
              <a:gd name="connsiteY0" fmla="*/ 12001 h 444050"/>
              <a:gd name="connsiteX1" fmla="*/ 12001 w 1956218"/>
              <a:gd name="connsiteY1" fmla="*/ 12001 h 444050"/>
              <a:gd name="connsiteX2" fmla="*/ 156017 w 1956218"/>
              <a:gd name="connsiteY2" fmla="*/ 84009 h 444050"/>
              <a:gd name="connsiteX3" fmla="*/ 156017 w 1956218"/>
              <a:gd name="connsiteY3" fmla="*/ 156017 h 444050"/>
              <a:gd name="connsiteX4" fmla="*/ 156017 w 1956218"/>
              <a:gd name="connsiteY4" fmla="*/ 300033 h 444050"/>
              <a:gd name="connsiteX5" fmla="*/ 156017 w 1956218"/>
              <a:gd name="connsiteY5" fmla="*/ 444049 h 444050"/>
              <a:gd name="connsiteX6" fmla="*/ 1956218 w 1956218"/>
              <a:gd name="connsiteY6" fmla="*/ 444050 h 444050"/>
              <a:gd name="connsiteX7" fmla="*/ 1948306 w 1956218"/>
              <a:gd name="connsiteY7" fmla="*/ 228026 h 444050"/>
              <a:gd name="connsiteX8" fmla="*/ 1503805 w 1956218"/>
              <a:gd name="connsiteY8" fmla="*/ 155025 h 444050"/>
              <a:gd name="connsiteX9" fmla="*/ 1046605 w 1956218"/>
              <a:gd name="connsiteY9" fmla="*/ 256625 h 444050"/>
              <a:gd name="connsiteX10" fmla="*/ 804090 w 1956218"/>
              <a:gd name="connsiteY10" fmla="*/ 228026 h 444050"/>
              <a:gd name="connsiteX11" fmla="*/ 589405 w 1956218"/>
              <a:gd name="connsiteY11" fmla="*/ 142325 h 444050"/>
              <a:gd name="connsiteX12" fmla="*/ 640205 w 1956218"/>
              <a:gd name="connsiteY12" fmla="*/ 269325 h 444050"/>
              <a:gd name="connsiteX13" fmla="*/ 372042 w 1956218"/>
              <a:gd name="connsiteY13" fmla="*/ 84010 h 444050"/>
              <a:gd name="connsiteX14" fmla="*/ 300033 w 1956218"/>
              <a:gd name="connsiteY14" fmla="*/ 156017 h 444050"/>
              <a:gd name="connsiteX15" fmla="*/ 170305 w 1956218"/>
              <a:gd name="connsiteY15" fmla="*/ 28025 h 444050"/>
              <a:gd name="connsiteX16" fmla="*/ 84009 w 1956218"/>
              <a:gd name="connsiteY16" fmla="*/ 12001 h 444050"/>
              <a:gd name="connsiteX0" fmla="*/ 2381 w 1874590"/>
              <a:gd name="connsiteY0" fmla="*/ 9331 h 441380"/>
              <a:gd name="connsiteX1" fmla="*/ 74390 w 1874590"/>
              <a:gd name="connsiteY1" fmla="*/ 81340 h 441380"/>
              <a:gd name="connsiteX2" fmla="*/ 74389 w 1874590"/>
              <a:gd name="connsiteY2" fmla="*/ 81339 h 441380"/>
              <a:gd name="connsiteX3" fmla="*/ 74389 w 1874590"/>
              <a:gd name="connsiteY3" fmla="*/ 153347 h 441380"/>
              <a:gd name="connsiteX4" fmla="*/ 74389 w 1874590"/>
              <a:gd name="connsiteY4" fmla="*/ 297363 h 441380"/>
              <a:gd name="connsiteX5" fmla="*/ 74389 w 1874590"/>
              <a:gd name="connsiteY5" fmla="*/ 441379 h 441380"/>
              <a:gd name="connsiteX6" fmla="*/ 1874590 w 1874590"/>
              <a:gd name="connsiteY6" fmla="*/ 441380 h 441380"/>
              <a:gd name="connsiteX7" fmla="*/ 1866678 w 1874590"/>
              <a:gd name="connsiteY7" fmla="*/ 225356 h 441380"/>
              <a:gd name="connsiteX8" fmla="*/ 1422177 w 1874590"/>
              <a:gd name="connsiteY8" fmla="*/ 152355 h 441380"/>
              <a:gd name="connsiteX9" fmla="*/ 964977 w 1874590"/>
              <a:gd name="connsiteY9" fmla="*/ 253955 h 441380"/>
              <a:gd name="connsiteX10" fmla="*/ 722462 w 1874590"/>
              <a:gd name="connsiteY10" fmla="*/ 225356 h 441380"/>
              <a:gd name="connsiteX11" fmla="*/ 507777 w 1874590"/>
              <a:gd name="connsiteY11" fmla="*/ 139655 h 441380"/>
              <a:gd name="connsiteX12" fmla="*/ 558577 w 1874590"/>
              <a:gd name="connsiteY12" fmla="*/ 266655 h 441380"/>
              <a:gd name="connsiteX13" fmla="*/ 290414 w 1874590"/>
              <a:gd name="connsiteY13" fmla="*/ 81340 h 441380"/>
              <a:gd name="connsiteX14" fmla="*/ 218405 w 1874590"/>
              <a:gd name="connsiteY14" fmla="*/ 153347 h 441380"/>
              <a:gd name="connsiteX15" fmla="*/ 88677 w 1874590"/>
              <a:gd name="connsiteY15" fmla="*/ 25355 h 441380"/>
              <a:gd name="connsiteX16" fmla="*/ 2381 w 1874590"/>
              <a:gd name="connsiteY16" fmla="*/ 9331 h 441380"/>
              <a:gd name="connsiteX0" fmla="*/ 2381 w 1874590"/>
              <a:gd name="connsiteY0" fmla="*/ 9331 h 441380"/>
              <a:gd name="connsiteX1" fmla="*/ 74390 w 1874590"/>
              <a:gd name="connsiteY1" fmla="*/ 81340 h 441380"/>
              <a:gd name="connsiteX2" fmla="*/ 74389 w 1874590"/>
              <a:gd name="connsiteY2" fmla="*/ 153347 h 441380"/>
              <a:gd name="connsiteX3" fmla="*/ 74389 w 1874590"/>
              <a:gd name="connsiteY3" fmla="*/ 297363 h 441380"/>
              <a:gd name="connsiteX4" fmla="*/ 74389 w 1874590"/>
              <a:gd name="connsiteY4" fmla="*/ 441379 h 441380"/>
              <a:gd name="connsiteX5" fmla="*/ 1874590 w 1874590"/>
              <a:gd name="connsiteY5" fmla="*/ 441380 h 441380"/>
              <a:gd name="connsiteX6" fmla="*/ 1866678 w 1874590"/>
              <a:gd name="connsiteY6" fmla="*/ 225356 h 441380"/>
              <a:gd name="connsiteX7" fmla="*/ 1422177 w 1874590"/>
              <a:gd name="connsiteY7" fmla="*/ 152355 h 441380"/>
              <a:gd name="connsiteX8" fmla="*/ 964977 w 1874590"/>
              <a:gd name="connsiteY8" fmla="*/ 253955 h 441380"/>
              <a:gd name="connsiteX9" fmla="*/ 722462 w 1874590"/>
              <a:gd name="connsiteY9" fmla="*/ 225356 h 441380"/>
              <a:gd name="connsiteX10" fmla="*/ 507777 w 1874590"/>
              <a:gd name="connsiteY10" fmla="*/ 139655 h 441380"/>
              <a:gd name="connsiteX11" fmla="*/ 558577 w 1874590"/>
              <a:gd name="connsiteY11" fmla="*/ 266655 h 441380"/>
              <a:gd name="connsiteX12" fmla="*/ 290414 w 1874590"/>
              <a:gd name="connsiteY12" fmla="*/ 81340 h 441380"/>
              <a:gd name="connsiteX13" fmla="*/ 218405 w 1874590"/>
              <a:gd name="connsiteY13" fmla="*/ 153347 h 441380"/>
              <a:gd name="connsiteX14" fmla="*/ 88677 w 1874590"/>
              <a:gd name="connsiteY14" fmla="*/ 25355 h 441380"/>
              <a:gd name="connsiteX15" fmla="*/ 2381 w 1874590"/>
              <a:gd name="connsiteY15" fmla="*/ 9331 h 441380"/>
              <a:gd name="connsiteX0" fmla="*/ 2381 w 1874590"/>
              <a:gd name="connsiteY0" fmla="*/ 9331 h 441380"/>
              <a:gd name="connsiteX1" fmla="*/ 74390 w 1874590"/>
              <a:gd name="connsiteY1" fmla="*/ 81340 h 441380"/>
              <a:gd name="connsiteX2" fmla="*/ 74390 w 1874590"/>
              <a:gd name="connsiteY2" fmla="*/ 153348 h 441380"/>
              <a:gd name="connsiteX3" fmla="*/ 74389 w 1874590"/>
              <a:gd name="connsiteY3" fmla="*/ 297363 h 441380"/>
              <a:gd name="connsiteX4" fmla="*/ 74389 w 1874590"/>
              <a:gd name="connsiteY4" fmla="*/ 441379 h 441380"/>
              <a:gd name="connsiteX5" fmla="*/ 1874590 w 1874590"/>
              <a:gd name="connsiteY5" fmla="*/ 441380 h 441380"/>
              <a:gd name="connsiteX6" fmla="*/ 1866678 w 1874590"/>
              <a:gd name="connsiteY6" fmla="*/ 225356 h 441380"/>
              <a:gd name="connsiteX7" fmla="*/ 1422177 w 1874590"/>
              <a:gd name="connsiteY7" fmla="*/ 152355 h 441380"/>
              <a:gd name="connsiteX8" fmla="*/ 964977 w 1874590"/>
              <a:gd name="connsiteY8" fmla="*/ 253955 h 441380"/>
              <a:gd name="connsiteX9" fmla="*/ 722462 w 1874590"/>
              <a:gd name="connsiteY9" fmla="*/ 225356 h 441380"/>
              <a:gd name="connsiteX10" fmla="*/ 507777 w 1874590"/>
              <a:gd name="connsiteY10" fmla="*/ 139655 h 441380"/>
              <a:gd name="connsiteX11" fmla="*/ 558577 w 1874590"/>
              <a:gd name="connsiteY11" fmla="*/ 266655 h 441380"/>
              <a:gd name="connsiteX12" fmla="*/ 290414 w 1874590"/>
              <a:gd name="connsiteY12" fmla="*/ 81340 h 441380"/>
              <a:gd name="connsiteX13" fmla="*/ 218405 w 1874590"/>
              <a:gd name="connsiteY13" fmla="*/ 153347 h 441380"/>
              <a:gd name="connsiteX14" fmla="*/ 88677 w 1874590"/>
              <a:gd name="connsiteY14" fmla="*/ 25355 h 441380"/>
              <a:gd name="connsiteX15" fmla="*/ 2381 w 1874590"/>
              <a:gd name="connsiteY15" fmla="*/ 9331 h 441380"/>
              <a:gd name="connsiteX0" fmla="*/ 2381 w 1874590"/>
              <a:gd name="connsiteY0" fmla="*/ 9331 h 441380"/>
              <a:gd name="connsiteX1" fmla="*/ 74390 w 1874590"/>
              <a:gd name="connsiteY1" fmla="*/ 81340 h 441380"/>
              <a:gd name="connsiteX2" fmla="*/ 74390 w 1874590"/>
              <a:gd name="connsiteY2" fmla="*/ 153348 h 441380"/>
              <a:gd name="connsiteX3" fmla="*/ 74389 w 1874590"/>
              <a:gd name="connsiteY3" fmla="*/ 297363 h 441380"/>
              <a:gd name="connsiteX4" fmla="*/ 74389 w 1874590"/>
              <a:gd name="connsiteY4" fmla="*/ 441379 h 441380"/>
              <a:gd name="connsiteX5" fmla="*/ 1874590 w 1874590"/>
              <a:gd name="connsiteY5" fmla="*/ 441380 h 441380"/>
              <a:gd name="connsiteX6" fmla="*/ 1866678 w 1874590"/>
              <a:gd name="connsiteY6" fmla="*/ 225356 h 441380"/>
              <a:gd name="connsiteX7" fmla="*/ 1422177 w 1874590"/>
              <a:gd name="connsiteY7" fmla="*/ 152355 h 441380"/>
              <a:gd name="connsiteX8" fmla="*/ 964977 w 1874590"/>
              <a:gd name="connsiteY8" fmla="*/ 253955 h 441380"/>
              <a:gd name="connsiteX9" fmla="*/ 722462 w 1874590"/>
              <a:gd name="connsiteY9" fmla="*/ 225356 h 441380"/>
              <a:gd name="connsiteX10" fmla="*/ 507777 w 1874590"/>
              <a:gd name="connsiteY10" fmla="*/ 139655 h 441380"/>
              <a:gd name="connsiteX11" fmla="*/ 558577 w 1874590"/>
              <a:gd name="connsiteY11" fmla="*/ 266655 h 441380"/>
              <a:gd name="connsiteX12" fmla="*/ 290414 w 1874590"/>
              <a:gd name="connsiteY12" fmla="*/ 81340 h 441380"/>
              <a:gd name="connsiteX13" fmla="*/ 218405 w 1874590"/>
              <a:gd name="connsiteY13" fmla="*/ 153347 h 441380"/>
              <a:gd name="connsiteX14" fmla="*/ 88677 w 1874590"/>
              <a:gd name="connsiteY14" fmla="*/ 25355 h 441380"/>
              <a:gd name="connsiteX15" fmla="*/ 2381 w 1874590"/>
              <a:gd name="connsiteY15" fmla="*/ 9331 h 441380"/>
              <a:gd name="connsiteX0" fmla="*/ 2381 w 1874590"/>
              <a:gd name="connsiteY0" fmla="*/ 9331 h 441380"/>
              <a:gd name="connsiteX1" fmla="*/ 74390 w 1874590"/>
              <a:gd name="connsiteY1" fmla="*/ 81340 h 441380"/>
              <a:gd name="connsiteX2" fmla="*/ 74390 w 1874590"/>
              <a:gd name="connsiteY2" fmla="*/ 153348 h 441380"/>
              <a:gd name="connsiteX3" fmla="*/ 74389 w 1874590"/>
              <a:gd name="connsiteY3" fmla="*/ 297363 h 441380"/>
              <a:gd name="connsiteX4" fmla="*/ 74389 w 1874590"/>
              <a:gd name="connsiteY4" fmla="*/ 441379 h 441380"/>
              <a:gd name="connsiteX5" fmla="*/ 1874590 w 1874590"/>
              <a:gd name="connsiteY5" fmla="*/ 441380 h 441380"/>
              <a:gd name="connsiteX6" fmla="*/ 1866678 w 1874590"/>
              <a:gd name="connsiteY6" fmla="*/ 225356 h 441380"/>
              <a:gd name="connsiteX7" fmla="*/ 1422177 w 1874590"/>
              <a:gd name="connsiteY7" fmla="*/ 152355 h 441380"/>
              <a:gd name="connsiteX8" fmla="*/ 964977 w 1874590"/>
              <a:gd name="connsiteY8" fmla="*/ 253955 h 441380"/>
              <a:gd name="connsiteX9" fmla="*/ 722462 w 1874590"/>
              <a:gd name="connsiteY9" fmla="*/ 225356 h 441380"/>
              <a:gd name="connsiteX10" fmla="*/ 507777 w 1874590"/>
              <a:gd name="connsiteY10" fmla="*/ 139655 h 441380"/>
              <a:gd name="connsiteX11" fmla="*/ 558577 w 1874590"/>
              <a:gd name="connsiteY11" fmla="*/ 266655 h 441380"/>
              <a:gd name="connsiteX12" fmla="*/ 290414 w 1874590"/>
              <a:gd name="connsiteY12" fmla="*/ 81340 h 441380"/>
              <a:gd name="connsiteX13" fmla="*/ 218405 w 1874590"/>
              <a:gd name="connsiteY13" fmla="*/ 153347 h 441380"/>
              <a:gd name="connsiteX14" fmla="*/ 88677 w 1874590"/>
              <a:gd name="connsiteY14" fmla="*/ 25355 h 441380"/>
              <a:gd name="connsiteX15" fmla="*/ 2381 w 1874590"/>
              <a:gd name="connsiteY15" fmla="*/ 9331 h 441380"/>
              <a:gd name="connsiteX0" fmla="*/ 2381 w 1874590"/>
              <a:gd name="connsiteY0" fmla="*/ 9331 h 441380"/>
              <a:gd name="connsiteX1" fmla="*/ 74390 w 1874590"/>
              <a:gd name="connsiteY1" fmla="*/ 81340 h 441380"/>
              <a:gd name="connsiteX2" fmla="*/ 74390 w 1874590"/>
              <a:gd name="connsiteY2" fmla="*/ 153348 h 441380"/>
              <a:gd name="connsiteX3" fmla="*/ 74389 w 1874590"/>
              <a:gd name="connsiteY3" fmla="*/ 297363 h 441380"/>
              <a:gd name="connsiteX4" fmla="*/ 74389 w 1874590"/>
              <a:gd name="connsiteY4" fmla="*/ 441379 h 441380"/>
              <a:gd name="connsiteX5" fmla="*/ 1874590 w 1874590"/>
              <a:gd name="connsiteY5" fmla="*/ 441380 h 441380"/>
              <a:gd name="connsiteX6" fmla="*/ 1866678 w 1874590"/>
              <a:gd name="connsiteY6" fmla="*/ 225356 h 441380"/>
              <a:gd name="connsiteX7" fmla="*/ 1422177 w 1874590"/>
              <a:gd name="connsiteY7" fmla="*/ 152355 h 441380"/>
              <a:gd name="connsiteX8" fmla="*/ 964977 w 1874590"/>
              <a:gd name="connsiteY8" fmla="*/ 253955 h 441380"/>
              <a:gd name="connsiteX9" fmla="*/ 722462 w 1874590"/>
              <a:gd name="connsiteY9" fmla="*/ 225356 h 441380"/>
              <a:gd name="connsiteX10" fmla="*/ 507777 w 1874590"/>
              <a:gd name="connsiteY10" fmla="*/ 139655 h 441380"/>
              <a:gd name="connsiteX11" fmla="*/ 558577 w 1874590"/>
              <a:gd name="connsiteY11" fmla="*/ 266655 h 441380"/>
              <a:gd name="connsiteX12" fmla="*/ 290414 w 1874590"/>
              <a:gd name="connsiteY12" fmla="*/ 81340 h 441380"/>
              <a:gd name="connsiteX13" fmla="*/ 218405 w 1874590"/>
              <a:gd name="connsiteY13" fmla="*/ 153347 h 441380"/>
              <a:gd name="connsiteX14" fmla="*/ 88677 w 1874590"/>
              <a:gd name="connsiteY14" fmla="*/ 25355 h 441380"/>
              <a:gd name="connsiteX15" fmla="*/ 2381 w 1874590"/>
              <a:gd name="connsiteY15" fmla="*/ 9331 h 441380"/>
              <a:gd name="connsiteX0" fmla="*/ 2381 w 1874589"/>
              <a:gd name="connsiteY0" fmla="*/ 56079 h 430408"/>
              <a:gd name="connsiteX1" fmla="*/ 74389 w 1874589"/>
              <a:gd name="connsiteY1" fmla="*/ 70368 h 430408"/>
              <a:gd name="connsiteX2" fmla="*/ 74389 w 1874589"/>
              <a:gd name="connsiteY2" fmla="*/ 142376 h 430408"/>
              <a:gd name="connsiteX3" fmla="*/ 74388 w 1874589"/>
              <a:gd name="connsiteY3" fmla="*/ 286391 h 430408"/>
              <a:gd name="connsiteX4" fmla="*/ 74388 w 1874589"/>
              <a:gd name="connsiteY4" fmla="*/ 430407 h 430408"/>
              <a:gd name="connsiteX5" fmla="*/ 1874589 w 1874589"/>
              <a:gd name="connsiteY5" fmla="*/ 430408 h 430408"/>
              <a:gd name="connsiteX6" fmla="*/ 1866677 w 1874589"/>
              <a:gd name="connsiteY6" fmla="*/ 214384 h 430408"/>
              <a:gd name="connsiteX7" fmla="*/ 1422176 w 1874589"/>
              <a:gd name="connsiteY7" fmla="*/ 141383 h 430408"/>
              <a:gd name="connsiteX8" fmla="*/ 964976 w 1874589"/>
              <a:gd name="connsiteY8" fmla="*/ 242983 h 430408"/>
              <a:gd name="connsiteX9" fmla="*/ 722461 w 1874589"/>
              <a:gd name="connsiteY9" fmla="*/ 214384 h 430408"/>
              <a:gd name="connsiteX10" fmla="*/ 507776 w 1874589"/>
              <a:gd name="connsiteY10" fmla="*/ 128683 h 430408"/>
              <a:gd name="connsiteX11" fmla="*/ 558576 w 1874589"/>
              <a:gd name="connsiteY11" fmla="*/ 255683 h 430408"/>
              <a:gd name="connsiteX12" fmla="*/ 290413 w 1874589"/>
              <a:gd name="connsiteY12" fmla="*/ 70368 h 430408"/>
              <a:gd name="connsiteX13" fmla="*/ 218404 w 1874589"/>
              <a:gd name="connsiteY13" fmla="*/ 142375 h 430408"/>
              <a:gd name="connsiteX14" fmla="*/ 88676 w 1874589"/>
              <a:gd name="connsiteY14" fmla="*/ 14383 h 430408"/>
              <a:gd name="connsiteX15" fmla="*/ 2381 w 1874589"/>
              <a:gd name="connsiteY15" fmla="*/ 56079 h 430408"/>
              <a:gd name="connsiteX0" fmla="*/ 2381 w 1874589"/>
              <a:gd name="connsiteY0" fmla="*/ 56079 h 430408"/>
              <a:gd name="connsiteX1" fmla="*/ 74389 w 1874589"/>
              <a:gd name="connsiteY1" fmla="*/ 142376 h 430408"/>
              <a:gd name="connsiteX2" fmla="*/ 74388 w 1874589"/>
              <a:gd name="connsiteY2" fmla="*/ 286391 h 430408"/>
              <a:gd name="connsiteX3" fmla="*/ 74388 w 1874589"/>
              <a:gd name="connsiteY3" fmla="*/ 430407 h 430408"/>
              <a:gd name="connsiteX4" fmla="*/ 1874589 w 1874589"/>
              <a:gd name="connsiteY4" fmla="*/ 430408 h 430408"/>
              <a:gd name="connsiteX5" fmla="*/ 1866677 w 1874589"/>
              <a:gd name="connsiteY5" fmla="*/ 214384 h 430408"/>
              <a:gd name="connsiteX6" fmla="*/ 1422176 w 1874589"/>
              <a:gd name="connsiteY6" fmla="*/ 141383 h 430408"/>
              <a:gd name="connsiteX7" fmla="*/ 964976 w 1874589"/>
              <a:gd name="connsiteY7" fmla="*/ 242983 h 430408"/>
              <a:gd name="connsiteX8" fmla="*/ 722461 w 1874589"/>
              <a:gd name="connsiteY8" fmla="*/ 214384 h 430408"/>
              <a:gd name="connsiteX9" fmla="*/ 507776 w 1874589"/>
              <a:gd name="connsiteY9" fmla="*/ 128683 h 430408"/>
              <a:gd name="connsiteX10" fmla="*/ 558576 w 1874589"/>
              <a:gd name="connsiteY10" fmla="*/ 255683 h 430408"/>
              <a:gd name="connsiteX11" fmla="*/ 290413 w 1874589"/>
              <a:gd name="connsiteY11" fmla="*/ 70368 h 430408"/>
              <a:gd name="connsiteX12" fmla="*/ 218404 w 1874589"/>
              <a:gd name="connsiteY12" fmla="*/ 142375 h 430408"/>
              <a:gd name="connsiteX13" fmla="*/ 88676 w 1874589"/>
              <a:gd name="connsiteY13" fmla="*/ 14383 h 430408"/>
              <a:gd name="connsiteX14" fmla="*/ 2381 w 1874589"/>
              <a:gd name="connsiteY14" fmla="*/ 56079 h 430408"/>
              <a:gd name="connsiteX0" fmla="*/ 2381 w 1946597"/>
              <a:gd name="connsiteY0" fmla="*/ 56079 h 430408"/>
              <a:gd name="connsiteX1" fmla="*/ 146397 w 1946597"/>
              <a:gd name="connsiteY1" fmla="*/ 142376 h 430408"/>
              <a:gd name="connsiteX2" fmla="*/ 146396 w 1946597"/>
              <a:gd name="connsiteY2" fmla="*/ 286391 h 430408"/>
              <a:gd name="connsiteX3" fmla="*/ 146396 w 1946597"/>
              <a:gd name="connsiteY3" fmla="*/ 430407 h 430408"/>
              <a:gd name="connsiteX4" fmla="*/ 1946597 w 1946597"/>
              <a:gd name="connsiteY4" fmla="*/ 430408 h 430408"/>
              <a:gd name="connsiteX5" fmla="*/ 1938685 w 1946597"/>
              <a:gd name="connsiteY5" fmla="*/ 214384 h 430408"/>
              <a:gd name="connsiteX6" fmla="*/ 1494184 w 1946597"/>
              <a:gd name="connsiteY6" fmla="*/ 141383 h 430408"/>
              <a:gd name="connsiteX7" fmla="*/ 1036984 w 1946597"/>
              <a:gd name="connsiteY7" fmla="*/ 242983 h 430408"/>
              <a:gd name="connsiteX8" fmla="*/ 794469 w 1946597"/>
              <a:gd name="connsiteY8" fmla="*/ 214384 h 430408"/>
              <a:gd name="connsiteX9" fmla="*/ 579784 w 1946597"/>
              <a:gd name="connsiteY9" fmla="*/ 128683 h 430408"/>
              <a:gd name="connsiteX10" fmla="*/ 630584 w 1946597"/>
              <a:gd name="connsiteY10" fmla="*/ 255683 h 430408"/>
              <a:gd name="connsiteX11" fmla="*/ 362421 w 1946597"/>
              <a:gd name="connsiteY11" fmla="*/ 70368 h 430408"/>
              <a:gd name="connsiteX12" fmla="*/ 290412 w 1946597"/>
              <a:gd name="connsiteY12" fmla="*/ 142375 h 430408"/>
              <a:gd name="connsiteX13" fmla="*/ 160684 w 1946597"/>
              <a:gd name="connsiteY13" fmla="*/ 14383 h 430408"/>
              <a:gd name="connsiteX14" fmla="*/ 2381 w 1946597"/>
              <a:gd name="connsiteY14" fmla="*/ 56079 h 430408"/>
              <a:gd name="connsiteX0" fmla="*/ 2381 w 1946597"/>
              <a:gd name="connsiteY0" fmla="*/ 56079 h 430408"/>
              <a:gd name="connsiteX1" fmla="*/ 146397 w 1946597"/>
              <a:gd name="connsiteY1" fmla="*/ 200095 h 430408"/>
              <a:gd name="connsiteX2" fmla="*/ 146396 w 1946597"/>
              <a:gd name="connsiteY2" fmla="*/ 286391 h 430408"/>
              <a:gd name="connsiteX3" fmla="*/ 146396 w 1946597"/>
              <a:gd name="connsiteY3" fmla="*/ 430407 h 430408"/>
              <a:gd name="connsiteX4" fmla="*/ 1946597 w 1946597"/>
              <a:gd name="connsiteY4" fmla="*/ 430408 h 430408"/>
              <a:gd name="connsiteX5" fmla="*/ 1938685 w 1946597"/>
              <a:gd name="connsiteY5" fmla="*/ 214384 h 430408"/>
              <a:gd name="connsiteX6" fmla="*/ 1494184 w 1946597"/>
              <a:gd name="connsiteY6" fmla="*/ 141383 h 430408"/>
              <a:gd name="connsiteX7" fmla="*/ 1036984 w 1946597"/>
              <a:gd name="connsiteY7" fmla="*/ 242983 h 430408"/>
              <a:gd name="connsiteX8" fmla="*/ 794469 w 1946597"/>
              <a:gd name="connsiteY8" fmla="*/ 214384 h 430408"/>
              <a:gd name="connsiteX9" fmla="*/ 579784 w 1946597"/>
              <a:gd name="connsiteY9" fmla="*/ 128683 h 430408"/>
              <a:gd name="connsiteX10" fmla="*/ 630584 w 1946597"/>
              <a:gd name="connsiteY10" fmla="*/ 255683 h 430408"/>
              <a:gd name="connsiteX11" fmla="*/ 362421 w 1946597"/>
              <a:gd name="connsiteY11" fmla="*/ 70368 h 430408"/>
              <a:gd name="connsiteX12" fmla="*/ 290412 w 1946597"/>
              <a:gd name="connsiteY12" fmla="*/ 142375 h 430408"/>
              <a:gd name="connsiteX13" fmla="*/ 160684 w 1946597"/>
              <a:gd name="connsiteY13" fmla="*/ 14383 h 430408"/>
              <a:gd name="connsiteX14" fmla="*/ 2381 w 1946597"/>
              <a:gd name="connsiteY14" fmla="*/ 56079 h 430408"/>
              <a:gd name="connsiteX0" fmla="*/ 2381 w 1946597"/>
              <a:gd name="connsiteY0" fmla="*/ 56079 h 430408"/>
              <a:gd name="connsiteX1" fmla="*/ 146397 w 1946597"/>
              <a:gd name="connsiteY1" fmla="*/ 200095 h 430408"/>
              <a:gd name="connsiteX2" fmla="*/ 146396 w 1946597"/>
              <a:gd name="connsiteY2" fmla="*/ 286391 h 430408"/>
              <a:gd name="connsiteX3" fmla="*/ 146396 w 1946597"/>
              <a:gd name="connsiteY3" fmla="*/ 430407 h 430408"/>
              <a:gd name="connsiteX4" fmla="*/ 1946597 w 1946597"/>
              <a:gd name="connsiteY4" fmla="*/ 430408 h 430408"/>
              <a:gd name="connsiteX5" fmla="*/ 1938685 w 1946597"/>
              <a:gd name="connsiteY5" fmla="*/ 214384 h 430408"/>
              <a:gd name="connsiteX6" fmla="*/ 1494184 w 1946597"/>
              <a:gd name="connsiteY6" fmla="*/ 141383 h 430408"/>
              <a:gd name="connsiteX7" fmla="*/ 1036984 w 1946597"/>
              <a:gd name="connsiteY7" fmla="*/ 242983 h 430408"/>
              <a:gd name="connsiteX8" fmla="*/ 794469 w 1946597"/>
              <a:gd name="connsiteY8" fmla="*/ 214384 h 430408"/>
              <a:gd name="connsiteX9" fmla="*/ 579784 w 1946597"/>
              <a:gd name="connsiteY9" fmla="*/ 128683 h 430408"/>
              <a:gd name="connsiteX10" fmla="*/ 630584 w 1946597"/>
              <a:gd name="connsiteY10" fmla="*/ 255683 h 430408"/>
              <a:gd name="connsiteX11" fmla="*/ 362421 w 1946597"/>
              <a:gd name="connsiteY11" fmla="*/ 70368 h 430408"/>
              <a:gd name="connsiteX12" fmla="*/ 290412 w 1946597"/>
              <a:gd name="connsiteY12" fmla="*/ 142375 h 430408"/>
              <a:gd name="connsiteX13" fmla="*/ 160684 w 1946597"/>
              <a:gd name="connsiteY13" fmla="*/ 14383 h 430408"/>
              <a:gd name="connsiteX14" fmla="*/ 2381 w 1946597"/>
              <a:gd name="connsiteY14" fmla="*/ 56079 h 430408"/>
              <a:gd name="connsiteX0" fmla="*/ 152052 w 2096268"/>
              <a:gd name="connsiteY0" fmla="*/ 90458 h 464787"/>
              <a:gd name="connsiteX1" fmla="*/ 296068 w 2096268"/>
              <a:gd name="connsiteY1" fmla="*/ 234474 h 464787"/>
              <a:gd name="connsiteX2" fmla="*/ 296067 w 2096268"/>
              <a:gd name="connsiteY2" fmla="*/ 320770 h 464787"/>
              <a:gd name="connsiteX3" fmla="*/ 296067 w 2096268"/>
              <a:gd name="connsiteY3" fmla="*/ 464786 h 464787"/>
              <a:gd name="connsiteX4" fmla="*/ 2096268 w 2096268"/>
              <a:gd name="connsiteY4" fmla="*/ 464787 h 464787"/>
              <a:gd name="connsiteX5" fmla="*/ 2088356 w 2096268"/>
              <a:gd name="connsiteY5" fmla="*/ 248763 h 464787"/>
              <a:gd name="connsiteX6" fmla="*/ 1643855 w 2096268"/>
              <a:gd name="connsiteY6" fmla="*/ 175762 h 464787"/>
              <a:gd name="connsiteX7" fmla="*/ 1186655 w 2096268"/>
              <a:gd name="connsiteY7" fmla="*/ 277362 h 464787"/>
              <a:gd name="connsiteX8" fmla="*/ 944140 w 2096268"/>
              <a:gd name="connsiteY8" fmla="*/ 248763 h 464787"/>
              <a:gd name="connsiteX9" fmla="*/ 729455 w 2096268"/>
              <a:gd name="connsiteY9" fmla="*/ 163062 h 464787"/>
              <a:gd name="connsiteX10" fmla="*/ 780255 w 2096268"/>
              <a:gd name="connsiteY10" fmla="*/ 290062 h 464787"/>
              <a:gd name="connsiteX11" fmla="*/ 512092 w 2096268"/>
              <a:gd name="connsiteY11" fmla="*/ 104747 h 464787"/>
              <a:gd name="connsiteX12" fmla="*/ 440083 w 2096268"/>
              <a:gd name="connsiteY12" fmla="*/ 176754 h 464787"/>
              <a:gd name="connsiteX13" fmla="*/ 310355 w 2096268"/>
              <a:gd name="connsiteY13" fmla="*/ 48762 h 464787"/>
              <a:gd name="connsiteX14" fmla="*/ 152052 w 2096268"/>
              <a:gd name="connsiteY14" fmla="*/ 90458 h 464787"/>
              <a:gd name="connsiteX0" fmla="*/ 152052 w 2096268"/>
              <a:gd name="connsiteY0" fmla="*/ 90458 h 464787"/>
              <a:gd name="connsiteX1" fmla="*/ 296068 w 2096268"/>
              <a:gd name="connsiteY1" fmla="*/ 234474 h 464787"/>
              <a:gd name="connsiteX2" fmla="*/ 296067 w 2096268"/>
              <a:gd name="connsiteY2" fmla="*/ 320770 h 464787"/>
              <a:gd name="connsiteX3" fmla="*/ 296067 w 2096268"/>
              <a:gd name="connsiteY3" fmla="*/ 464786 h 464787"/>
              <a:gd name="connsiteX4" fmla="*/ 2096268 w 2096268"/>
              <a:gd name="connsiteY4" fmla="*/ 464787 h 464787"/>
              <a:gd name="connsiteX5" fmla="*/ 2088356 w 2096268"/>
              <a:gd name="connsiteY5" fmla="*/ 248763 h 464787"/>
              <a:gd name="connsiteX6" fmla="*/ 1643855 w 2096268"/>
              <a:gd name="connsiteY6" fmla="*/ 175762 h 464787"/>
              <a:gd name="connsiteX7" fmla="*/ 1186655 w 2096268"/>
              <a:gd name="connsiteY7" fmla="*/ 277362 h 464787"/>
              <a:gd name="connsiteX8" fmla="*/ 944140 w 2096268"/>
              <a:gd name="connsiteY8" fmla="*/ 248763 h 464787"/>
              <a:gd name="connsiteX9" fmla="*/ 729455 w 2096268"/>
              <a:gd name="connsiteY9" fmla="*/ 163062 h 464787"/>
              <a:gd name="connsiteX10" fmla="*/ 780255 w 2096268"/>
              <a:gd name="connsiteY10" fmla="*/ 290062 h 464787"/>
              <a:gd name="connsiteX11" fmla="*/ 512092 w 2096268"/>
              <a:gd name="connsiteY11" fmla="*/ 104747 h 464787"/>
              <a:gd name="connsiteX12" fmla="*/ 440083 w 2096268"/>
              <a:gd name="connsiteY12" fmla="*/ 176754 h 464787"/>
              <a:gd name="connsiteX13" fmla="*/ 310355 w 2096268"/>
              <a:gd name="connsiteY13" fmla="*/ 48762 h 464787"/>
              <a:gd name="connsiteX14" fmla="*/ 152052 w 2096268"/>
              <a:gd name="connsiteY14" fmla="*/ 90458 h 464787"/>
              <a:gd name="connsiteX0" fmla="*/ 152052 w 2096268"/>
              <a:gd name="connsiteY0" fmla="*/ 90458 h 464787"/>
              <a:gd name="connsiteX1" fmla="*/ 296068 w 2096268"/>
              <a:gd name="connsiteY1" fmla="*/ 234474 h 464787"/>
              <a:gd name="connsiteX2" fmla="*/ 296067 w 2096268"/>
              <a:gd name="connsiteY2" fmla="*/ 320770 h 464787"/>
              <a:gd name="connsiteX3" fmla="*/ 296067 w 2096268"/>
              <a:gd name="connsiteY3" fmla="*/ 464786 h 464787"/>
              <a:gd name="connsiteX4" fmla="*/ 2096268 w 2096268"/>
              <a:gd name="connsiteY4" fmla="*/ 464787 h 464787"/>
              <a:gd name="connsiteX5" fmla="*/ 2088356 w 2096268"/>
              <a:gd name="connsiteY5" fmla="*/ 248763 h 464787"/>
              <a:gd name="connsiteX6" fmla="*/ 1643855 w 2096268"/>
              <a:gd name="connsiteY6" fmla="*/ 175762 h 464787"/>
              <a:gd name="connsiteX7" fmla="*/ 1186655 w 2096268"/>
              <a:gd name="connsiteY7" fmla="*/ 277362 h 464787"/>
              <a:gd name="connsiteX8" fmla="*/ 944140 w 2096268"/>
              <a:gd name="connsiteY8" fmla="*/ 248763 h 464787"/>
              <a:gd name="connsiteX9" fmla="*/ 729455 w 2096268"/>
              <a:gd name="connsiteY9" fmla="*/ 163062 h 464787"/>
              <a:gd name="connsiteX10" fmla="*/ 780255 w 2096268"/>
              <a:gd name="connsiteY10" fmla="*/ 290062 h 464787"/>
              <a:gd name="connsiteX11" fmla="*/ 512092 w 2096268"/>
              <a:gd name="connsiteY11" fmla="*/ 104747 h 464787"/>
              <a:gd name="connsiteX12" fmla="*/ 440083 w 2096268"/>
              <a:gd name="connsiteY12" fmla="*/ 176754 h 464787"/>
              <a:gd name="connsiteX13" fmla="*/ 310355 w 2096268"/>
              <a:gd name="connsiteY13" fmla="*/ 48762 h 464787"/>
              <a:gd name="connsiteX14" fmla="*/ 152052 w 2096268"/>
              <a:gd name="connsiteY14" fmla="*/ 90458 h 464787"/>
              <a:gd name="connsiteX0" fmla="*/ 152052 w 2096268"/>
              <a:gd name="connsiteY0" fmla="*/ 90458 h 464787"/>
              <a:gd name="connsiteX1" fmla="*/ 296068 w 2096268"/>
              <a:gd name="connsiteY1" fmla="*/ 234474 h 464787"/>
              <a:gd name="connsiteX2" fmla="*/ 296067 w 2096268"/>
              <a:gd name="connsiteY2" fmla="*/ 320770 h 464787"/>
              <a:gd name="connsiteX3" fmla="*/ 296067 w 2096268"/>
              <a:gd name="connsiteY3" fmla="*/ 464786 h 464787"/>
              <a:gd name="connsiteX4" fmla="*/ 2096268 w 2096268"/>
              <a:gd name="connsiteY4" fmla="*/ 464787 h 464787"/>
              <a:gd name="connsiteX5" fmla="*/ 2088356 w 2096268"/>
              <a:gd name="connsiteY5" fmla="*/ 248763 h 464787"/>
              <a:gd name="connsiteX6" fmla="*/ 1643855 w 2096268"/>
              <a:gd name="connsiteY6" fmla="*/ 175762 h 464787"/>
              <a:gd name="connsiteX7" fmla="*/ 1186655 w 2096268"/>
              <a:gd name="connsiteY7" fmla="*/ 277362 h 464787"/>
              <a:gd name="connsiteX8" fmla="*/ 944140 w 2096268"/>
              <a:gd name="connsiteY8" fmla="*/ 248763 h 464787"/>
              <a:gd name="connsiteX9" fmla="*/ 729455 w 2096268"/>
              <a:gd name="connsiteY9" fmla="*/ 163062 h 464787"/>
              <a:gd name="connsiteX10" fmla="*/ 780255 w 2096268"/>
              <a:gd name="connsiteY10" fmla="*/ 290062 h 464787"/>
              <a:gd name="connsiteX11" fmla="*/ 512092 w 2096268"/>
              <a:gd name="connsiteY11" fmla="*/ 104747 h 464787"/>
              <a:gd name="connsiteX12" fmla="*/ 440083 w 2096268"/>
              <a:gd name="connsiteY12" fmla="*/ 176754 h 464787"/>
              <a:gd name="connsiteX13" fmla="*/ 310355 w 2096268"/>
              <a:gd name="connsiteY13" fmla="*/ 48762 h 464787"/>
              <a:gd name="connsiteX14" fmla="*/ 152052 w 2096268"/>
              <a:gd name="connsiteY14" fmla="*/ 90458 h 464787"/>
              <a:gd name="connsiteX0" fmla="*/ 152052 w 2096268"/>
              <a:gd name="connsiteY0" fmla="*/ 90458 h 464787"/>
              <a:gd name="connsiteX1" fmla="*/ 296068 w 2096268"/>
              <a:gd name="connsiteY1" fmla="*/ 234474 h 464787"/>
              <a:gd name="connsiteX2" fmla="*/ 296067 w 2096268"/>
              <a:gd name="connsiteY2" fmla="*/ 320770 h 464787"/>
              <a:gd name="connsiteX3" fmla="*/ 296067 w 2096268"/>
              <a:gd name="connsiteY3" fmla="*/ 464786 h 464787"/>
              <a:gd name="connsiteX4" fmla="*/ 2096268 w 2096268"/>
              <a:gd name="connsiteY4" fmla="*/ 464787 h 464787"/>
              <a:gd name="connsiteX5" fmla="*/ 2088356 w 2096268"/>
              <a:gd name="connsiteY5" fmla="*/ 248763 h 464787"/>
              <a:gd name="connsiteX6" fmla="*/ 1643855 w 2096268"/>
              <a:gd name="connsiteY6" fmla="*/ 175762 h 464787"/>
              <a:gd name="connsiteX7" fmla="*/ 1186655 w 2096268"/>
              <a:gd name="connsiteY7" fmla="*/ 277362 h 464787"/>
              <a:gd name="connsiteX8" fmla="*/ 944140 w 2096268"/>
              <a:gd name="connsiteY8" fmla="*/ 248763 h 464787"/>
              <a:gd name="connsiteX9" fmla="*/ 729455 w 2096268"/>
              <a:gd name="connsiteY9" fmla="*/ 163062 h 464787"/>
              <a:gd name="connsiteX10" fmla="*/ 780255 w 2096268"/>
              <a:gd name="connsiteY10" fmla="*/ 290062 h 464787"/>
              <a:gd name="connsiteX11" fmla="*/ 512092 w 2096268"/>
              <a:gd name="connsiteY11" fmla="*/ 104747 h 464787"/>
              <a:gd name="connsiteX12" fmla="*/ 440083 w 2096268"/>
              <a:gd name="connsiteY12" fmla="*/ 176754 h 464787"/>
              <a:gd name="connsiteX13" fmla="*/ 310355 w 2096268"/>
              <a:gd name="connsiteY13" fmla="*/ 48762 h 464787"/>
              <a:gd name="connsiteX14" fmla="*/ 152052 w 2096268"/>
              <a:gd name="connsiteY14" fmla="*/ 90458 h 464787"/>
              <a:gd name="connsiteX0" fmla="*/ 152052 w 2096268"/>
              <a:gd name="connsiteY0" fmla="*/ 90458 h 464787"/>
              <a:gd name="connsiteX1" fmla="*/ 296068 w 2096268"/>
              <a:gd name="connsiteY1" fmla="*/ 234474 h 464787"/>
              <a:gd name="connsiteX2" fmla="*/ 296067 w 2096268"/>
              <a:gd name="connsiteY2" fmla="*/ 320770 h 464787"/>
              <a:gd name="connsiteX3" fmla="*/ 296067 w 2096268"/>
              <a:gd name="connsiteY3" fmla="*/ 464786 h 464787"/>
              <a:gd name="connsiteX4" fmla="*/ 2096268 w 2096268"/>
              <a:gd name="connsiteY4" fmla="*/ 464787 h 464787"/>
              <a:gd name="connsiteX5" fmla="*/ 2088356 w 2096268"/>
              <a:gd name="connsiteY5" fmla="*/ 248763 h 464787"/>
              <a:gd name="connsiteX6" fmla="*/ 1643855 w 2096268"/>
              <a:gd name="connsiteY6" fmla="*/ 175762 h 464787"/>
              <a:gd name="connsiteX7" fmla="*/ 1186655 w 2096268"/>
              <a:gd name="connsiteY7" fmla="*/ 277362 h 464787"/>
              <a:gd name="connsiteX8" fmla="*/ 944140 w 2096268"/>
              <a:gd name="connsiteY8" fmla="*/ 248763 h 464787"/>
              <a:gd name="connsiteX9" fmla="*/ 729455 w 2096268"/>
              <a:gd name="connsiteY9" fmla="*/ 163062 h 464787"/>
              <a:gd name="connsiteX10" fmla="*/ 780255 w 2096268"/>
              <a:gd name="connsiteY10" fmla="*/ 290062 h 464787"/>
              <a:gd name="connsiteX11" fmla="*/ 512092 w 2096268"/>
              <a:gd name="connsiteY11" fmla="*/ 104747 h 464787"/>
              <a:gd name="connsiteX12" fmla="*/ 440083 w 2096268"/>
              <a:gd name="connsiteY12" fmla="*/ 176754 h 464787"/>
              <a:gd name="connsiteX13" fmla="*/ 310355 w 2096268"/>
              <a:gd name="connsiteY13" fmla="*/ 48762 h 464787"/>
              <a:gd name="connsiteX14" fmla="*/ 152052 w 2096268"/>
              <a:gd name="connsiteY14" fmla="*/ 90458 h 464787"/>
              <a:gd name="connsiteX0" fmla="*/ 152052 w 2096268"/>
              <a:gd name="connsiteY0" fmla="*/ 90458 h 464787"/>
              <a:gd name="connsiteX1" fmla="*/ 296068 w 2096268"/>
              <a:gd name="connsiteY1" fmla="*/ 234474 h 464787"/>
              <a:gd name="connsiteX2" fmla="*/ 296067 w 2096268"/>
              <a:gd name="connsiteY2" fmla="*/ 320770 h 464787"/>
              <a:gd name="connsiteX3" fmla="*/ 296067 w 2096268"/>
              <a:gd name="connsiteY3" fmla="*/ 464786 h 464787"/>
              <a:gd name="connsiteX4" fmla="*/ 2096268 w 2096268"/>
              <a:gd name="connsiteY4" fmla="*/ 464787 h 464787"/>
              <a:gd name="connsiteX5" fmla="*/ 2088356 w 2096268"/>
              <a:gd name="connsiteY5" fmla="*/ 248763 h 464787"/>
              <a:gd name="connsiteX6" fmla="*/ 1643855 w 2096268"/>
              <a:gd name="connsiteY6" fmla="*/ 175762 h 464787"/>
              <a:gd name="connsiteX7" fmla="*/ 1186655 w 2096268"/>
              <a:gd name="connsiteY7" fmla="*/ 277362 h 464787"/>
              <a:gd name="connsiteX8" fmla="*/ 944140 w 2096268"/>
              <a:gd name="connsiteY8" fmla="*/ 248763 h 464787"/>
              <a:gd name="connsiteX9" fmla="*/ 729455 w 2096268"/>
              <a:gd name="connsiteY9" fmla="*/ 163062 h 464787"/>
              <a:gd name="connsiteX10" fmla="*/ 780255 w 2096268"/>
              <a:gd name="connsiteY10" fmla="*/ 290062 h 464787"/>
              <a:gd name="connsiteX11" fmla="*/ 512092 w 2096268"/>
              <a:gd name="connsiteY11" fmla="*/ 104747 h 464787"/>
              <a:gd name="connsiteX12" fmla="*/ 440083 w 2096268"/>
              <a:gd name="connsiteY12" fmla="*/ 176754 h 464787"/>
              <a:gd name="connsiteX13" fmla="*/ 310355 w 2096268"/>
              <a:gd name="connsiteY13" fmla="*/ 48762 h 464787"/>
              <a:gd name="connsiteX14" fmla="*/ 152052 w 2096268"/>
              <a:gd name="connsiteY14" fmla="*/ 90458 h 464787"/>
              <a:gd name="connsiteX0" fmla="*/ 208977 w 2153193"/>
              <a:gd name="connsiteY0" fmla="*/ 90458 h 464787"/>
              <a:gd name="connsiteX1" fmla="*/ 352993 w 2153193"/>
              <a:gd name="connsiteY1" fmla="*/ 234474 h 464787"/>
              <a:gd name="connsiteX2" fmla="*/ 352992 w 2153193"/>
              <a:gd name="connsiteY2" fmla="*/ 320770 h 464787"/>
              <a:gd name="connsiteX3" fmla="*/ 352992 w 2153193"/>
              <a:gd name="connsiteY3" fmla="*/ 464786 h 464787"/>
              <a:gd name="connsiteX4" fmla="*/ 2153193 w 2153193"/>
              <a:gd name="connsiteY4" fmla="*/ 464787 h 464787"/>
              <a:gd name="connsiteX5" fmla="*/ 2145281 w 2153193"/>
              <a:gd name="connsiteY5" fmla="*/ 248763 h 464787"/>
              <a:gd name="connsiteX6" fmla="*/ 1700780 w 2153193"/>
              <a:gd name="connsiteY6" fmla="*/ 175762 h 464787"/>
              <a:gd name="connsiteX7" fmla="*/ 1243580 w 2153193"/>
              <a:gd name="connsiteY7" fmla="*/ 277362 h 464787"/>
              <a:gd name="connsiteX8" fmla="*/ 1001065 w 2153193"/>
              <a:gd name="connsiteY8" fmla="*/ 248763 h 464787"/>
              <a:gd name="connsiteX9" fmla="*/ 786380 w 2153193"/>
              <a:gd name="connsiteY9" fmla="*/ 163062 h 464787"/>
              <a:gd name="connsiteX10" fmla="*/ 837180 w 2153193"/>
              <a:gd name="connsiteY10" fmla="*/ 290062 h 464787"/>
              <a:gd name="connsiteX11" fmla="*/ 569017 w 2153193"/>
              <a:gd name="connsiteY11" fmla="*/ 104747 h 464787"/>
              <a:gd name="connsiteX12" fmla="*/ 497008 w 2153193"/>
              <a:gd name="connsiteY12" fmla="*/ 176754 h 464787"/>
              <a:gd name="connsiteX13" fmla="*/ 367280 w 2153193"/>
              <a:gd name="connsiteY13" fmla="*/ 48762 h 464787"/>
              <a:gd name="connsiteX14" fmla="*/ 208977 w 2153193"/>
              <a:gd name="connsiteY14" fmla="*/ 90458 h 464787"/>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67280 w 2153193"/>
              <a:gd name="connsiteY13" fmla="*/ 43837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67280 w 2153193"/>
              <a:gd name="connsiteY13" fmla="*/ 43837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67280 w 2153193"/>
              <a:gd name="connsiteY13" fmla="*/ 43837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67280 w 2153193"/>
              <a:gd name="connsiteY13" fmla="*/ 43837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67280 w 2153193"/>
              <a:gd name="connsiteY13" fmla="*/ 43837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52994 w 2153193"/>
              <a:gd name="connsiteY13" fmla="*/ 85533 h 459862"/>
              <a:gd name="connsiteX14" fmla="*/ 208977 w 2153193"/>
              <a:gd name="connsiteY14" fmla="*/ 85533 h 459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48525 w 2153193"/>
              <a:gd name="connsiteY13" fmla="*/ 78390 h 459862"/>
              <a:gd name="connsiteX14" fmla="*/ 208977 w 2153193"/>
              <a:gd name="connsiteY14" fmla="*/ 85533 h 459862"/>
              <a:gd name="connsiteX0" fmla="*/ 208977 w 2153193"/>
              <a:gd name="connsiteY0" fmla="*/ 93534 h 467863"/>
              <a:gd name="connsiteX1" fmla="*/ 352993 w 2153193"/>
              <a:gd name="connsiteY1" fmla="*/ 237550 h 467863"/>
              <a:gd name="connsiteX2" fmla="*/ 352992 w 2153193"/>
              <a:gd name="connsiteY2" fmla="*/ 323846 h 467863"/>
              <a:gd name="connsiteX3" fmla="*/ 352992 w 2153193"/>
              <a:gd name="connsiteY3" fmla="*/ 467862 h 467863"/>
              <a:gd name="connsiteX4" fmla="*/ 2153193 w 2153193"/>
              <a:gd name="connsiteY4" fmla="*/ 467863 h 467863"/>
              <a:gd name="connsiteX5" fmla="*/ 2145281 w 2153193"/>
              <a:gd name="connsiteY5" fmla="*/ 251839 h 467863"/>
              <a:gd name="connsiteX6" fmla="*/ 1700780 w 2153193"/>
              <a:gd name="connsiteY6" fmla="*/ 178838 h 467863"/>
              <a:gd name="connsiteX7" fmla="*/ 1243580 w 2153193"/>
              <a:gd name="connsiteY7" fmla="*/ 280438 h 467863"/>
              <a:gd name="connsiteX8" fmla="*/ 1001065 w 2153193"/>
              <a:gd name="connsiteY8" fmla="*/ 251839 h 467863"/>
              <a:gd name="connsiteX9" fmla="*/ 786380 w 2153193"/>
              <a:gd name="connsiteY9" fmla="*/ 166138 h 467863"/>
              <a:gd name="connsiteX10" fmla="*/ 837180 w 2153193"/>
              <a:gd name="connsiteY10" fmla="*/ 293138 h 467863"/>
              <a:gd name="connsiteX11" fmla="*/ 569017 w 2153193"/>
              <a:gd name="connsiteY11" fmla="*/ 107823 h 467863"/>
              <a:gd name="connsiteX12" fmla="*/ 497008 w 2153193"/>
              <a:gd name="connsiteY12" fmla="*/ 179830 h 467863"/>
              <a:gd name="connsiteX13" fmla="*/ 348525 w 2153193"/>
              <a:gd name="connsiteY13" fmla="*/ 14383 h 467863"/>
              <a:gd name="connsiteX14" fmla="*/ 208977 w 2153193"/>
              <a:gd name="connsiteY14" fmla="*/ 93534 h 467863"/>
              <a:gd name="connsiteX0" fmla="*/ 208977 w 2153193"/>
              <a:gd name="connsiteY0" fmla="*/ 93533 h 467862"/>
              <a:gd name="connsiteX1" fmla="*/ 352993 w 2153193"/>
              <a:gd name="connsiteY1" fmla="*/ 237549 h 467862"/>
              <a:gd name="connsiteX2" fmla="*/ 352992 w 2153193"/>
              <a:gd name="connsiteY2" fmla="*/ 323845 h 467862"/>
              <a:gd name="connsiteX3" fmla="*/ 352992 w 2153193"/>
              <a:gd name="connsiteY3" fmla="*/ 467861 h 467862"/>
              <a:gd name="connsiteX4" fmla="*/ 2153193 w 2153193"/>
              <a:gd name="connsiteY4" fmla="*/ 467862 h 467862"/>
              <a:gd name="connsiteX5" fmla="*/ 2145281 w 2153193"/>
              <a:gd name="connsiteY5" fmla="*/ 251838 h 467862"/>
              <a:gd name="connsiteX6" fmla="*/ 1700780 w 2153193"/>
              <a:gd name="connsiteY6" fmla="*/ 178837 h 467862"/>
              <a:gd name="connsiteX7" fmla="*/ 1243580 w 2153193"/>
              <a:gd name="connsiteY7" fmla="*/ 280437 h 467862"/>
              <a:gd name="connsiteX8" fmla="*/ 1001065 w 2153193"/>
              <a:gd name="connsiteY8" fmla="*/ 251838 h 467862"/>
              <a:gd name="connsiteX9" fmla="*/ 786380 w 2153193"/>
              <a:gd name="connsiteY9" fmla="*/ 166137 h 467862"/>
              <a:gd name="connsiteX10" fmla="*/ 837180 w 2153193"/>
              <a:gd name="connsiteY10" fmla="*/ 293137 h 467862"/>
              <a:gd name="connsiteX11" fmla="*/ 569017 w 2153193"/>
              <a:gd name="connsiteY11" fmla="*/ 107822 h 467862"/>
              <a:gd name="connsiteX12" fmla="*/ 497008 w 2153193"/>
              <a:gd name="connsiteY12" fmla="*/ 179829 h 467862"/>
              <a:gd name="connsiteX13" fmla="*/ 348525 w 2153193"/>
              <a:gd name="connsiteY13" fmla="*/ 14383 h 467862"/>
              <a:gd name="connsiteX14" fmla="*/ 208977 w 2153193"/>
              <a:gd name="connsiteY14" fmla="*/ 93533 h 467862"/>
              <a:gd name="connsiteX0" fmla="*/ 208977 w 2153193"/>
              <a:gd name="connsiteY0" fmla="*/ 93533 h 467862"/>
              <a:gd name="connsiteX1" fmla="*/ 352993 w 2153193"/>
              <a:gd name="connsiteY1" fmla="*/ 237549 h 467862"/>
              <a:gd name="connsiteX2" fmla="*/ 352992 w 2153193"/>
              <a:gd name="connsiteY2" fmla="*/ 323845 h 467862"/>
              <a:gd name="connsiteX3" fmla="*/ 352992 w 2153193"/>
              <a:gd name="connsiteY3" fmla="*/ 467861 h 467862"/>
              <a:gd name="connsiteX4" fmla="*/ 2153193 w 2153193"/>
              <a:gd name="connsiteY4" fmla="*/ 467862 h 467862"/>
              <a:gd name="connsiteX5" fmla="*/ 2145281 w 2153193"/>
              <a:gd name="connsiteY5" fmla="*/ 251838 h 467862"/>
              <a:gd name="connsiteX6" fmla="*/ 1700780 w 2153193"/>
              <a:gd name="connsiteY6" fmla="*/ 178837 h 467862"/>
              <a:gd name="connsiteX7" fmla="*/ 1243580 w 2153193"/>
              <a:gd name="connsiteY7" fmla="*/ 280437 h 467862"/>
              <a:gd name="connsiteX8" fmla="*/ 1001065 w 2153193"/>
              <a:gd name="connsiteY8" fmla="*/ 251838 h 467862"/>
              <a:gd name="connsiteX9" fmla="*/ 786380 w 2153193"/>
              <a:gd name="connsiteY9" fmla="*/ 166137 h 467862"/>
              <a:gd name="connsiteX10" fmla="*/ 837180 w 2153193"/>
              <a:gd name="connsiteY10" fmla="*/ 293137 h 467862"/>
              <a:gd name="connsiteX11" fmla="*/ 569017 w 2153193"/>
              <a:gd name="connsiteY11" fmla="*/ 107822 h 467862"/>
              <a:gd name="connsiteX12" fmla="*/ 497008 w 2153193"/>
              <a:gd name="connsiteY12" fmla="*/ 179829 h 467862"/>
              <a:gd name="connsiteX13" fmla="*/ 348525 w 2153193"/>
              <a:gd name="connsiteY13" fmla="*/ 14383 h 467862"/>
              <a:gd name="connsiteX14" fmla="*/ 208977 w 2153193"/>
              <a:gd name="connsiteY14" fmla="*/ 93533 h 467862"/>
              <a:gd name="connsiteX0" fmla="*/ 208977 w 2153193"/>
              <a:gd name="connsiteY0" fmla="*/ 85533 h 459862"/>
              <a:gd name="connsiteX1" fmla="*/ 352993 w 2153193"/>
              <a:gd name="connsiteY1" fmla="*/ 229549 h 459862"/>
              <a:gd name="connsiteX2" fmla="*/ 352992 w 2153193"/>
              <a:gd name="connsiteY2" fmla="*/ 315845 h 459862"/>
              <a:gd name="connsiteX3" fmla="*/ 352992 w 2153193"/>
              <a:gd name="connsiteY3" fmla="*/ 459861 h 459862"/>
              <a:gd name="connsiteX4" fmla="*/ 2153193 w 2153193"/>
              <a:gd name="connsiteY4" fmla="*/ 459862 h 459862"/>
              <a:gd name="connsiteX5" fmla="*/ 2145281 w 2153193"/>
              <a:gd name="connsiteY5" fmla="*/ 243838 h 459862"/>
              <a:gd name="connsiteX6" fmla="*/ 1700780 w 2153193"/>
              <a:gd name="connsiteY6" fmla="*/ 170837 h 459862"/>
              <a:gd name="connsiteX7" fmla="*/ 1243580 w 2153193"/>
              <a:gd name="connsiteY7" fmla="*/ 272437 h 459862"/>
              <a:gd name="connsiteX8" fmla="*/ 1001065 w 2153193"/>
              <a:gd name="connsiteY8" fmla="*/ 243838 h 459862"/>
              <a:gd name="connsiteX9" fmla="*/ 786380 w 2153193"/>
              <a:gd name="connsiteY9" fmla="*/ 158137 h 459862"/>
              <a:gd name="connsiteX10" fmla="*/ 837180 w 2153193"/>
              <a:gd name="connsiteY10" fmla="*/ 285137 h 459862"/>
              <a:gd name="connsiteX11" fmla="*/ 569017 w 2153193"/>
              <a:gd name="connsiteY11" fmla="*/ 99822 h 459862"/>
              <a:gd name="connsiteX12" fmla="*/ 497008 w 2153193"/>
              <a:gd name="connsiteY12" fmla="*/ 171829 h 459862"/>
              <a:gd name="connsiteX13" fmla="*/ 348525 w 2153193"/>
              <a:gd name="connsiteY13" fmla="*/ 78390 h 459862"/>
              <a:gd name="connsiteX14" fmla="*/ 208977 w 2153193"/>
              <a:gd name="connsiteY14" fmla="*/ 85533 h 459862"/>
              <a:gd name="connsiteX0" fmla="*/ 208977 w 2153193"/>
              <a:gd name="connsiteY0" fmla="*/ 29114 h 403443"/>
              <a:gd name="connsiteX1" fmla="*/ 352993 w 2153193"/>
              <a:gd name="connsiteY1" fmla="*/ 173130 h 403443"/>
              <a:gd name="connsiteX2" fmla="*/ 352992 w 2153193"/>
              <a:gd name="connsiteY2" fmla="*/ 259426 h 403443"/>
              <a:gd name="connsiteX3" fmla="*/ 352992 w 2153193"/>
              <a:gd name="connsiteY3" fmla="*/ 403442 h 403443"/>
              <a:gd name="connsiteX4" fmla="*/ 2153193 w 2153193"/>
              <a:gd name="connsiteY4" fmla="*/ 403443 h 403443"/>
              <a:gd name="connsiteX5" fmla="*/ 2145281 w 2153193"/>
              <a:gd name="connsiteY5" fmla="*/ 187419 h 403443"/>
              <a:gd name="connsiteX6" fmla="*/ 1700780 w 2153193"/>
              <a:gd name="connsiteY6" fmla="*/ 114418 h 403443"/>
              <a:gd name="connsiteX7" fmla="*/ 1243580 w 2153193"/>
              <a:gd name="connsiteY7" fmla="*/ 216018 h 403443"/>
              <a:gd name="connsiteX8" fmla="*/ 1001065 w 2153193"/>
              <a:gd name="connsiteY8" fmla="*/ 187419 h 403443"/>
              <a:gd name="connsiteX9" fmla="*/ 786380 w 2153193"/>
              <a:gd name="connsiteY9" fmla="*/ 101718 h 403443"/>
              <a:gd name="connsiteX10" fmla="*/ 837180 w 2153193"/>
              <a:gd name="connsiteY10" fmla="*/ 228718 h 403443"/>
              <a:gd name="connsiteX11" fmla="*/ 569017 w 2153193"/>
              <a:gd name="connsiteY11" fmla="*/ 43403 h 403443"/>
              <a:gd name="connsiteX12" fmla="*/ 487934 w 2153193"/>
              <a:gd name="connsiteY12" fmla="*/ 93979 h 403443"/>
              <a:gd name="connsiteX13" fmla="*/ 348525 w 2153193"/>
              <a:gd name="connsiteY13" fmla="*/ 21971 h 403443"/>
              <a:gd name="connsiteX14" fmla="*/ 208977 w 2153193"/>
              <a:gd name="connsiteY14" fmla="*/ 29114 h 403443"/>
              <a:gd name="connsiteX0" fmla="*/ 208977 w 2083350"/>
              <a:gd name="connsiteY0" fmla="*/ 29114 h 410586"/>
              <a:gd name="connsiteX1" fmla="*/ 283150 w 2083350"/>
              <a:gd name="connsiteY1" fmla="*/ 180273 h 410586"/>
              <a:gd name="connsiteX2" fmla="*/ 283149 w 2083350"/>
              <a:gd name="connsiteY2" fmla="*/ 266569 h 410586"/>
              <a:gd name="connsiteX3" fmla="*/ 283149 w 2083350"/>
              <a:gd name="connsiteY3" fmla="*/ 410585 h 410586"/>
              <a:gd name="connsiteX4" fmla="*/ 2083350 w 2083350"/>
              <a:gd name="connsiteY4" fmla="*/ 410586 h 410586"/>
              <a:gd name="connsiteX5" fmla="*/ 2075438 w 2083350"/>
              <a:gd name="connsiteY5" fmla="*/ 194562 h 410586"/>
              <a:gd name="connsiteX6" fmla="*/ 1630937 w 2083350"/>
              <a:gd name="connsiteY6" fmla="*/ 121561 h 410586"/>
              <a:gd name="connsiteX7" fmla="*/ 1173737 w 2083350"/>
              <a:gd name="connsiteY7" fmla="*/ 223161 h 410586"/>
              <a:gd name="connsiteX8" fmla="*/ 931222 w 2083350"/>
              <a:gd name="connsiteY8" fmla="*/ 194562 h 410586"/>
              <a:gd name="connsiteX9" fmla="*/ 716537 w 2083350"/>
              <a:gd name="connsiteY9" fmla="*/ 108861 h 410586"/>
              <a:gd name="connsiteX10" fmla="*/ 767337 w 2083350"/>
              <a:gd name="connsiteY10" fmla="*/ 235861 h 410586"/>
              <a:gd name="connsiteX11" fmla="*/ 499174 w 2083350"/>
              <a:gd name="connsiteY11" fmla="*/ 50546 h 410586"/>
              <a:gd name="connsiteX12" fmla="*/ 418091 w 2083350"/>
              <a:gd name="connsiteY12" fmla="*/ 101122 h 410586"/>
              <a:gd name="connsiteX13" fmla="*/ 278682 w 2083350"/>
              <a:gd name="connsiteY13" fmla="*/ 29114 h 410586"/>
              <a:gd name="connsiteX14" fmla="*/ 208977 w 2083350"/>
              <a:gd name="connsiteY14" fmla="*/ 29114 h 410586"/>
              <a:gd name="connsiteX0" fmla="*/ 208977 w 2083350"/>
              <a:gd name="connsiteY0" fmla="*/ 29114 h 410586"/>
              <a:gd name="connsiteX1" fmla="*/ 283150 w 2083350"/>
              <a:gd name="connsiteY1" fmla="*/ 180273 h 410586"/>
              <a:gd name="connsiteX2" fmla="*/ 283149 w 2083350"/>
              <a:gd name="connsiteY2" fmla="*/ 266569 h 410586"/>
              <a:gd name="connsiteX3" fmla="*/ 283149 w 2083350"/>
              <a:gd name="connsiteY3" fmla="*/ 410585 h 410586"/>
              <a:gd name="connsiteX4" fmla="*/ 2083350 w 2083350"/>
              <a:gd name="connsiteY4" fmla="*/ 410586 h 410586"/>
              <a:gd name="connsiteX5" fmla="*/ 2075438 w 2083350"/>
              <a:gd name="connsiteY5" fmla="*/ 194562 h 410586"/>
              <a:gd name="connsiteX6" fmla="*/ 1630937 w 2083350"/>
              <a:gd name="connsiteY6" fmla="*/ 121561 h 410586"/>
              <a:gd name="connsiteX7" fmla="*/ 1173737 w 2083350"/>
              <a:gd name="connsiteY7" fmla="*/ 223161 h 410586"/>
              <a:gd name="connsiteX8" fmla="*/ 931222 w 2083350"/>
              <a:gd name="connsiteY8" fmla="*/ 194562 h 410586"/>
              <a:gd name="connsiteX9" fmla="*/ 716537 w 2083350"/>
              <a:gd name="connsiteY9" fmla="*/ 108861 h 410586"/>
              <a:gd name="connsiteX10" fmla="*/ 767337 w 2083350"/>
              <a:gd name="connsiteY10" fmla="*/ 235861 h 410586"/>
              <a:gd name="connsiteX11" fmla="*/ 499174 w 2083350"/>
              <a:gd name="connsiteY11" fmla="*/ 50546 h 410586"/>
              <a:gd name="connsiteX12" fmla="*/ 418091 w 2083350"/>
              <a:gd name="connsiteY12" fmla="*/ 101122 h 410586"/>
              <a:gd name="connsiteX13" fmla="*/ 278682 w 2083350"/>
              <a:gd name="connsiteY13" fmla="*/ 29114 h 410586"/>
              <a:gd name="connsiteX14" fmla="*/ 208977 w 2083350"/>
              <a:gd name="connsiteY14" fmla="*/ 29114 h 410586"/>
              <a:gd name="connsiteX0" fmla="*/ 208977 w 2083350"/>
              <a:gd name="connsiteY0" fmla="*/ 29114 h 410586"/>
              <a:gd name="connsiteX1" fmla="*/ 283150 w 2083350"/>
              <a:gd name="connsiteY1" fmla="*/ 180273 h 410586"/>
              <a:gd name="connsiteX2" fmla="*/ 283149 w 2083350"/>
              <a:gd name="connsiteY2" fmla="*/ 266569 h 410586"/>
              <a:gd name="connsiteX3" fmla="*/ 283149 w 2083350"/>
              <a:gd name="connsiteY3" fmla="*/ 410585 h 410586"/>
              <a:gd name="connsiteX4" fmla="*/ 2083350 w 2083350"/>
              <a:gd name="connsiteY4" fmla="*/ 410586 h 410586"/>
              <a:gd name="connsiteX5" fmla="*/ 2075438 w 2083350"/>
              <a:gd name="connsiteY5" fmla="*/ 194562 h 410586"/>
              <a:gd name="connsiteX6" fmla="*/ 1630937 w 2083350"/>
              <a:gd name="connsiteY6" fmla="*/ 121561 h 410586"/>
              <a:gd name="connsiteX7" fmla="*/ 1173737 w 2083350"/>
              <a:gd name="connsiteY7" fmla="*/ 223161 h 410586"/>
              <a:gd name="connsiteX8" fmla="*/ 931222 w 2083350"/>
              <a:gd name="connsiteY8" fmla="*/ 194562 h 410586"/>
              <a:gd name="connsiteX9" fmla="*/ 716537 w 2083350"/>
              <a:gd name="connsiteY9" fmla="*/ 108861 h 410586"/>
              <a:gd name="connsiteX10" fmla="*/ 767337 w 2083350"/>
              <a:gd name="connsiteY10" fmla="*/ 235861 h 410586"/>
              <a:gd name="connsiteX11" fmla="*/ 499174 w 2083350"/>
              <a:gd name="connsiteY11" fmla="*/ 50546 h 410586"/>
              <a:gd name="connsiteX12" fmla="*/ 418091 w 2083350"/>
              <a:gd name="connsiteY12" fmla="*/ 101122 h 410586"/>
              <a:gd name="connsiteX13" fmla="*/ 278681 w 2083350"/>
              <a:gd name="connsiteY13" fmla="*/ 29114 h 410586"/>
              <a:gd name="connsiteX14" fmla="*/ 208977 w 2083350"/>
              <a:gd name="connsiteY14" fmla="*/ 29114 h 410586"/>
              <a:gd name="connsiteX0" fmla="*/ 208977 w 2083350"/>
              <a:gd name="connsiteY0" fmla="*/ 29114 h 410586"/>
              <a:gd name="connsiteX1" fmla="*/ 283150 w 2083350"/>
              <a:gd name="connsiteY1" fmla="*/ 180273 h 410586"/>
              <a:gd name="connsiteX2" fmla="*/ 283149 w 2083350"/>
              <a:gd name="connsiteY2" fmla="*/ 266569 h 410586"/>
              <a:gd name="connsiteX3" fmla="*/ 283149 w 2083350"/>
              <a:gd name="connsiteY3" fmla="*/ 410585 h 410586"/>
              <a:gd name="connsiteX4" fmla="*/ 2083350 w 2083350"/>
              <a:gd name="connsiteY4" fmla="*/ 410586 h 410586"/>
              <a:gd name="connsiteX5" fmla="*/ 2075438 w 2083350"/>
              <a:gd name="connsiteY5" fmla="*/ 194562 h 410586"/>
              <a:gd name="connsiteX6" fmla="*/ 1630937 w 2083350"/>
              <a:gd name="connsiteY6" fmla="*/ 121561 h 410586"/>
              <a:gd name="connsiteX7" fmla="*/ 1173737 w 2083350"/>
              <a:gd name="connsiteY7" fmla="*/ 223161 h 410586"/>
              <a:gd name="connsiteX8" fmla="*/ 931222 w 2083350"/>
              <a:gd name="connsiteY8" fmla="*/ 194562 h 410586"/>
              <a:gd name="connsiteX9" fmla="*/ 716537 w 2083350"/>
              <a:gd name="connsiteY9" fmla="*/ 108861 h 410586"/>
              <a:gd name="connsiteX10" fmla="*/ 767337 w 2083350"/>
              <a:gd name="connsiteY10" fmla="*/ 235861 h 410586"/>
              <a:gd name="connsiteX11" fmla="*/ 499174 w 2083350"/>
              <a:gd name="connsiteY11" fmla="*/ 50546 h 410586"/>
              <a:gd name="connsiteX12" fmla="*/ 418091 w 2083350"/>
              <a:gd name="connsiteY12" fmla="*/ 101122 h 410586"/>
              <a:gd name="connsiteX13" fmla="*/ 278681 w 2083350"/>
              <a:gd name="connsiteY13" fmla="*/ 29114 h 410586"/>
              <a:gd name="connsiteX14" fmla="*/ 208977 w 2083350"/>
              <a:gd name="connsiteY14" fmla="*/ 29114 h 410586"/>
              <a:gd name="connsiteX0" fmla="*/ 208977 w 2083350"/>
              <a:gd name="connsiteY0" fmla="*/ 29114 h 410586"/>
              <a:gd name="connsiteX1" fmla="*/ 283150 w 2083350"/>
              <a:gd name="connsiteY1" fmla="*/ 180273 h 410586"/>
              <a:gd name="connsiteX2" fmla="*/ 283149 w 2083350"/>
              <a:gd name="connsiteY2" fmla="*/ 266569 h 410586"/>
              <a:gd name="connsiteX3" fmla="*/ 283149 w 2083350"/>
              <a:gd name="connsiteY3" fmla="*/ 410585 h 410586"/>
              <a:gd name="connsiteX4" fmla="*/ 2083350 w 2083350"/>
              <a:gd name="connsiteY4" fmla="*/ 410586 h 410586"/>
              <a:gd name="connsiteX5" fmla="*/ 2075438 w 2083350"/>
              <a:gd name="connsiteY5" fmla="*/ 194562 h 410586"/>
              <a:gd name="connsiteX6" fmla="*/ 1630937 w 2083350"/>
              <a:gd name="connsiteY6" fmla="*/ 121561 h 410586"/>
              <a:gd name="connsiteX7" fmla="*/ 1173737 w 2083350"/>
              <a:gd name="connsiteY7" fmla="*/ 223161 h 410586"/>
              <a:gd name="connsiteX8" fmla="*/ 931222 w 2083350"/>
              <a:gd name="connsiteY8" fmla="*/ 194562 h 410586"/>
              <a:gd name="connsiteX9" fmla="*/ 716537 w 2083350"/>
              <a:gd name="connsiteY9" fmla="*/ 108861 h 410586"/>
              <a:gd name="connsiteX10" fmla="*/ 767337 w 2083350"/>
              <a:gd name="connsiteY10" fmla="*/ 235861 h 410586"/>
              <a:gd name="connsiteX11" fmla="*/ 499174 w 2083350"/>
              <a:gd name="connsiteY11" fmla="*/ 50546 h 410586"/>
              <a:gd name="connsiteX12" fmla="*/ 418091 w 2083350"/>
              <a:gd name="connsiteY12" fmla="*/ 101122 h 410586"/>
              <a:gd name="connsiteX13" fmla="*/ 278681 w 2083350"/>
              <a:gd name="connsiteY13" fmla="*/ 29114 h 410586"/>
              <a:gd name="connsiteX14" fmla="*/ 208977 w 2083350"/>
              <a:gd name="connsiteY14" fmla="*/ 29114 h 410586"/>
              <a:gd name="connsiteX0" fmla="*/ 206984 w 2081357"/>
              <a:gd name="connsiteY0" fmla="*/ 29114 h 410586"/>
              <a:gd name="connsiteX1" fmla="*/ 281157 w 2081357"/>
              <a:gd name="connsiteY1" fmla="*/ 180273 h 410586"/>
              <a:gd name="connsiteX2" fmla="*/ 281156 w 2081357"/>
              <a:gd name="connsiteY2" fmla="*/ 266569 h 410586"/>
              <a:gd name="connsiteX3" fmla="*/ 281156 w 2081357"/>
              <a:gd name="connsiteY3" fmla="*/ 410585 h 410586"/>
              <a:gd name="connsiteX4" fmla="*/ 2081357 w 2081357"/>
              <a:gd name="connsiteY4" fmla="*/ 410586 h 410586"/>
              <a:gd name="connsiteX5" fmla="*/ 2073445 w 2081357"/>
              <a:gd name="connsiteY5" fmla="*/ 194562 h 410586"/>
              <a:gd name="connsiteX6" fmla="*/ 1628944 w 2081357"/>
              <a:gd name="connsiteY6" fmla="*/ 121561 h 410586"/>
              <a:gd name="connsiteX7" fmla="*/ 1171744 w 2081357"/>
              <a:gd name="connsiteY7" fmla="*/ 223161 h 410586"/>
              <a:gd name="connsiteX8" fmla="*/ 929229 w 2081357"/>
              <a:gd name="connsiteY8" fmla="*/ 194562 h 410586"/>
              <a:gd name="connsiteX9" fmla="*/ 714544 w 2081357"/>
              <a:gd name="connsiteY9" fmla="*/ 108861 h 410586"/>
              <a:gd name="connsiteX10" fmla="*/ 765344 w 2081357"/>
              <a:gd name="connsiteY10" fmla="*/ 235861 h 410586"/>
              <a:gd name="connsiteX11" fmla="*/ 497181 w 2081357"/>
              <a:gd name="connsiteY11" fmla="*/ 50546 h 410586"/>
              <a:gd name="connsiteX12" fmla="*/ 416098 w 2081357"/>
              <a:gd name="connsiteY12" fmla="*/ 101122 h 410586"/>
              <a:gd name="connsiteX13" fmla="*/ 276688 w 2081357"/>
              <a:gd name="connsiteY13" fmla="*/ 29114 h 410586"/>
              <a:gd name="connsiteX14" fmla="*/ 206984 w 2081357"/>
              <a:gd name="connsiteY14" fmla="*/ 29114 h 410586"/>
              <a:gd name="connsiteX0" fmla="*/ 209875 w 2084248"/>
              <a:gd name="connsiteY0" fmla="*/ 4807 h 386279"/>
              <a:gd name="connsiteX1" fmla="*/ 284048 w 2084248"/>
              <a:gd name="connsiteY1" fmla="*/ 155966 h 386279"/>
              <a:gd name="connsiteX2" fmla="*/ 284047 w 2084248"/>
              <a:gd name="connsiteY2" fmla="*/ 242262 h 386279"/>
              <a:gd name="connsiteX3" fmla="*/ 284047 w 2084248"/>
              <a:gd name="connsiteY3" fmla="*/ 386278 h 386279"/>
              <a:gd name="connsiteX4" fmla="*/ 2084248 w 2084248"/>
              <a:gd name="connsiteY4" fmla="*/ 386279 h 386279"/>
              <a:gd name="connsiteX5" fmla="*/ 2076336 w 2084248"/>
              <a:gd name="connsiteY5" fmla="*/ 170255 h 386279"/>
              <a:gd name="connsiteX6" fmla="*/ 1631835 w 2084248"/>
              <a:gd name="connsiteY6" fmla="*/ 97254 h 386279"/>
              <a:gd name="connsiteX7" fmla="*/ 1174635 w 2084248"/>
              <a:gd name="connsiteY7" fmla="*/ 198854 h 386279"/>
              <a:gd name="connsiteX8" fmla="*/ 932120 w 2084248"/>
              <a:gd name="connsiteY8" fmla="*/ 170255 h 386279"/>
              <a:gd name="connsiteX9" fmla="*/ 717435 w 2084248"/>
              <a:gd name="connsiteY9" fmla="*/ 84554 h 386279"/>
              <a:gd name="connsiteX10" fmla="*/ 768235 w 2084248"/>
              <a:gd name="connsiteY10" fmla="*/ 211554 h 386279"/>
              <a:gd name="connsiteX11" fmla="*/ 500072 w 2084248"/>
              <a:gd name="connsiteY11" fmla="*/ 26239 h 386279"/>
              <a:gd name="connsiteX12" fmla="*/ 418989 w 2084248"/>
              <a:gd name="connsiteY12" fmla="*/ 76815 h 386279"/>
              <a:gd name="connsiteX13" fmla="*/ 279579 w 2084248"/>
              <a:gd name="connsiteY13" fmla="*/ 4807 h 386279"/>
              <a:gd name="connsiteX14" fmla="*/ 209875 w 2084248"/>
              <a:gd name="connsiteY14" fmla="*/ 4807 h 386279"/>
              <a:gd name="connsiteX0" fmla="*/ 206984 w 2081357"/>
              <a:gd name="connsiteY0" fmla="*/ 4807 h 386279"/>
              <a:gd name="connsiteX1" fmla="*/ 281157 w 2081357"/>
              <a:gd name="connsiteY1" fmla="*/ 155966 h 386279"/>
              <a:gd name="connsiteX2" fmla="*/ 281156 w 2081357"/>
              <a:gd name="connsiteY2" fmla="*/ 242262 h 386279"/>
              <a:gd name="connsiteX3" fmla="*/ 281156 w 2081357"/>
              <a:gd name="connsiteY3" fmla="*/ 386278 h 386279"/>
              <a:gd name="connsiteX4" fmla="*/ 2081357 w 2081357"/>
              <a:gd name="connsiteY4" fmla="*/ 386279 h 386279"/>
              <a:gd name="connsiteX5" fmla="*/ 2073445 w 2081357"/>
              <a:gd name="connsiteY5" fmla="*/ 170255 h 386279"/>
              <a:gd name="connsiteX6" fmla="*/ 1628944 w 2081357"/>
              <a:gd name="connsiteY6" fmla="*/ 97254 h 386279"/>
              <a:gd name="connsiteX7" fmla="*/ 1171744 w 2081357"/>
              <a:gd name="connsiteY7" fmla="*/ 198854 h 386279"/>
              <a:gd name="connsiteX8" fmla="*/ 929229 w 2081357"/>
              <a:gd name="connsiteY8" fmla="*/ 170255 h 386279"/>
              <a:gd name="connsiteX9" fmla="*/ 714544 w 2081357"/>
              <a:gd name="connsiteY9" fmla="*/ 84554 h 386279"/>
              <a:gd name="connsiteX10" fmla="*/ 765344 w 2081357"/>
              <a:gd name="connsiteY10" fmla="*/ 211554 h 386279"/>
              <a:gd name="connsiteX11" fmla="*/ 497181 w 2081357"/>
              <a:gd name="connsiteY11" fmla="*/ 26239 h 386279"/>
              <a:gd name="connsiteX12" fmla="*/ 416098 w 2081357"/>
              <a:gd name="connsiteY12" fmla="*/ 76815 h 386279"/>
              <a:gd name="connsiteX13" fmla="*/ 276688 w 2081357"/>
              <a:gd name="connsiteY13" fmla="*/ 4807 h 386279"/>
              <a:gd name="connsiteX14" fmla="*/ 206984 w 2081357"/>
              <a:gd name="connsiteY14" fmla="*/ 4807 h 386279"/>
              <a:gd name="connsiteX0" fmla="*/ 206984 w 2081357"/>
              <a:gd name="connsiteY0" fmla="*/ 4807 h 386279"/>
              <a:gd name="connsiteX1" fmla="*/ 281157 w 2081357"/>
              <a:gd name="connsiteY1" fmla="*/ 155966 h 386279"/>
              <a:gd name="connsiteX2" fmla="*/ 281156 w 2081357"/>
              <a:gd name="connsiteY2" fmla="*/ 242262 h 386279"/>
              <a:gd name="connsiteX3" fmla="*/ 281156 w 2081357"/>
              <a:gd name="connsiteY3" fmla="*/ 386278 h 386279"/>
              <a:gd name="connsiteX4" fmla="*/ 2081357 w 2081357"/>
              <a:gd name="connsiteY4" fmla="*/ 386279 h 386279"/>
              <a:gd name="connsiteX5" fmla="*/ 2073445 w 2081357"/>
              <a:gd name="connsiteY5" fmla="*/ 170255 h 386279"/>
              <a:gd name="connsiteX6" fmla="*/ 1628944 w 2081357"/>
              <a:gd name="connsiteY6" fmla="*/ 97254 h 386279"/>
              <a:gd name="connsiteX7" fmla="*/ 1171744 w 2081357"/>
              <a:gd name="connsiteY7" fmla="*/ 198854 h 386279"/>
              <a:gd name="connsiteX8" fmla="*/ 929229 w 2081357"/>
              <a:gd name="connsiteY8" fmla="*/ 170255 h 386279"/>
              <a:gd name="connsiteX9" fmla="*/ 714544 w 2081357"/>
              <a:gd name="connsiteY9" fmla="*/ 84554 h 386279"/>
              <a:gd name="connsiteX10" fmla="*/ 765344 w 2081357"/>
              <a:gd name="connsiteY10" fmla="*/ 211554 h 386279"/>
              <a:gd name="connsiteX11" fmla="*/ 497181 w 2081357"/>
              <a:gd name="connsiteY11" fmla="*/ 26239 h 386279"/>
              <a:gd name="connsiteX12" fmla="*/ 416098 w 2081357"/>
              <a:gd name="connsiteY12" fmla="*/ 76815 h 386279"/>
              <a:gd name="connsiteX13" fmla="*/ 276688 w 2081357"/>
              <a:gd name="connsiteY13" fmla="*/ 4807 h 386279"/>
              <a:gd name="connsiteX14" fmla="*/ 206984 w 2081357"/>
              <a:gd name="connsiteY14" fmla="*/ 4807 h 386279"/>
              <a:gd name="connsiteX0" fmla="*/ 71545 w 1945918"/>
              <a:gd name="connsiteY0" fmla="*/ 4807 h 386279"/>
              <a:gd name="connsiteX1" fmla="*/ 145717 w 1945918"/>
              <a:gd name="connsiteY1" fmla="*/ 242262 h 386279"/>
              <a:gd name="connsiteX2" fmla="*/ 145717 w 1945918"/>
              <a:gd name="connsiteY2" fmla="*/ 386278 h 386279"/>
              <a:gd name="connsiteX3" fmla="*/ 1945918 w 1945918"/>
              <a:gd name="connsiteY3" fmla="*/ 386279 h 386279"/>
              <a:gd name="connsiteX4" fmla="*/ 1938006 w 1945918"/>
              <a:gd name="connsiteY4" fmla="*/ 170255 h 386279"/>
              <a:gd name="connsiteX5" fmla="*/ 1493505 w 1945918"/>
              <a:gd name="connsiteY5" fmla="*/ 97254 h 386279"/>
              <a:gd name="connsiteX6" fmla="*/ 1036305 w 1945918"/>
              <a:gd name="connsiteY6" fmla="*/ 198854 h 386279"/>
              <a:gd name="connsiteX7" fmla="*/ 793790 w 1945918"/>
              <a:gd name="connsiteY7" fmla="*/ 170255 h 386279"/>
              <a:gd name="connsiteX8" fmla="*/ 579105 w 1945918"/>
              <a:gd name="connsiteY8" fmla="*/ 84554 h 386279"/>
              <a:gd name="connsiteX9" fmla="*/ 629905 w 1945918"/>
              <a:gd name="connsiteY9" fmla="*/ 211554 h 386279"/>
              <a:gd name="connsiteX10" fmla="*/ 361742 w 1945918"/>
              <a:gd name="connsiteY10" fmla="*/ 26239 h 386279"/>
              <a:gd name="connsiteX11" fmla="*/ 280659 w 1945918"/>
              <a:gd name="connsiteY11" fmla="*/ 76815 h 386279"/>
              <a:gd name="connsiteX12" fmla="*/ 141249 w 1945918"/>
              <a:gd name="connsiteY12" fmla="*/ 4807 h 386279"/>
              <a:gd name="connsiteX13" fmla="*/ 71545 w 1945918"/>
              <a:gd name="connsiteY13" fmla="*/ 4807 h 386279"/>
              <a:gd name="connsiteX0" fmla="*/ 71545 w 1945918"/>
              <a:gd name="connsiteY0" fmla="*/ 4807 h 386279"/>
              <a:gd name="connsiteX1" fmla="*/ 141248 w 1945918"/>
              <a:gd name="connsiteY1" fmla="*/ 148823 h 386279"/>
              <a:gd name="connsiteX2" fmla="*/ 145717 w 1945918"/>
              <a:gd name="connsiteY2" fmla="*/ 386278 h 386279"/>
              <a:gd name="connsiteX3" fmla="*/ 1945918 w 1945918"/>
              <a:gd name="connsiteY3" fmla="*/ 386279 h 386279"/>
              <a:gd name="connsiteX4" fmla="*/ 1938006 w 1945918"/>
              <a:gd name="connsiteY4" fmla="*/ 170255 h 386279"/>
              <a:gd name="connsiteX5" fmla="*/ 1493505 w 1945918"/>
              <a:gd name="connsiteY5" fmla="*/ 97254 h 386279"/>
              <a:gd name="connsiteX6" fmla="*/ 1036305 w 1945918"/>
              <a:gd name="connsiteY6" fmla="*/ 198854 h 386279"/>
              <a:gd name="connsiteX7" fmla="*/ 793790 w 1945918"/>
              <a:gd name="connsiteY7" fmla="*/ 170255 h 386279"/>
              <a:gd name="connsiteX8" fmla="*/ 579105 w 1945918"/>
              <a:gd name="connsiteY8" fmla="*/ 84554 h 386279"/>
              <a:gd name="connsiteX9" fmla="*/ 629905 w 1945918"/>
              <a:gd name="connsiteY9" fmla="*/ 211554 h 386279"/>
              <a:gd name="connsiteX10" fmla="*/ 361742 w 1945918"/>
              <a:gd name="connsiteY10" fmla="*/ 26239 h 386279"/>
              <a:gd name="connsiteX11" fmla="*/ 280659 w 1945918"/>
              <a:gd name="connsiteY11" fmla="*/ 76815 h 386279"/>
              <a:gd name="connsiteX12" fmla="*/ 141249 w 1945918"/>
              <a:gd name="connsiteY12" fmla="*/ 4807 h 386279"/>
              <a:gd name="connsiteX13" fmla="*/ 71545 w 1945918"/>
              <a:gd name="connsiteY13" fmla="*/ 4807 h 386279"/>
              <a:gd name="connsiteX0" fmla="*/ 36486 w 1910859"/>
              <a:gd name="connsiteY0" fmla="*/ 4807 h 386279"/>
              <a:gd name="connsiteX1" fmla="*/ 106189 w 1910859"/>
              <a:gd name="connsiteY1" fmla="*/ 148823 h 386279"/>
              <a:gd name="connsiteX2" fmla="*/ 110658 w 1910859"/>
              <a:gd name="connsiteY2" fmla="*/ 386278 h 386279"/>
              <a:gd name="connsiteX3" fmla="*/ 1910859 w 1910859"/>
              <a:gd name="connsiteY3" fmla="*/ 386279 h 386279"/>
              <a:gd name="connsiteX4" fmla="*/ 1902947 w 1910859"/>
              <a:gd name="connsiteY4" fmla="*/ 170255 h 386279"/>
              <a:gd name="connsiteX5" fmla="*/ 1458446 w 1910859"/>
              <a:gd name="connsiteY5" fmla="*/ 97254 h 386279"/>
              <a:gd name="connsiteX6" fmla="*/ 1001246 w 1910859"/>
              <a:gd name="connsiteY6" fmla="*/ 198854 h 386279"/>
              <a:gd name="connsiteX7" fmla="*/ 758731 w 1910859"/>
              <a:gd name="connsiteY7" fmla="*/ 170255 h 386279"/>
              <a:gd name="connsiteX8" fmla="*/ 544046 w 1910859"/>
              <a:gd name="connsiteY8" fmla="*/ 84554 h 386279"/>
              <a:gd name="connsiteX9" fmla="*/ 594846 w 1910859"/>
              <a:gd name="connsiteY9" fmla="*/ 211554 h 386279"/>
              <a:gd name="connsiteX10" fmla="*/ 326683 w 1910859"/>
              <a:gd name="connsiteY10" fmla="*/ 26239 h 386279"/>
              <a:gd name="connsiteX11" fmla="*/ 245600 w 1910859"/>
              <a:gd name="connsiteY11" fmla="*/ 76815 h 386279"/>
              <a:gd name="connsiteX12" fmla="*/ 106190 w 1910859"/>
              <a:gd name="connsiteY12" fmla="*/ 4807 h 386279"/>
              <a:gd name="connsiteX13" fmla="*/ 36486 w 1910859"/>
              <a:gd name="connsiteY13" fmla="*/ 4807 h 386279"/>
              <a:gd name="connsiteX0" fmla="*/ 36486 w 1910859"/>
              <a:gd name="connsiteY0" fmla="*/ 4807 h 386279"/>
              <a:gd name="connsiteX1" fmla="*/ 106189 w 1910859"/>
              <a:gd name="connsiteY1" fmla="*/ 148823 h 386279"/>
              <a:gd name="connsiteX2" fmla="*/ 110658 w 1910859"/>
              <a:gd name="connsiteY2" fmla="*/ 386278 h 386279"/>
              <a:gd name="connsiteX3" fmla="*/ 1910859 w 1910859"/>
              <a:gd name="connsiteY3" fmla="*/ 386279 h 386279"/>
              <a:gd name="connsiteX4" fmla="*/ 1902947 w 1910859"/>
              <a:gd name="connsiteY4" fmla="*/ 170255 h 386279"/>
              <a:gd name="connsiteX5" fmla="*/ 1458446 w 1910859"/>
              <a:gd name="connsiteY5" fmla="*/ 97254 h 386279"/>
              <a:gd name="connsiteX6" fmla="*/ 1001246 w 1910859"/>
              <a:gd name="connsiteY6" fmla="*/ 198854 h 386279"/>
              <a:gd name="connsiteX7" fmla="*/ 758731 w 1910859"/>
              <a:gd name="connsiteY7" fmla="*/ 170255 h 386279"/>
              <a:gd name="connsiteX8" fmla="*/ 544046 w 1910859"/>
              <a:gd name="connsiteY8" fmla="*/ 84554 h 386279"/>
              <a:gd name="connsiteX9" fmla="*/ 594846 w 1910859"/>
              <a:gd name="connsiteY9" fmla="*/ 211554 h 386279"/>
              <a:gd name="connsiteX10" fmla="*/ 326683 w 1910859"/>
              <a:gd name="connsiteY10" fmla="*/ 26239 h 386279"/>
              <a:gd name="connsiteX11" fmla="*/ 315304 w 1910859"/>
              <a:gd name="connsiteY11" fmla="*/ 76815 h 386279"/>
              <a:gd name="connsiteX12" fmla="*/ 106190 w 1910859"/>
              <a:gd name="connsiteY12" fmla="*/ 4807 h 386279"/>
              <a:gd name="connsiteX13" fmla="*/ 36486 w 1910859"/>
              <a:gd name="connsiteY13" fmla="*/ 4807 h 386279"/>
              <a:gd name="connsiteX0" fmla="*/ 36486 w 1910859"/>
              <a:gd name="connsiteY0" fmla="*/ 4807 h 386279"/>
              <a:gd name="connsiteX1" fmla="*/ 106189 w 1910859"/>
              <a:gd name="connsiteY1" fmla="*/ 148823 h 386279"/>
              <a:gd name="connsiteX2" fmla="*/ 110658 w 1910859"/>
              <a:gd name="connsiteY2" fmla="*/ 386278 h 386279"/>
              <a:gd name="connsiteX3" fmla="*/ 1910859 w 1910859"/>
              <a:gd name="connsiteY3" fmla="*/ 386279 h 386279"/>
              <a:gd name="connsiteX4" fmla="*/ 1902947 w 1910859"/>
              <a:gd name="connsiteY4" fmla="*/ 170255 h 386279"/>
              <a:gd name="connsiteX5" fmla="*/ 1458446 w 1910859"/>
              <a:gd name="connsiteY5" fmla="*/ 97254 h 386279"/>
              <a:gd name="connsiteX6" fmla="*/ 1001246 w 1910859"/>
              <a:gd name="connsiteY6" fmla="*/ 198854 h 386279"/>
              <a:gd name="connsiteX7" fmla="*/ 758731 w 1910859"/>
              <a:gd name="connsiteY7" fmla="*/ 170255 h 386279"/>
              <a:gd name="connsiteX8" fmla="*/ 544046 w 1910859"/>
              <a:gd name="connsiteY8" fmla="*/ 84554 h 386279"/>
              <a:gd name="connsiteX9" fmla="*/ 594846 w 1910859"/>
              <a:gd name="connsiteY9" fmla="*/ 211554 h 386279"/>
              <a:gd name="connsiteX10" fmla="*/ 315304 w 1910859"/>
              <a:gd name="connsiteY10" fmla="*/ 76815 h 386279"/>
              <a:gd name="connsiteX11" fmla="*/ 106190 w 1910859"/>
              <a:gd name="connsiteY11" fmla="*/ 4807 h 386279"/>
              <a:gd name="connsiteX12" fmla="*/ 36486 w 1910859"/>
              <a:gd name="connsiteY12" fmla="*/ 4807 h 386279"/>
              <a:gd name="connsiteX0" fmla="*/ 36486 w 1910859"/>
              <a:gd name="connsiteY0" fmla="*/ 4807 h 386279"/>
              <a:gd name="connsiteX1" fmla="*/ 106189 w 1910859"/>
              <a:gd name="connsiteY1" fmla="*/ 148823 h 386279"/>
              <a:gd name="connsiteX2" fmla="*/ 110658 w 1910859"/>
              <a:gd name="connsiteY2" fmla="*/ 386278 h 386279"/>
              <a:gd name="connsiteX3" fmla="*/ 1910859 w 1910859"/>
              <a:gd name="connsiteY3" fmla="*/ 386279 h 386279"/>
              <a:gd name="connsiteX4" fmla="*/ 1902947 w 1910859"/>
              <a:gd name="connsiteY4" fmla="*/ 170255 h 386279"/>
              <a:gd name="connsiteX5" fmla="*/ 1458446 w 1910859"/>
              <a:gd name="connsiteY5" fmla="*/ 97254 h 386279"/>
              <a:gd name="connsiteX6" fmla="*/ 1001246 w 1910859"/>
              <a:gd name="connsiteY6" fmla="*/ 198854 h 386279"/>
              <a:gd name="connsiteX7" fmla="*/ 758731 w 1910859"/>
              <a:gd name="connsiteY7" fmla="*/ 170255 h 386279"/>
              <a:gd name="connsiteX8" fmla="*/ 544046 w 1910859"/>
              <a:gd name="connsiteY8" fmla="*/ 84554 h 386279"/>
              <a:gd name="connsiteX9" fmla="*/ 594846 w 1910859"/>
              <a:gd name="connsiteY9" fmla="*/ 211554 h 386279"/>
              <a:gd name="connsiteX10" fmla="*/ 315304 w 1910859"/>
              <a:gd name="connsiteY10" fmla="*/ 4807 h 386279"/>
              <a:gd name="connsiteX11" fmla="*/ 106190 w 1910859"/>
              <a:gd name="connsiteY11" fmla="*/ 4807 h 386279"/>
              <a:gd name="connsiteX12" fmla="*/ 36486 w 1910859"/>
              <a:gd name="connsiteY12" fmla="*/ 4807 h 386279"/>
              <a:gd name="connsiteX0" fmla="*/ 36486 w 1910859"/>
              <a:gd name="connsiteY0" fmla="*/ 6883 h 388355"/>
              <a:gd name="connsiteX1" fmla="*/ 106189 w 1910859"/>
              <a:gd name="connsiteY1" fmla="*/ 150899 h 388355"/>
              <a:gd name="connsiteX2" fmla="*/ 110658 w 1910859"/>
              <a:gd name="connsiteY2" fmla="*/ 388354 h 388355"/>
              <a:gd name="connsiteX3" fmla="*/ 1910859 w 1910859"/>
              <a:gd name="connsiteY3" fmla="*/ 388355 h 388355"/>
              <a:gd name="connsiteX4" fmla="*/ 1902947 w 1910859"/>
              <a:gd name="connsiteY4" fmla="*/ 172331 h 388355"/>
              <a:gd name="connsiteX5" fmla="*/ 1458446 w 1910859"/>
              <a:gd name="connsiteY5" fmla="*/ 99330 h 388355"/>
              <a:gd name="connsiteX6" fmla="*/ 1001246 w 1910859"/>
              <a:gd name="connsiteY6" fmla="*/ 200930 h 388355"/>
              <a:gd name="connsiteX7" fmla="*/ 758731 w 1910859"/>
              <a:gd name="connsiteY7" fmla="*/ 172331 h 388355"/>
              <a:gd name="connsiteX8" fmla="*/ 524419 w 1910859"/>
              <a:gd name="connsiteY8" fmla="*/ 6883 h 388355"/>
              <a:gd name="connsiteX9" fmla="*/ 594846 w 1910859"/>
              <a:gd name="connsiteY9" fmla="*/ 213630 h 388355"/>
              <a:gd name="connsiteX10" fmla="*/ 315304 w 1910859"/>
              <a:gd name="connsiteY10" fmla="*/ 6883 h 388355"/>
              <a:gd name="connsiteX11" fmla="*/ 106190 w 1910859"/>
              <a:gd name="connsiteY11" fmla="*/ 6883 h 388355"/>
              <a:gd name="connsiteX12" fmla="*/ 36486 w 1910859"/>
              <a:gd name="connsiteY12" fmla="*/ 6883 h 388355"/>
              <a:gd name="connsiteX0" fmla="*/ 36486 w 1910859"/>
              <a:gd name="connsiteY0" fmla="*/ 4807 h 386279"/>
              <a:gd name="connsiteX1" fmla="*/ 106189 w 1910859"/>
              <a:gd name="connsiteY1" fmla="*/ 148823 h 386279"/>
              <a:gd name="connsiteX2" fmla="*/ 110658 w 1910859"/>
              <a:gd name="connsiteY2" fmla="*/ 386278 h 386279"/>
              <a:gd name="connsiteX3" fmla="*/ 1910859 w 1910859"/>
              <a:gd name="connsiteY3" fmla="*/ 386279 h 386279"/>
              <a:gd name="connsiteX4" fmla="*/ 1902947 w 1910859"/>
              <a:gd name="connsiteY4" fmla="*/ 170255 h 386279"/>
              <a:gd name="connsiteX5" fmla="*/ 1458446 w 1910859"/>
              <a:gd name="connsiteY5" fmla="*/ 97254 h 386279"/>
              <a:gd name="connsiteX6" fmla="*/ 1001246 w 1910859"/>
              <a:gd name="connsiteY6" fmla="*/ 198854 h 386279"/>
              <a:gd name="connsiteX7" fmla="*/ 758731 w 1910859"/>
              <a:gd name="connsiteY7" fmla="*/ 170255 h 386279"/>
              <a:gd name="connsiteX8" fmla="*/ 524419 w 1910859"/>
              <a:gd name="connsiteY8" fmla="*/ 4807 h 386279"/>
              <a:gd name="connsiteX9" fmla="*/ 524419 w 1910859"/>
              <a:gd name="connsiteY9" fmla="*/ 148823 h 386279"/>
              <a:gd name="connsiteX10" fmla="*/ 315304 w 1910859"/>
              <a:gd name="connsiteY10" fmla="*/ 4807 h 386279"/>
              <a:gd name="connsiteX11" fmla="*/ 106190 w 1910859"/>
              <a:gd name="connsiteY11" fmla="*/ 4807 h 386279"/>
              <a:gd name="connsiteX12" fmla="*/ 36486 w 1910859"/>
              <a:gd name="connsiteY12" fmla="*/ 4807 h 386279"/>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72652 w 1980564"/>
              <a:gd name="connsiteY4" fmla="*/ 314271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85009 w 1980564"/>
              <a:gd name="connsiteY10" fmla="*/ 148823 h 530295"/>
              <a:gd name="connsiteX11" fmla="*/ 106190 w 1980564"/>
              <a:gd name="connsiteY11" fmla="*/ 4807 h 530295"/>
              <a:gd name="connsiteX12" fmla="*/ 106191 w 1980564"/>
              <a:gd name="connsiteY12" fmla="*/ 148823 h 530295"/>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72652 w 1980564"/>
              <a:gd name="connsiteY4" fmla="*/ 314271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85009 w 1980564"/>
              <a:gd name="connsiteY10" fmla="*/ 148823 h 530295"/>
              <a:gd name="connsiteX11" fmla="*/ 106190 w 1980564"/>
              <a:gd name="connsiteY11" fmla="*/ 4807 h 530295"/>
              <a:gd name="connsiteX12" fmla="*/ 106191 w 1980564"/>
              <a:gd name="connsiteY12" fmla="*/ 148823 h 530295"/>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72652 w 1980564"/>
              <a:gd name="connsiteY4" fmla="*/ 314271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85009 w 1980564"/>
              <a:gd name="connsiteY10" fmla="*/ 148823 h 530295"/>
              <a:gd name="connsiteX11" fmla="*/ 106190 w 1980564"/>
              <a:gd name="connsiteY11" fmla="*/ 4807 h 530295"/>
              <a:gd name="connsiteX12" fmla="*/ 106191 w 1980564"/>
              <a:gd name="connsiteY12" fmla="*/ 148823 h 530295"/>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72652 w 1980564"/>
              <a:gd name="connsiteY4" fmla="*/ 314271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85009 w 1980564"/>
              <a:gd name="connsiteY10" fmla="*/ 148823 h 530295"/>
              <a:gd name="connsiteX11" fmla="*/ 106190 w 1980564"/>
              <a:gd name="connsiteY11" fmla="*/ 4807 h 530295"/>
              <a:gd name="connsiteX12" fmla="*/ 106191 w 1980564"/>
              <a:gd name="connsiteY12" fmla="*/ 148823 h 530295"/>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80563 w 1980564"/>
              <a:gd name="connsiteY4" fmla="*/ 292839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85009 w 1980564"/>
              <a:gd name="connsiteY10" fmla="*/ 148823 h 530295"/>
              <a:gd name="connsiteX11" fmla="*/ 106190 w 1980564"/>
              <a:gd name="connsiteY11" fmla="*/ 4807 h 530295"/>
              <a:gd name="connsiteX12" fmla="*/ 106191 w 1980564"/>
              <a:gd name="connsiteY12" fmla="*/ 148823 h 530295"/>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80563 w 1980564"/>
              <a:gd name="connsiteY4" fmla="*/ 292839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08842 w 1980564"/>
              <a:gd name="connsiteY10" fmla="*/ 148823 h 530295"/>
              <a:gd name="connsiteX11" fmla="*/ 106190 w 1980564"/>
              <a:gd name="connsiteY11" fmla="*/ 4807 h 530295"/>
              <a:gd name="connsiteX12" fmla="*/ 106191 w 1980564"/>
              <a:gd name="connsiteY12" fmla="*/ 148823 h 530295"/>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80563 w 1980564"/>
              <a:gd name="connsiteY4" fmla="*/ 292839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08842 w 1980564"/>
              <a:gd name="connsiteY10" fmla="*/ 148823 h 530295"/>
              <a:gd name="connsiteX11" fmla="*/ 106190 w 1980564"/>
              <a:gd name="connsiteY11" fmla="*/ 4807 h 530295"/>
              <a:gd name="connsiteX12" fmla="*/ 106191 w 1980564"/>
              <a:gd name="connsiteY12" fmla="*/ 148823 h 530295"/>
              <a:gd name="connsiteX0" fmla="*/ 106191 w 1980564"/>
              <a:gd name="connsiteY0" fmla="*/ 148823 h 530295"/>
              <a:gd name="connsiteX1" fmla="*/ 175894 w 1980564"/>
              <a:gd name="connsiteY1" fmla="*/ 292839 h 530295"/>
              <a:gd name="connsiteX2" fmla="*/ 180363 w 1980564"/>
              <a:gd name="connsiteY2" fmla="*/ 530294 h 530295"/>
              <a:gd name="connsiteX3" fmla="*/ 1980564 w 1980564"/>
              <a:gd name="connsiteY3" fmla="*/ 530295 h 530295"/>
              <a:gd name="connsiteX4" fmla="*/ 1980563 w 1980564"/>
              <a:gd name="connsiteY4" fmla="*/ 292839 h 530295"/>
              <a:gd name="connsiteX5" fmla="*/ 1528151 w 1980564"/>
              <a:gd name="connsiteY5" fmla="*/ 241270 h 530295"/>
              <a:gd name="connsiteX6" fmla="*/ 1070951 w 1980564"/>
              <a:gd name="connsiteY6" fmla="*/ 342870 h 530295"/>
              <a:gd name="connsiteX7" fmla="*/ 828436 w 1980564"/>
              <a:gd name="connsiteY7" fmla="*/ 314271 h 530295"/>
              <a:gd name="connsiteX8" fmla="*/ 594124 w 1980564"/>
              <a:gd name="connsiteY8" fmla="*/ 148823 h 530295"/>
              <a:gd name="connsiteX9" fmla="*/ 594124 w 1980564"/>
              <a:gd name="connsiteY9" fmla="*/ 292839 h 530295"/>
              <a:gd name="connsiteX10" fmla="*/ 352962 w 1980564"/>
              <a:gd name="connsiteY10" fmla="*/ 76815 h 530295"/>
              <a:gd name="connsiteX11" fmla="*/ 106190 w 1980564"/>
              <a:gd name="connsiteY11" fmla="*/ 4807 h 530295"/>
              <a:gd name="connsiteX12" fmla="*/ 106191 w 1980564"/>
              <a:gd name="connsiteY12" fmla="*/ 148823 h 530295"/>
              <a:gd name="connsiteX0" fmla="*/ 106191 w 1980564"/>
              <a:gd name="connsiteY0" fmla="*/ 148823 h 724887"/>
              <a:gd name="connsiteX1" fmla="*/ 175894 w 1980564"/>
              <a:gd name="connsiteY1" fmla="*/ 292839 h 724887"/>
              <a:gd name="connsiteX2" fmla="*/ 176481 w 1980564"/>
              <a:gd name="connsiteY2" fmla="*/ 724887 h 724887"/>
              <a:gd name="connsiteX3" fmla="*/ 1980564 w 1980564"/>
              <a:gd name="connsiteY3" fmla="*/ 530295 h 724887"/>
              <a:gd name="connsiteX4" fmla="*/ 1980563 w 1980564"/>
              <a:gd name="connsiteY4" fmla="*/ 292839 h 724887"/>
              <a:gd name="connsiteX5" fmla="*/ 1528151 w 1980564"/>
              <a:gd name="connsiteY5" fmla="*/ 241270 h 724887"/>
              <a:gd name="connsiteX6" fmla="*/ 1070951 w 1980564"/>
              <a:gd name="connsiteY6" fmla="*/ 342870 h 724887"/>
              <a:gd name="connsiteX7" fmla="*/ 828436 w 1980564"/>
              <a:gd name="connsiteY7" fmla="*/ 314271 h 724887"/>
              <a:gd name="connsiteX8" fmla="*/ 594124 w 1980564"/>
              <a:gd name="connsiteY8" fmla="*/ 148823 h 724887"/>
              <a:gd name="connsiteX9" fmla="*/ 594124 w 1980564"/>
              <a:gd name="connsiteY9" fmla="*/ 292839 h 724887"/>
              <a:gd name="connsiteX10" fmla="*/ 352962 w 1980564"/>
              <a:gd name="connsiteY10" fmla="*/ 76815 h 724887"/>
              <a:gd name="connsiteX11" fmla="*/ 106190 w 1980564"/>
              <a:gd name="connsiteY11" fmla="*/ 4807 h 724887"/>
              <a:gd name="connsiteX12" fmla="*/ 106191 w 1980564"/>
              <a:gd name="connsiteY12" fmla="*/ 148823 h 724887"/>
              <a:gd name="connsiteX0" fmla="*/ 106191 w 1980563"/>
              <a:gd name="connsiteY0" fmla="*/ 148823 h 724887"/>
              <a:gd name="connsiteX1" fmla="*/ 175894 w 1980563"/>
              <a:gd name="connsiteY1" fmla="*/ 292839 h 724887"/>
              <a:gd name="connsiteX2" fmla="*/ 176481 w 1980563"/>
              <a:gd name="connsiteY2" fmla="*/ 724887 h 724887"/>
              <a:gd name="connsiteX3" fmla="*/ 1980563 w 1980563"/>
              <a:gd name="connsiteY3" fmla="*/ 724887 h 724887"/>
              <a:gd name="connsiteX4" fmla="*/ 1980563 w 1980563"/>
              <a:gd name="connsiteY4" fmla="*/ 292839 h 724887"/>
              <a:gd name="connsiteX5" fmla="*/ 1528151 w 1980563"/>
              <a:gd name="connsiteY5" fmla="*/ 241270 h 724887"/>
              <a:gd name="connsiteX6" fmla="*/ 1070951 w 1980563"/>
              <a:gd name="connsiteY6" fmla="*/ 342870 h 724887"/>
              <a:gd name="connsiteX7" fmla="*/ 828436 w 1980563"/>
              <a:gd name="connsiteY7" fmla="*/ 314271 h 724887"/>
              <a:gd name="connsiteX8" fmla="*/ 594124 w 1980563"/>
              <a:gd name="connsiteY8" fmla="*/ 148823 h 724887"/>
              <a:gd name="connsiteX9" fmla="*/ 594124 w 1980563"/>
              <a:gd name="connsiteY9" fmla="*/ 292839 h 724887"/>
              <a:gd name="connsiteX10" fmla="*/ 352962 w 1980563"/>
              <a:gd name="connsiteY10" fmla="*/ 76815 h 724887"/>
              <a:gd name="connsiteX11" fmla="*/ 106190 w 1980563"/>
              <a:gd name="connsiteY11" fmla="*/ 4807 h 724887"/>
              <a:gd name="connsiteX12" fmla="*/ 106191 w 1980563"/>
              <a:gd name="connsiteY12" fmla="*/ 148823 h 724887"/>
              <a:gd name="connsiteX0" fmla="*/ 106191 w 1980563"/>
              <a:gd name="connsiteY0" fmla="*/ 148823 h 724887"/>
              <a:gd name="connsiteX1" fmla="*/ 175894 w 1980563"/>
              <a:gd name="connsiteY1" fmla="*/ 292839 h 724887"/>
              <a:gd name="connsiteX2" fmla="*/ 176481 w 1980563"/>
              <a:gd name="connsiteY2" fmla="*/ 724887 h 724887"/>
              <a:gd name="connsiteX3" fmla="*/ 1980563 w 1980563"/>
              <a:gd name="connsiteY3" fmla="*/ 724887 h 724887"/>
              <a:gd name="connsiteX4" fmla="*/ 1980563 w 1980563"/>
              <a:gd name="connsiteY4" fmla="*/ 292839 h 724887"/>
              <a:gd name="connsiteX5" fmla="*/ 1528151 w 1980563"/>
              <a:gd name="connsiteY5" fmla="*/ 241270 h 724887"/>
              <a:gd name="connsiteX6" fmla="*/ 1221623 w 1980563"/>
              <a:gd name="connsiteY6" fmla="*/ 175064 h 724887"/>
              <a:gd name="connsiteX7" fmla="*/ 828436 w 1980563"/>
              <a:gd name="connsiteY7" fmla="*/ 314271 h 724887"/>
              <a:gd name="connsiteX8" fmla="*/ 594124 w 1980563"/>
              <a:gd name="connsiteY8" fmla="*/ 148823 h 724887"/>
              <a:gd name="connsiteX9" fmla="*/ 594124 w 1980563"/>
              <a:gd name="connsiteY9" fmla="*/ 292839 h 724887"/>
              <a:gd name="connsiteX10" fmla="*/ 352962 w 1980563"/>
              <a:gd name="connsiteY10" fmla="*/ 76815 h 724887"/>
              <a:gd name="connsiteX11" fmla="*/ 106190 w 1980563"/>
              <a:gd name="connsiteY11" fmla="*/ 4807 h 724887"/>
              <a:gd name="connsiteX12" fmla="*/ 106191 w 1980563"/>
              <a:gd name="connsiteY12" fmla="*/ 148823 h 724887"/>
              <a:gd name="connsiteX0" fmla="*/ 106191 w 1980563"/>
              <a:gd name="connsiteY0" fmla="*/ 148823 h 724887"/>
              <a:gd name="connsiteX1" fmla="*/ 175894 w 1980563"/>
              <a:gd name="connsiteY1" fmla="*/ 292839 h 724887"/>
              <a:gd name="connsiteX2" fmla="*/ 176481 w 1980563"/>
              <a:gd name="connsiteY2" fmla="*/ 724887 h 724887"/>
              <a:gd name="connsiteX3" fmla="*/ 1980563 w 1980563"/>
              <a:gd name="connsiteY3" fmla="*/ 724887 h 724887"/>
              <a:gd name="connsiteX4" fmla="*/ 1980563 w 1980563"/>
              <a:gd name="connsiteY4" fmla="*/ 292839 h 724887"/>
              <a:gd name="connsiteX5" fmla="*/ 1665850 w 1980563"/>
              <a:gd name="connsiteY5" fmla="*/ 204241 h 724887"/>
              <a:gd name="connsiteX6" fmla="*/ 1221623 w 1980563"/>
              <a:gd name="connsiteY6" fmla="*/ 175064 h 724887"/>
              <a:gd name="connsiteX7" fmla="*/ 828436 w 1980563"/>
              <a:gd name="connsiteY7" fmla="*/ 314271 h 724887"/>
              <a:gd name="connsiteX8" fmla="*/ 594124 w 1980563"/>
              <a:gd name="connsiteY8" fmla="*/ 148823 h 724887"/>
              <a:gd name="connsiteX9" fmla="*/ 594124 w 1980563"/>
              <a:gd name="connsiteY9" fmla="*/ 292839 h 724887"/>
              <a:gd name="connsiteX10" fmla="*/ 352962 w 1980563"/>
              <a:gd name="connsiteY10" fmla="*/ 76815 h 724887"/>
              <a:gd name="connsiteX11" fmla="*/ 106190 w 1980563"/>
              <a:gd name="connsiteY11" fmla="*/ 4807 h 724887"/>
              <a:gd name="connsiteX12" fmla="*/ 106191 w 1980563"/>
              <a:gd name="connsiteY12" fmla="*/ 148823 h 724887"/>
              <a:gd name="connsiteX0" fmla="*/ 106191 w 1980563"/>
              <a:gd name="connsiteY0" fmla="*/ 148823 h 724887"/>
              <a:gd name="connsiteX1" fmla="*/ 175894 w 1980563"/>
              <a:gd name="connsiteY1" fmla="*/ 292839 h 724887"/>
              <a:gd name="connsiteX2" fmla="*/ 176481 w 1980563"/>
              <a:gd name="connsiteY2" fmla="*/ 724887 h 724887"/>
              <a:gd name="connsiteX3" fmla="*/ 1980563 w 1980563"/>
              <a:gd name="connsiteY3" fmla="*/ 724887 h 724887"/>
              <a:gd name="connsiteX4" fmla="*/ 1980563 w 1980563"/>
              <a:gd name="connsiteY4" fmla="*/ 292839 h 724887"/>
              <a:gd name="connsiteX5" fmla="*/ 1665850 w 1980563"/>
              <a:gd name="connsiteY5" fmla="*/ 204241 h 724887"/>
              <a:gd name="connsiteX6" fmla="*/ 1221623 w 1980563"/>
              <a:gd name="connsiteY6" fmla="*/ 175064 h 724887"/>
              <a:gd name="connsiteX7" fmla="*/ 888453 w 1980563"/>
              <a:gd name="connsiteY7" fmla="*/ 233418 h 724887"/>
              <a:gd name="connsiteX8" fmla="*/ 594124 w 1980563"/>
              <a:gd name="connsiteY8" fmla="*/ 148823 h 724887"/>
              <a:gd name="connsiteX9" fmla="*/ 594124 w 1980563"/>
              <a:gd name="connsiteY9" fmla="*/ 292839 h 724887"/>
              <a:gd name="connsiteX10" fmla="*/ 352962 w 1980563"/>
              <a:gd name="connsiteY10" fmla="*/ 76815 h 724887"/>
              <a:gd name="connsiteX11" fmla="*/ 106190 w 1980563"/>
              <a:gd name="connsiteY11" fmla="*/ 4807 h 724887"/>
              <a:gd name="connsiteX12" fmla="*/ 106191 w 1980563"/>
              <a:gd name="connsiteY12" fmla="*/ 148823 h 724887"/>
              <a:gd name="connsiteX0" fmla="*/ 106191 w 1980563"/>
              <a:gd name="connsiteY0" fmla="*/ 148823 h 724887"/>
              <a:gd name="connsiteX1" fmla="*/ 175894 w 1980563"/>
              <a:gd name="connsiteY1" fmla="*/ 292839 h 724887"/>
              <a:gd name="connsiteX2" fmla="*/ 176481 w 1980563"/>
              <a:gd name="connsiteY2" fmla="*/ 724887 h 724887"/>
              <a:gd name="connsiteX3" fmla="*/ 1980563 w 1980563"/>
              <a:gd name="connsiteY3" fmla="*/ 724887 h 724887"/>
              <a:gd name="connsiteX4" fmla="*/ 1980563 w 1980563"/>
              <a:gd name="connsiteY4" fmla="*/ 292839 h 724887"/>
              <a:gd name="connsiteX5" fmla="*/ 1665850 w 1980563"/>
              <a:gd name="connsiteY5" fmla="*/ 204241 h 724887"/>
              <a:gd name="connsiteX6" fmla="*/ 1221623 w 1980563"/>
              <a:gd name="connsiteY6" fmla="*/ 175064 h 724887"/>
              <a:gd name="connsiteX7" fmla="*/ 888453 w 1980563"/>
              <a:gd name="connsiteY7" fmla="*/ 233418 h 724887"/>
              <a:gd name="connsiteX8" fmla="*/ 594124 w 1980563"/>
              <a:gd name="connsiteY8" fmla="*/ 148823 h 724887"/>
              <a:gd name="connsiteX9" fmla="*/ 499755 w 1980563"/>
              <a:gd name="connsiteY9" fmla="*/ 204241 h 724887"/>
              <a:gd name="connsiteX10" fmla="*/ 352962 w 1980563"/>
              <a:gd name="connsiteY10" fmla="*/ 76815 h 724887"/>
              <a:gd name="connsiteX11" fmla="*/ 106190 w 1980563"/>
              <a:gd name="connsiteY11" fmla="*/ 4807 h 724887"/>
              <a:gd name="connsiteX12" fmla="*/ 106191 w 1980563"/>
              <a:gd name="connsiteY12" fmla="*/ 148823 h 724887"/>
              <a:gd name="connsiteX0" fmla="*/ 106191 w 1980563"/>
              <a:gd name="connsiteY0" fmla="*/ 148823 h 724887"/>
              <a:gd name="connsiteX1" fmla="*/ 175894 w 1980563"/>
              <a:gd name="connsiteY1" fmla="*/ 292839 h 724887"/>
              <a:gd name="connsiteX2" fmla="*/ 176481 w 1980563"/>
              <a:gd name="connsiteY2" fmla="*/ 724887 h 724887"/>
              <a:gd name="connsiteX3" fmla="*/ 1980563 w 1980563"/>
              <a:gd name="connsiteY3" fmla="*/ 724887 h 724887"/>
              <a:gd name="connsiteX4" fmla="*/ 1980563 w 1980563"/>
              <a:gd name="connsiteY4" fmla="*/ 292839 h 724887"/>
              <a:gd name="connsiteX5" fmla="*/ 1665850 w 1980563"/>
              <a:gd name="connsiteY5" fmla="*/ 204241 h 724887"/>
              <a:gd name="connsiteX6" fmla="*/ 1221623 w 1980563"/>
              <a:gd name="connsiteY6" fmla="*/ 175064 h 724887"/>
              <a:gd name="connsiteX7" fmla="*/ 888453 w 1980563"/>
              <a:gd name="connsiteY7" fmla="*/ 233418 h 724887"/>
              <a:gd name="connsiteX8" fmla="*/ 594124 w 1980563"/>
              <a:gd name="connsiteY8" fmla="*/ 148823 h 724887"/>
              <a:gd name="connsiteX9" fmla="*/ 499755 w 1980563"/>
              <a:gd name="connsiteY9" fmla="*/ 204241 h 724887"/>
              <a:gd name="connsiteX10" fmla="*/ 333170 w 1980563"/>
              <a:gd name="connsiteY10" fmla="*/ 145886 h 724887"/>
              <a:gd name="connsiteX11" fmla="*/ 106190 w 1980563"/>
              <a:gd name="connsiteY11" fmla="*/ 4807 h 724887"/>
              <a:gd name="connsiteX12" fmla="*/ 106191 w 1980563"/>
              <a:gd name="connsiteY12" fmla="*/ 148823 h 724887"/>
              <a:gd name="connsiteX0" fmla="*/ 101324 w 1975696"/>
              <a:gd name="connsiteY0" fmla="*/ 71627 h 647691"/>
              <a:gd name="connsiteX1" fmla="*/ 171027 w 1975696"/>
              <a:gd name="connsiteY1" fmla="*/ 215643 h 647691"/>
              <a:gd name="connsiteX2" fmla="*/ 171614 w 1975696"/>
              <a:gd name="connsiteY2" fmla="*/ 647691 h 647691"/>
              <a:gd name="connsiteX3" fmla="*/ 1975696 w 1975696"/>
              <a:gd name="connsiteY3" fmla="*/ 647691 h 647691"/>
              <a:gd name="connsiteX4" fmla="*/ 1975696 w 1975696"/>
              <a:gd name="connsiteY4" fmla="*/ 215643 h 647691"/>
              <a:gd name="connsiteX5" fmla="*/ 1660983 w 1975696"/>
              <a:gd name="connsiteY5" fmla="*/ 127045 h 647691"/>
              <a:gd name="connsiteX6" fmla="*/ 1216756 w 1975696"/>
              <a:gd name="connsiteY6" fmla="*/ 97868 h 647691"/>
              <a:gd name="connsiteX7" fmla="*/ 883586 w 1975696"/>
              <a:gd name="connsiteY7" fmla="*/ 156222 h 647691"/>
              <a:gd name="connsiteX8" fmla="*/ 589257 w 1975696"/>
              <a:gd name="connsiteY8" fmla="*/ 71627 h 647691"/>
              <a:gd name="connsiteX9" fmla="*/ 494888 w 1975696"/>
              <a:gd name="connsiteY9" fmla="*/ 127045 h 647691"/>
              <a:gd name="connsiteX10" fmla="*/ 328303 w 1975696"/>
              <a:gd name="connsiteY10" fmla="*/ 68690 h 647691"/>
              <a:gd name="connsiteX11" fmla="*/ 106190 w 1975696"/>
              <a:gd name="connsiteY11" fmla="*/ 39513 h 647691"/>
              <a:gd name="connsiteX12" fmla="*/ 101324 w 1975696"/>
              <a:gd name="connsiteY12" fmla="*/ 71627 h 647691"/>
              <a:gd name="connsiteX0" fmla="*/ 106189 w 1975696"/>
              <a:gd name="connsiteY0" fmla="*/ 92339 h 612985"/>
              <a:gd name="connsiteX1" fmla="*/ 171027 w 1975696"/>
              <a:gd name="connsiteY1" fmla="*/ 180937 h 612985"/>
              <a:gd name="connsiteX2" fmla="*/ 171614 w 1975696"/>
              <a:gd name="connsiteY2" fmla="*/ 612985 h 612985"/>
              <a:gd name="connsiteX3" fmla="*/ 1975696 w 1975696"/>
              <a:gd name="connsiteY3" fmla="*/ 612985 h 612985"/>
              <a:gd name="connsiteX4" fmla="*/ 1975696 w 1975696"/>
              <a:gd name="connsiteY4" fmla="*/ 180937 h 612985"/>
              <a:gd name="connsiteX5" fmla="*/ 1660983 w 1975696"/>
              <a:gd name="connsiteY5" fmla="*/ 92339 h 612985"/>
              <a:gd name="connsiteX6" fmla="*/ 1216756 w 1975696"/>
              <a:gd name="connsiteY6" fmla="*/ 63162 h 612985"/>
              <a:gd name="connsiteX7" fmla="*/ 883586 w 1975696"/>
              <a:gd name="connsiteY7" fmla="*/ 121516 h 612985"/>
              <a:gd name="connsiteX8" fmla="*/ 589257 w 1975696"/>
              <a:gd name="connsiteY8" fmla="*/ 36921 h 612985"/>
              <a:gd name="connsiteX9" fmla="*/ 494888 w 1975696"/>
              <a:gd name="connsiteY9" fmla="*/ 92339 h 612985"/>
              <a:gd name="connsiteX10" fmla="*/ 328303 w 1975696"/>
              <a:gd name="connsiteY10" fmla="*/ 33984 h 612985"/>
              <a:gd name="connsiteX11" fmla="*/ 106190 w 1975696"/>
              <a:gd name="connsiteY11" fmla="*/ 4807 h 612985"/>
              <a:gd name="connsiteX12" fmla="*/ 106189 w 1975696"/>
              <a:gd name="connsiteY12" fmla="*/ 92339 h 612985"/>
              <a:gd name="connsiteX0" fmla="*/ 129787 w 1975696"/>
              <a:gd name="connsiteY0" fmla="*/ 91340 h 612985"/>
              <a:gd name="connsiteX1" fmla="*/ 171027 w 1975696"/>
              <a:gd name="connsiteY1" fmla="*/ 180937 h 612985"/>
              <a:gd name="connsiteX2" fmla="*/ 171614 w 1975696"/>
              <a:gd name="connsiteY2" fmla="*/ 612985 h 612985"/>
              <a:gd name="connsiteX3" fmla="*/ 1975696 w 1975696"/>
              <a:gd name="connsiteY3" fmla="*/ 612985 h 612985"/>
              <a:gd name="connsiteX4" fmla="*/ 1975696 w 1975696"/>
              <a:gd name="connsiteY4" fmla="*/ 180937 h 612985"/>
              <a:gd name="connsiteX5" fmla="*/ 1660983 w 1975696"/>
              <a:gd name="connsiteY5" fmla="*/ 92339 h 612985"/>
              <a:gd name="connsiteX6" fmla="*/ 1216756 w 1975696"/>
              <a:gd name="connsiteY6" fmla="*/ 63162 h 612985"/>
              <a:gd name="connsiteX7" fmla="*/ 883586 w 1975696"/>
              <a:gd name="connsiteY7" fmla="*/ 121516 h 612985"/>
              <a:gd name="connsiteX8" fmla="*/ 589257 w 1975696"/>
              <a:gd name="connsiteY8" fmla="*/ 36921 h 612985"/>
              <a:gd name="connsiteX9" fmla="*/ 494888 w 1975696"/>
              <a:gd name="connsiteY9" fmla="*/ 92339 h 612985"/>
              <a:gd name="connsiteX10" fmla="*/ 328303 w 1975696"/>
              <a:gd name="connsiteY10" fmla="*/ 33984 h 612985"/>
              <a:gd name="connsiteX11" fmla="*/ 106190 w 1975696"/>
              <a:gd name="connsiteY11" fmla="*/ 4807 h 612985"/>
              <a:gd name="connsiteX12" fmla="*/ 129787 w 1975696"/>
              <a:gd name="connsiteY12" fmla="*/ 91340 h 612985"/>
              <a:gd name="connsiteX0" fmla="*/ 192715 w 2038624"/>
              <a:gd name="connsiteY0" fmla="*/ 96147 h 617792"/>
              <a:gd name="connsiteX1" fmla="*/ 233955 w 2038624"/>
              <a:gd name="connsiteY1" fmla="*/ 185744 h 617792"/>
              <a:gd name="connsiteX2" fmla="*/ 234542 w 2038624"/>
              <a:gd name="connsiteY2" fmla="*/ 617792 h 617792"/>
              <a:gd name="connsiteX3" fmla="*/ 2038624 w 2038624"/>
              <a:gd name="connsiteY3" fmla="*/ 617792 h 617792"/>
              <a:gd name="connsiteX4" fmla="*/ 2038624 w 2038624"/>
              <a:gd name="connsiteY4" fmla="*/ 185744 h 617792"/>
              <a:gd name="connsiteX5" fmla="*/ 1723911 w 2038624"/>
              <a:gd name="connsiteY5" fmla="*/ 97146 h 617792"/>
              <a:gd name="connsiteX6" fmla="*/ 1279684 w 2038624"/>
              <a:gd name="connsiteY6" fmla="*/ 67969 h 617792"/>
              <a:gd name="connsiteX7" fmla="*/ 946514 w 2038624"/>
              <a:gd name="connsiteY7" fmla="*/ 126323 h 617792"/>
              <a:gd name="connsiteX8" fmla="*/ 652185 w 2038624"/>
              <a:gd name="connsiteY8" fmla="*/ 41728 h 617792"/>
              <a:gd name="connsiteX9" fmla="*/ 557816 w 2038624"/>
              <a:gd name="connsiteY9" fmla="*/ 97146 h 617792"/>
              <a:gd name="connsiteX10" fmla="*/ 391231 w 2038624"/>
              <a:gd name="connsiteY10" fmla="*/ 38791 h 617792"/>
              <a:gd name="connsiteX11" fmla="*/ 106190 w 2038624"/>
              <a:gd name="connsiteY11" fmla="*/ 4807 h 617792"/>
              <a:gd name="connsiteX12" fmla="*/ 192715 w 2038624"/>
              <a:gd name="connsiteY12" fmla="*/ 96147 h 617792"/>
              <a:gd name="connsiteX0" fmla="*/ 265824 w 2111733"/>
              <a:gd name="connsiteY0" fmla="*/ 96147 h 617792"/>
              <a:gd name="connsiteX1" fmla="*/ 307651 w 2111733"/>
              <a:gd name="connsiteY1" fmla="*/ 617792 h 617792"/>
              <a:gd name="connsiteX2" fmla="*/ 2111733 w 2111733"/>
              <a:gd name="connsiteY2" fmla="*/ 617792 h 617792"/>
              <a:gd name="connsiteX3" fmla="*/ 2111733 w 2111733"/>
              <a:gd name="connsiteY3" fmla="*/ 185744 h 617792"/>
              <a:gd name="connsiteX4" fmla="*/ 1797020 w 2111733"/>
              <a:gd name="connsiteY4" fmla="*/ 97146 h 617792"/>
              <a:gd name="connsiteX5" fmla="*/ 1352793 w 2111733"/>
              <a:gd name="connsiteY5" fmla="*/ 67969 h 617792"/>
              <a:gd name="connsiteX6" fmla="*/ 1019623 w 2111733"/>
              <a:gd name="connsiteY6" fmla="*/ 126323 h 617792"/>
              <a:gd name="connsiteX7" fmla="*/ 725294 w 2111733"/>
              <a:gd name="connsiteY7" fmla="*/ 41728 h 617792"/>
              <a:gd name="connsiteX8" fmla="*/ 630925 w 2111733"/>
              <a:gd name="connsiteY8" fmla="*/ 97146 h 617792"/>
              <a:gd name="connsiteX9" fmla="*/ 464340 w 2111733"/>
              <a:gd name="connsiteY9" fmla="*/ 38791 h 617792"/>
              <a:gd name="connsiteX10" fmla="*/ 179299 w 2111733"/>
              <a:gd name="connsiteY10" fmla="*/ 4807 h 617792"/>
              <a:gd name="connsiteX11" fmla="*/ 265824 w 2111733"/>
              <a:gd name="connsiteY11" fmla="*/ 96147 h 617792"/>
              <a:gd name="connsiteX0" fmla="*/ 179299 w 2111733"/>
              <a:gd name="connsiteY0" fmla="*/ 96147 h 617792"/>
              <a:gd name="connsiteX1" fmla="*/ 307651 w 2111733"/>
              <a:gd name="connsiteY1" fmla="*/ 617792 h 617792"/>
              <a:gd name="connsiteX2" fmla="*/ 2111733 w 2111733"/>
              <a:gd name="connsiteY2" fmla="*/ 617792 h 617792"/>
              <a:gd name="connsiteX3" fmla="*/ 2111733 w 2111733"/>
              <a:gd name="connsiteY3" fmla="*/ 185744 h 617792"/>
              <a:gd name="connsiteX4" fmla="*/ 1797020 w 2111733"/>
              <a:gd name="connsiteY4" fmla="*/ 97146 h 617792"/>
              <a:gd name="connsiteX5" fmla="*/ 1352793 w 2111733"/>
              <a:gd name="connsiteY5" fmla="*/ 67969 h 617792"/>
              <a:gd name="connsiteX6" fmla="*/ 1019623 w 2111733"/>
              <a:gd name="connsiteY6" fmla="*/ 126323 h 617792"/>
              <a:gd name="connsiteX7" fmla="*/ 725294 w 2111733"/>
              <a:gd name="connsiteY7" fmla="*/ 41728 h 617792"/>
              <a:gd name="connsiteX8" fmla="*/ 630925 w 2111733"/>
              <a:gd name="connsiteY8" fmla="*/ 97146 h 617792"/>
              <a:gd name="connsiteX9" fmla="*/ 464340 w 2111733"/>
              <a:gd name="connsiteY9" fmla="*/ 38791 h 617792"/>
              <a:gd name="connsiteX10" fmla="*/ 179299 w 2111733"/>
              <a:gd name="connsiteY10" fmla="*/ 4807 h 617792"/>
              <a:gd name="connsiteX11" fmla="*/ 179299 w 2111733"/>
              <a:gd name="connsiteY11" fmla="*/ 96147 h 617792"/>
              <a:gd name="connsiteX0" fmla="*/ 194977 w 2127411"/>
              <a:gd name="connsiteY0" fmla="*/ 96147 h 617792"/>
              <a:gd name="connsiteX1" fmla="*/ 187436 w 2127411"/>
              <a:gd name="connsiteY1" fmla="*/ 141321 h 617792"/>
              <a:gd name="connsiteX2" fmla="*/ 323329 w 2127411"/>
              <a:gd name="connsiteY2" fmla="*/ 617792 h 617792"/>
              <a:gd name="connsiteX3" fmla="*/ 2127411 w 2127411"/>
              <a:gd name="connsiteY3" fmla="*/ 617792 h 617792"/>
              <a:gd name="connsiteX4" fmla="*/ 2127411 w 2127411"/>
              <a:gd name="connsiteY4" fmla="*/ 185744 h 617792"/>
              <a:gd name="connsiteX5" fmla="*/ 1812698 w 2127411"/>
              <a:gd name="connsiteY5" fmla="*/ 97146 h 617792"/>
              <a:gd name="connsiteX6" fmla="*/ 1368471 w 2127411"/>
              <a:gd name="connsiteY6" fmla="*/ 67969 h 617792"/>
              <a:gd name="connsiteX7" fmla="*/ 1035301 w 2127411"/>
              <a:gd name="connsiteY7" fmla="*/ 126323 h 617792"/>
              <a:gd name="connsiteX8" fmla="*/ 740972 w 2127411"/>
              <a:gd name="connsiteY8" fmla="*/ 41728 h 617792"/>
              <a:gd name="connsiteX9" fmla="*/ 646603 w 2127411"/>
              <a:gd name="connsiteY9" fmla="*/ 97146 h 617792"/>
              <a:gd name="connsiteX10" fmla="*/ 480018 w 2127411"/>
              <a:gd name="connsiteY10" fmla="*/ 38791 h 617792"/>
              <a:gd name="connsiteX11" fmla="*/ 194977 w 2127411"/>
              <a:gd name="connsiteY11" fmla="*/ 4807 h 617792"/>
              <a:gd name="connsiteX12" fmla="*/ 194977 w 2127411"/>
              <a:gd name="connsiteY12" fmla="*/ 96147 h 617792"/>
              <a:gd name="connsiteX0" fmla="*/ 194977 w 2127411"/>
              <a:gd name="connsiteY0" fmla="*/ 73312 h 617792"/>
              <a:gd name="connsiteX1" fmla="*/ 187436 w 2127411"/>
              <a:gd name="connsiteY1" fmla="*/ 141321 h 617792"/>
              <a:gd name="connsiteX2" fmla="*/ 323329 w 2127411"/>
              <a:gd name="connsiteY2" fmla="*/ 617792 h 617792"/>
              <a:gd name="connsiteX3" fmla="*/ 2127411 w 2127411"/>
              <a:gd name="connsiteY3" fmla="*/ 617792 h 617792"/>
              <a:gd name="connsiteX4" fmla="*/ 2127411 w 2127411"/>
              <a:gd name="connsiteY4" fmla="*/ 185744 h 617792"/>
              <a:gd name="connsiteX5" fmla="*/ 1812698 w 2127411"/>
              <a:gd name="connsiteY5" fmla="*/ 97146 h 617792"/>
              <a:gd name="connsiteX6" fmla="*/ 1368471 w 2127411"/>
              <a:gd name="connsiteY6" fmla="*/ 67969 h 617792"/>
              <a:gd name="connsiteX7" fmla="*/ 1035301 w 2127411"/>
              <a:gd name="connsiteY7" fmla="*/ 126323 h 617792"/>
              <a:gd name="connsiteX8" fmla="*/ 740972 w 2127411"/>
              <a:gd name="connsiteY8" fmla="*/ 41728 h 617792"/>
              <a:gd name="connsiteX9" fmla="*/ 646603 w 2127411"/>
              <a:gd name="connsiteY9" fmla="*/ 97146 h 617792"/>
              <a:gd name="connsiteX10" fmla="*/ 480018 w 2127411"/>
              <a:gd name="connsiteY10" fmla="*/ 38791 h 617792"/>
              <a:gd name="connsiteX11" fmla="*/ 194977 w 2127411"/>
              <a:gd name="connsiteY11" fmla="*/ 4807 h 617792"/>
              <a:gd name="connsiteX12" fmla="*/ 194977 w 2127411"/>
              <a:gd name="connsiteY12" fmla="*/ 73312 h 617792"/>
              <a:gd name="connsiteX0" fmla="*/ 194977 w 2127411"/>
              <a:gd name="connsiteY0" fmla="*/ 0 h 612985"/>
              <a:gd name="connsiteX1" fmla="*/ 187436 w 2127411"/>
              <a:gd name="connsiteY1" fmla="*/ 136514 h 612985"/>
              <a:gd name="connsiteX2" fmla="*/ 323329 w 2127411"/>
              <a:gd name="connsiteY2" fmla="*/ 612985 h 612985"/>
              <a:gd name="connsiteX3" fmla="*/ 2127411 w 2127411"/>
              <a:gd name="connsiteY3" fmla="*/ 612985 h 612985"/>
              <a:gd name="connsiteX4" fmla="*/ 2127411 w 2127411"/>
              <a:gd name="connsiteY4" fmla="*/ 180937 h 612985"/>
              <a:gd name="connsiteX5" fmla="*/ 1812698 w 2127411"/>
              <a:gd name="connsiteY5" fmla="*/ 92339 h 612985"/>
              <a:gd name="connsiteX6" fmla="*/ 1368471 w 2127411"/>
              <a:gd name="connsiteY6" fmla="*/ 63162 h 612985"/>
              <a:gd name="connsiteX7" fmla="*/ 1035301 w 2127411"/>
              <a:gd name="connsiteY7" fmla="*/ 121516 h 612985"/>
              <a:gd name="connsiteX8" fmla="*/ 740972 w 2127411"/>
              <a:gd name="connsiteY8" fmla="*/ 36921 h 612985"/>
              <a:gd name="connsiteX9" fmla="*/ 646603 w 2127411"/>
              <a:gd name="connsiteY9" fmla="*/ 92339 h 612985"/>
              <a:gd name="connsiteX10" fmla="*/ 480018 w 2127411"/>
              <a:gd name="connsiteY10" fmla="*/ 33984 h 612985"/>
              <a:gd name="connsiteX11" fmla="*/ 194977 w 2127411"/>
              <a:gd name="connsiteY11" fmla="*/ 0 h 612985"/>
              <a:gd name="connsiteX0" fmla="*/ 194977 w 2127411"/>
              <a:gd name="connsiteY0" fmla="*/ 0 h 612985"/>
              <a:gd name="connsiteX1" fmla="*/ 187436 w 2127411"/>
              <a:gd name="connsiteY1" fmla="*/ 136514 h 612985"/>
              <a:gd name="connsiteX2" fmla="*/ 323329 w 2127411"/>
              <a:gd name="connsiteY2" fmla="*/ 612985 h 612985"/>
              <a:gd name="connsiteX3" fmla="*/ 2127411 w 2127411"/>
              <a:gd name="connsiteY3" fmla="*/ 612985 h 612985"/>
              <a:gd name="connsiteX4" fmla="*/ 2127411 w 2127411"/>
              <a:gd name="connsiteY4" fmla="*/ 180937 h 612985"/>
              <a:gd name="connsiteX5" fmla="*/ 1812698 w 2127411"/>
              <a:gd name="connsiteY5" fmla="*/ 92339 h 612985"/>
              <a:gd name="connsiteX6" fmla="*/ 1368471 w 2127411"/>
              <a:gd name="connsiteY6" fmla="*/ 63162 h 612985"/>
              <a:gd name="connsiteX7" fmla="*/ 1035301 w 2127411"/>
              <a:gd name="connsiteY7" fmla="*/ 121516 h 612985"/>
              <a:gd name="connsiteX8" fmla="*/ 740972 w 2127411"/>
              <a:gd name="connsiteY8" fmla="*/ 36921 h 612985"/>
              <a:gd name="connsiteX9" fmla="*/ 646603 w 2127411"/>
              <a:gd name="connsiteY9" fmla="*/ 92339 h 612985"/>
              <a:gd name="connsiteX10" fmla="*/ 480018 w 2127411"/>
              <a:gd name="connsiteY10" fmla="*/ 33984 h 612985"/>
              <a:gd name="connsiteX11" fmla="*/ 194977 w 2127411"/>
              <a:gd name="connsiteY11" fmla="*/ 0 h 612985"/>
              <a:gd name="connsiteX0" fmla="*/ 151714 w 2127411"/>
              <a:gd name="connsiteY0" fmla="*/ 0 h 635820"/>
              <a:gd name="connsiteX1" fmla="*/ 187436 w 2127411"/>
              <a:gd name="connsiteY1" fmla="*/ 159349 h 635820"/>
              <a:gd name="connsiteX2" fmla="*/ 323329 w 2127411"/>
              <a:gd name="connsiteY2" fmla="*/ 635820 h 635820"/>
              <a:gd name="connsiteX3" fmla="*/ 2127411 w 2127411"/>
              <a:gd name="connsiteY3" fmla="*/ 635820 h 635820"/>
              <a:gd name="connsiteX4" fmla="*/ 2127411 w 2127411"/>
              <a:gd name="connsiteY4" fmla="*/ 203772 h 635820"/>
              <a:gd name="connsiteX5" fmla="*/ 1812698 w 2127411"/>
              <a:gd name="connsiteY5" fmla="*/ 115174 h 635820"/>
              <a:gd name="connsiteX6" fmla="*/ 1368471 w 2127411"/>
              <a:gd name="connsiteY6" fmla="*/ 85997 h 635820"/>
              <a:gd name="connsiteX7" fmla="*/ 1035301 w 2127411"/>
              <a:gd name="connsiteY7" fmla="*/ 144351 h 635820"/>
              <a:gd name="connsiteX8" fmla="*/ 740972 w 2127411"/>
              <a:gd name="connsiteY8" fmla="*/ 59756 h 635820"/>
              <a:gd name="connsiteX9" fmla="*/ 646603 w 2127411"/>
              <a:gd name="connsiteY9" fmla="*/ 115174 h 635820"/>
              <a:gd name="connsiteX10" fmla="*/ 480018 w 2127411"/>
              <a:gd name="connsiteY10" fmla="*/ 56819 h 635820"/>
              <a:gd name="connsiteX11" fmla="*/ 151714 w 2127411"/>
              <a:gd name="connsiteY11" fmla="*/ 0 h 635820"/>
              <a:gd name="connsiteX0" fmla="*/ 151714 w 2127411"/>
              <a:gd name="connsiteY0" fmla="*/ 18944 h 654764"/>
              <a:gd name="connsiteX1" fmla="*/ 187436 w 2127411"/>
              <a:gd name="connsiteY1" fmla="*/ 178293 h 654764"/>
              <a:gd name="connsiteX2" fmla="*/ 323329 w 2127411"/>
              <a:gd name="connsiteY2" fmla="*/ 654764 h 654764"/>
              <a:gd name="connsiteX3" fmla="*/ 2127411 w 2127411"/>
              <a:gd name="connsiteY3" fmla="*/ 654764 h 654764"/>
              <a:gd name="connsiteX4" fmla="*/ 2127411 w 2127411"/>
              <a:gd name="connsiteY4" fmla="*/ 222716 h 654764"/>
              <a:gd name="connsiteX5" fmla="*/ 1812698 w 2127411"/>
              <a:gd name="connsiteY5" fmla="*/ 134118 h 654764"/>
              <a:gd name="connsiteX6" fmla="*/ 1368471 w 2127411"/>
              <a:gd name="connsiteY6" fmla="*/ 104941 h 654764"/>
              <a:gd name="connsiteX7" fmla="*/ 1035301 w 2127411"/>
              <a:gd name="connsiteY7" fmla="*/ 163295 h 654764"/>
              <a:gd name="connsiteX8" fmla="*/ 740972 w 2127411"/>
              <a:gd name="connsiteY8" fmla="*/ 78700 h 654764"/>
              <a:gd name="connsiteX9" fmla="*/ 646603 w 2127411"/>
              <a:gd name="connsiteY9" fmla="*/ 134118 h 654764"/>
              <a:gd name="connsiteX10" fmla="*/ 480018 w 2127411"/>
              <a:gd name="connsiteY10" fmla="*/ 75763 h 654764"/>
              <a:gd name="connsiteX11" fmla="*/ 151714 w 2127411"/>
              <a:gd name="connsiteY11" fmla="*/ 18944 h 654764"/>
              <a:gd name="connsiteX0" fmla="*/ 108452 w 2127411"/>
              <a:gd name="connsiteY0" fmla="*/ 18944 h 631929"/>
              <a:gd name="connsiteX1" fmla="*/ 187436 w 2127411"/>
              <a:gd name="connsiteY1" fmla="*/ 155458 h 631929"/>
              <a:gd name="connsiteX2" fmla="*/ 323329 w 2127411"/>
              <a:gd name="connsiteY2" fmla="*/ 631929 h 631929"/>
              <a:gd name="connsiteX3" fmla="*/ 2127411 w 2127411"/>
              <a:gd name="connsiteY3" fmla="*/ 631929 h 631929"/>
              <a:gd name="connsiteX4" fmla="*/ 2127411 w 2127411"/>
              <a:gd name="connsiteY4" fmla="*/ 199881 h 631929"/>
              <a:gd name="connsiteX5" fmla="*/ 1812698 w 2127411"/>
              <a:gd name="connsiteY5" fmla="*/ 111283 h 631929"/>
              <a:gd name="connsiteX6" fmla="*/ 1368471 w 2127411"/>
              <a:gd name="connsiteY6" fmla="*/ 82106 h 631929"/>
              <a:gd name="connsiteX7" fmla="*/ 1035301 w 2127411"/>
              <a:gd name="connsiteY7" fmla="*/ 140460 h 631929"/>
              <a:gd name="connsiteX8" fmla="*/ 740972 w 2127411"/>
              <a:gd name="connsiteY8" fmla="*/ 55865 h 631929"/>
              <a:gd name="connsiteX9" fmla="*/ 646603 w 2127411"/>
              <a:gd name="connsiteY9" fmla="*/ 111283 h 631929"/>
              <a:gd name="connsiteX10" fmla="*/ 480018 w 2127411"/>
              <a:gd name="connsiteY10" fmla="*/ 52928 h 631929"/>
              <a:gd name="connsiteX11" fmla="*/ 108452 w 2127411"/>
              <a:gd name="connsiteY11" fmla="*/ 18944 h 6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7411" h="631929">
                <a:moveTo>
                  <a:pt x="108452" y="18944"/>
                </a:moveTo>
                <a:cubicBezTo>
                  <a:pt x="158359" y="62116"/>
                  <a:pt x="166044" y="53294"/>
                  <a:pt x="187436" y="155458"/>
                </a:cubicBezTo>
                <a:cubicBezTo>
                  <a:pt x="208828" y="246205"/>
                  <a:pt x="0" y="552517"/>
                  <a:pt x="323329" y="631929"/>
                </a:cubicBezTo>
                <a:lnTo>
                  <a:pt x="2127411" y="631929"/>
                </a:lnTo>
                <a:lnTo>
                  <a:pt x="2127411" y="199881"/>
                </a:lnTo>
                <a:cubicBezTo>
                  <a:pt x="2046978" y="151198"/>
                  <a:pt x="1939188" y="130912"/>
                  <a:pt x="1812698" y="111283"/>
                </a:cubicBezTo>
                <a:cubicBezTo>
                  <a:pt x="1686208" y="91654"/>
                  <a:pt x="1498037" y="77243"/>
                  <a:pt x="1368471" y="82106"/>
                </a:cubicBezTo>
                <a:cubicBezTo>
                  <a:pt x="1238905" y="86969"/>
                  <a:pt x="1139884" y="144833"/>
                  <a:pt x="1035301" y="140460"/>
                </a:cubicBezTo>
                <a:cubicBezTo>
                  <a:pt x="930718" y="136087"/>
                  <a:pt x="805755" y="60728"/>
                  <a:pt x="740972" y="55865"/>
                </a:cubicBezTo>
                <a:cubicBezTo>
                  <a:pt x="676189" y="51002"/>
                  <a:pt x="690095" y="111773"/>
                  <a:pt x="646603" y="111283"/>
                </a:cubicBezTo>
                <a:cubicBezTo>
                  <a:pt x="603111" y="110794"/>
                  <a:pt x="569710" y="68318"/>
                  <a:pt x="480018" y="52928"/>
                </a:cubicBezTo>
                <a:cubicBezTo>
                  <a:pt x="390326" y="37538"/>
                  <a:pt x="67092" y="0"/>
                  <a:pt x="108452" y="18944"/>
                </a:cubicBezTo>
                <a:close/>
              </a:path>
            </a:pathLst>
          </a:custGeom>
          <a:solidFill>
            <a:srgbClr val="00B0F0"/>
          </a:solidFill>
          <a:ln>
            <a:noFill/>
          </a:ln>
        </p:spPr>
        <p:style>
          <a:lnRef idx="1">
            <a:schemeClr val="accent1"/>
          </a:lnRef>
          <a:fillRef idx="0">
            <a:schemeClr val="accent1"/>
          </a:fillRef>
          <a:effectRef idx="0">
            <a:schemeClr val="accent1"/>
          </a:effectRef>
          <a:fontRef idx="minor">
            <a:schemeClr val="tx1"/>
          </a:fontRef>
        </p:style>
        <p:txBody>
          <a:bodyPr lIns="91375" tIns="45688" rIns="91375" bIns="45688" anchor="ctr"/>
          <a:lstStyle/>
          <a:p>
            <a:pPr algn="ctr">
              <a:defRPr/>
            </a:pPr>
            <a:endParaRPr lang="ja-JP" altLang="en-US">
              <a:solidFill>
                <a:prstClr val="black"/>
              </a:solidFill>
            </a:endParaRPr>
          </a:p>
        </p:txBody>
      </p:sp>
      <p:sp>
        <p:nvSpPr>
          <p:cNvPr id="4" name="フリーフォーム 3">
            <a:extLst>
              <a:ext uri="{FF2B5EF4-FFF2-40B4-BE49-F238E27FC236}">
                <a16:creationId xmlns:a16="http://schemas.microsoft.com/office/drawing/2014/main" id="{E1801A27-22A0-4134-A2F8-45A89FECC0C7}"/>
              </a:ext>
            </a:extLst>
          </p:cNvPr>
          <p:cNvSpPr/>
          <p:nvPr/>
        </p:nvSpPr>
        <p:spPr>
          <a:xfrm flipH="1">
            <a:off x="55563" y="5024438"/>
            <a:ext cx="7881937" cy="1608137"/>
          </a:xfrm>
          <a:custGeom>
            <a:avLst/>
            <a:gdLst>
              <a:gd name="connsiteX0" fmla="*/ 4419600 w 4419600"/>
              <a:gd name="connsiteY0" fmla="*/ 1066800 h 1205346"/>
              <a:gd name="connsiteX1" fmla="*/ 2382982 w 4419600"/>
              <a:gd name="connsiteY1" fmla="*/ 1066800 h 1205346"/>
              <a:gd name="connsiteX2" fmla="*/ 2396837 w 4419600"/>
              <a:gd name="connsiteY2" fmla="*/ 914400 h 1205346"/>
              <a:gd name="connsiteX3" fmla="*/ 1898073 w 4419600"/>
              <a:gd name="connsiteY3" fmla="*/ 914400 h 1205346"/>
              <a:gd name="connsiteX4" fmla="*/ 1911928 w 4419600"/>
              <a:gd name="connsiteY4" fmla="*/ 332509 h 1205346"/>
              <a:gd name="connsiteX5" fmla="*/ 2313709 w 4419600"/>
              <a:gd name="connsiteY5" fmla="*/ 332509 h 1205346"/>
              <a:gd name="connsiteX6" fmla="*/ 2313709 w 4419600"/>
              <a:gd name="connsiteY6" fmla="*/ 775855 h 1205346"/>
              <a:gd name="connsiteX7" fmla="*/ 2646218 w 4419600"/>
              <a:gd name="connsiteY7" fmla="*/ 748146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382982 w 4419600"/>
              <a:gd name="connsiteY1" fmla="*/ 1066800 h 1205346"/>
              <a:gd name="connsiteX2" fmla="*/ 2396837 w 4419600"/>
              <a:gd name="connsiteY2" fmla="*/ 914400 h 1205346"/>
              <a:gd name="connsiteX3" fmla="*/ 1898073 w 4419600"/>
              <a:gd name="connsiteY3" fmla="*/ 914400 h 1205346"/>
              <a:gd name="connsiteX4" fmla="*/ 1911928 w 4419600"/>
              <a:gd name="connsiteY4" fmla="*/ 332509 h 1205346"/>
              <a:gd name="connsiteX5" fmla="*/ 2313709 w 4419600"/>
              <a:gd name="connsiteY5" fmla="*/ 332509 h 1205346"/>
              <a:gd name="connsiteX6" fmla="*/ 2313709 w 4419600"/>
              <a:gd name="connsiteY6" fmla="*/ 775855 h 1205346"/>
              <a:gd name="connsiteX7" fmla="*/ 2624577 w 4419600"/>
              <a:gd name="connsiteY7" fmla="*/ 803595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382982 w 4419600"/>
              <a:gd name="connsiteY1" fmla="*/ 1066800 h 1205346"/>
              <a:gd name="connsiteX2" fmla="*/ 2396837 w 4419600"/>
              <a:gd name="connsiteY2" fmla="*/ 914400 h 1205346"/>
              <a:gd name="connsiteX3" fmla="*/ 1898073 w 4419600"/>
              <a:gd name="connsiteY3" fmla="*/ 914400 h 1205346"/>
              <a:gd name="connsiteX4" fmla="*/ 1911928 w 4419600"/>
              <a:gd name="connsiteY4" fmla="*/ 332509 h 1205346"/>
              <a:gd name="connsiteX5" fmla="*/ 2313709 w 4419600"/>
              <a:gd name="connsiteY5" fmla="*/ 332509 h 1205346"/>
              <a:gd name="connsiteX6" fmla="*/ 2313709 w 4419600"/>
              <a:gd name="connsiteY6" fmla="*/ 775855 h 1205346"/>
              <a:gd name="connsiteX7" fmla="*/ 2624577 w 4419600"/>
              <a:gd name="connsiteY7" fmla="*/ 731587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382982 w 4419600"/>
              <a:gd name="connsiteY1" fmla="*/ 1066800 h 1205346"/>
              <a:gd name="connsiteX2" fmla="*/ 2624577 w 4419600"/>
              <a:gd name="connsiteY2" fmla="*/ 875603 h 1205346"/>
              <a:gd name="connsiteX3" fmla="*/ 1898073 w 4419600"/>
              <a:gd name="connsiteY3" fmla="*/ 914400 h 1205346"/>
              <a:gd name="connsiteX4" fmla="*/ 1911928 w 4419600"/>
              <a:gd name="connsiteY4" fmla="*/ 332509 h 1205346"/>
              <a:gd name="connsiteX5" fmla="*/ 2313709 w 4419600"/>
              <a:gd name="connsiteY5" fmla="*/ 332509 h 1205346"/>
              <a:gd name="connsiteX6" fmla="*/ 2313709 w 4419600"/>
              <a:gd name="connsiteY6" fmla="*/ 775855 h 1205346"/>
              <a:gd name="connsiteX7" fmla="*/ 2624577 w 4419600"/>
              <a:gd name="connsiteY7" fmla="*/ 731587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382982 w 4419600"/>
              <a:gd name="connsiteY1" fmla="*/ 1066800 h 1205346"/>
              <a:gd name="connsiteX2" fmla="*/ 2624577 w 4419600"/>
              <a:gd name="connsiteY2" fmla="*/ 875603 h 1205346"/>
              <a:gd name="connsiteX3" fmla="*/ 1904497 w 4419600"/>
              <a:gd name="connsiteY3" fmla="*/ 875603 h 1205346"/>
              <a:gd name="connsiteX4" fmla="*/ 1911928 w 4419600"/>
              <a:gd name="connsiteY4" fmla="*/ 332509 h 1205346"/>
              <a:gd name="connsiteX5" fmla="*/ 2313709 w 4419600"/>
              <a:gd name="connsiteY5" fmla="*/ 332509 h 1205346"/>
              <a:gd name="connsiteX6" fmla="*/ 2313709 w 4419600"/>
              <a:gd name="connsiteY6" fmla="*/ 775855 h 1205346"/>
              <a:gd name="connsiteX7" fmla="*/ 2624577 w 4419600"/>
              <a:gd name="connsiteY7" fmla="*/ 731587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11928 w 4419600"/>
              <a:gd name="connsiteY4" fmla="*/ 332509 h 1205346"/>
              <a:gd name="connsiteX5" fmla="*/ 2313709 w 4419600"/>
              <a:gd name="connsiteY5" fmla="*/ 332509 h 1205346"/>
              <a:gd name="connsiteX6" fmla="*/ 2313709 w 4419600"/>
              <a:gd name="connsiteY6" fmla="*/ 775855 h 1205346"/>
              <a:gd name="connsiteX7" fmla="*/ 2624577 w 4419600"/>
              <a:gd name="connsiteY7" fmla="*/ 731587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11928 w 4419600"/>
              <a:gd name="connsiteY4" fmla="*/ 332509 h 1205346"/>
              <a:gd name="connsiteX5" fmla="*/ 2313709 w 4419600"/>
              <a:gd name="connsiteY5" fmla="*/ 332509 h 1205346"/>
              <a:gd name="connsiteX6" fmla="*/ 2313709 w 4419600"/>
              <a:gd name="connsiteY6" fmla="*/ 775855 h 1205346"/>
              <a:gd name="connsiteX7" fmla="*/ 2624577 w 4419600"/>
              <a:gd name="connsiteY7" fmla="*/ 803595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11928 w 4419600"/>
              <a:gd name="connsiteY4" fmla="*/ 332509 h 1205346"/>
              <a:gd name="connsiteX5" fmla="*/ 2313709 w 4419600"/>
              <a:gd name="connsiteY5" fmla="*/ 332509 h 1205346"/>
              <a:gd name="connsiteX6" fmla="*/ 2264537 w 4419600"/>
              <a:gd name="connsiteY6" fmla="*/ 803595 h 1205346"/>
              <a:gd name="connsiteX7" fmla="*/ 2624577 w 4419600"/>
              <a:gd name="connsiteY7" fmla="*/ 803595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11928 w 4419600"/>
              <a:gd name="connsiteY4" fmla="*/ 332509 h 1205346"/>
              <a:gd name="connsiteX5" fmla="*/ 2264537 w 4419600"/>
              <a:gd name="connsiteY5" fmla="*/ 299539 h 1205346"/>
              <a:gd name="connsiteX6" fmla="*/ 2264537 w 4419600"/>
              <a:gd name="connsiteY6" fmla="*/ 803595 h 1205346"/>
              <a:gd name="connsiteX7" fmla="*/ 2624577 w 4419600"/>
              <a:gd name="connsiteY7" fmla="*/ 803595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04497 w 4419600"/>
              <a:gd name="connsiteY4" fmla="*/ 299539 h 1205346"/>
              <a:gd name="connsiteX5" fmla="*/ 2264537 w 4419600"/>
              <a:gd name="connsiteY5" fmla="*/ 299539 h 1205346"/>
              <a:gd name="connsiteX6" fmla="*/ 2264537 w 4419600"/>
              <a:gd name="connsiteY6" fmla="*/ 803595 h 1205346"/>
              <a:gd name="connsiteX7" fmla="*/ 2624577 w 4419600"/>
              <a:gd name="connsiteY7" fmla="*/ 803595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04497 w 4419600"/>
              <a:gd name="connsiteY4" fmla="*/ 299539 h 1205346"/>
              <a:gd name="connsiteX5" fmla="*/ 2264537 w 4419600"/>
              <a:gd name="connsiteY5" fmla="*/ 299539 h 1205346"/>
              <a:gd name="connsiteX6" fmla="*/ 2264537 w 4419600"/>
              <a:gd name="connsiteY6" fmla="*/ 803595 h 1205346"/>
              <a:gd name="connsiteX7" fmla="*/ 2624577 w 4419600"/>
              <a:gd name="connsiteY7" fmla="*/ 803595 h 1205346"/>
              <a:gd name="connsiteX8" fmla="*/ 2646218 w 4419600"/>
              <a:gd name="connsiteY8" fmla="*/ 110836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04497 w 4419600"/>
              <a:gd name="connsiteY4" fmla="*/ 299539 h 1205346"/>
              <a:gd name="connsiteX5" fmla="*/ 2264537 w 4419600"/>
              <a:gd name="connsiteY5" fmla="*/ 299539 h 1205346"/>
              <a:gd name="connsiteX6" fmla="*/ 2264537 w 4419600"/>
              <a:gd name="connsiteY6" fmla="*/ 803595 h 1205346"/>
              <a:gd name="connsiteX7" fmla="*/ 2624577 w 4419600"/>
              <a:gd name="connsiteY7" fmla="*/ 803595 h 1205346"/>
              <a:gd name="connsiteX8" fmla="*/ 2624577 w 4419600"/>
              <a:gd name="connsiteY8" fmla="*/ 83515 h 1205346"/>
              <a:gd name="connsiteX9" fmla="*/ 1773382 w 4419600"/>
              <a:gd name="connsiteY9" fmla="*/ 110836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19600 w 4419600"/>
              <a:gd name="connsiteY0" fmla="*/ 1066800 h 1205346"/>
              <a:gd name="connsiteX1" fmla="*/ 2624577 w 4419600"/>
              <a:gd name="connsiteY1" fmla="*/ 1091627 h 1205346"/>
              <a:gd name="connsiteX2" fmla="*/ 2624577 w 4419600"/>
              <a:gd name="connsiteY2" fmla="*/ 875603 h 1205346"/>
              <a:gd name="connsiteX3" fmla="*/ 1904497 w 4419600"/>
              <a:gd name="connsiteY3" fmla="*/ 875603 h 1205346"/>
              <a:gd name="connsiteX4" fmla="*/ 1904497 w 4419600"/>
              <a:gd name="connsiteY4" fmla="*/ 299539 h 1205346"/>
              <a:gd name="connsiteX5" fmla="*/ 2264537 w 4419600"/>
              <a:gd name="connsiteY5" fmla="*/ 299539 h 1205346"/>
              <a:gd name="connsiteX6" fmla="*/ 2264537 w 4419600"/>
              <a:gd name="connsiteY6" fmla="*/ 803595 h 1205346"/>
              <a:gd name="connsiteX7" fmla="*/ 2624577 w 4419600"/>
              <a:gd name="connsiteY7" fmla="*/ 803595 h 1205346"/>
              <a:gd name="connsiteX8" fmla="*/ 2624577 w 4419600"/>
              <a:gd name="connsiteY8" fmla="*/ 83515 h 1205346"/>
              <a:gd name="connsiteX9" fmla="*/ 1760481 w 4419600"/>
              <a:gd name="connsiteY9" fmla="*/ 83515 h 1205346"/>
              <a:gd name="connsiteX10" fmla="*/ 1690255 w 4419600"/>
              <a:gd name="connsiteY10" fmla="*/ 0 h 1205346"/>
              <a:gd name="connsiteX11" fmla="*/ 692728 w 4419600"/>
              <a:gd name="connsiteY11" fmla="*/ 0 h 1205346"/>
              <a:gd name="connsiteX12" fmla="*/ 0 w 4419600"/>
              <a:gd name="connsiteY12" fmla="*/ 13855 h 1205346"/>
              <a:gd name="connsiteX13" fmla="*/ 13855 w 4419600"/>
              <a:gd name="connsiteY13" fmla="*/ 1205346 h 1205346"/>
              <a:gd name="connsiteX14" fmla="*/ 4391891 w 4419600"/>
              <a:gd name="connsiteY14" fmla="*/ 1191491 h 1205346"/>
              <a:gd name="connsiteX15" fmla="*/ 4419600 w 4419600"/>
              <a:gd name="connsiteY15" fmla="*/ 1066800 h 1205346"/>
              <a:gd name="connsiteX0" fmla="*/ 4488873 w 4488873"/>
              <a:gd name="connsiteY0" fmla="*/ 1091627 h 1205346"/>
              <a:gd name="connsiteX1" fmla="*/ 2624577 w 4488873"/>
              <a:gd name="connsiteY1" fmla="*/ 1091627 h 1205346"/>
              <a:gd name="connsiteX2" fmla="*/ 2624577 w 4488873"/>
              <a:gd name="connsiteY2" fmla="*/ 875603 h 1205346"/>
              <a:gd name="connsiteX3" fmla="*/ 1904497 w 4488873"/>
              <a:gd name="connsiteY3" fmla="*/ 875603 h 1205346"/>
              <a:gd name="connsiteX4" fmla="*/ 1904497 w 4488873"/>
              <a:gd name="connsiteY4" fmla="*/ 299539 h 1205346"/>
              <a:gd name="connsiteX5" fmla="*/ 2264537 w 4488873"/>
              <a:gd name="connsiteY5" fmla="*/ 299539 h 1205346"/>
              <a:gd name="connsiteX6" fmla="*/ 2264537 w 4488873"/>
              <a:gd name="connsiteY6" fmla="*/ 803595 h 1205346"/>
              <a:gd name="connsiteX7" fmla="*/ 2624577 w 4488873"/>
              <a:gd name="connsiteY7" fmla="*/ 803595 h 1205346"/>
              <a:gd name="connsiteX8" fmla="*/ 2624577 w 4488873"/>
              <a:gd name="connsiteY8" fmla="*/ 83515 h 1205346"/>
              <a:gd name="connsiteX9" fmla="*/ 1760481 w 4488873"/>
              <a:gd name="connsiteY9" fmla="*/ 83515 h 1205346"/>
              <a:gd name="connsiteX10" fmla="*/ 1690255 w 4488873"/>
              <a:gd name="connsiteY10" fmla="*/ 0 h 1205346"/>
              <a:gd name="connsiteX11" fmla="*/ 692728 w 4488873"/>
              <a:gd name="connsiteY11" fmla="*/ 0 h 1205346"/>
              <a:gd name="connsiteX12" fmla="*/ 0 w 4488873"/>
              <a:gd name="connsiteY12" fmla="*/ 13855 h 1205346"/>
              <a:gd name="connsiteX13" fmla="*/ 13855 w 4488873"/>
              <a:gd name="connsiteY13" fmla="*/ 1205346 h 1205346"/>
              <a:gd name="connsiteX14" fmla="*/ 4391891 w 4488873"/>
              <a:gd name="connsiteY14" fmla="*/ 1191491 h 1205346"/>
              <a:gd name="connsiteX15" fmla="*/ 4488873 w 4488873"/>
              <a:gd name="connsiteY15" fmla="*/ 1091627 h 1205346"/>
              <a:gd name="connsiteX0" fmla="*/ 4488873 w 4488873"/>
              <a:gd name="connsiteY0" fmla="*/ 1091627 h 1235643"/>
              <a:gd name="connsiteX1" fmla="*/ 2624577 w 4488873"/>
              <a:gd name="connsiteY1" fmla="*/ 1091627 h 1235643"/>
              <a:gd name="connsiteX2" fmla="*/ 2624577 w 4488873"/>
              <a:gd name="connsiteY2" fmla="*/ 875603 h 1235643"/>
              <a:gd name="connsiteX3" fmla="*/ 1904497 w 4488873"/>
              <a:gd name="connsiteY3" fmla="*/ 875603 h 1235643"/>
              <a:gd name="connsiteX4" fmla="*/ 1904497 w 4488873"/>
              <a:gd name="connsiteY4" fmla="*/ 299539 h 1235643"/>
              <a:gd name="connsiteX5" fmla="*/ 2264537 w 4488873"/>
              <a:gd name="connsiteY5" fmla="*/ 299539 h 1235643"/>
              <a:gd name="connsiteX6" fmla="*/ 2264537 w 4488873"/>
              <a:gd name="connsiteY6" fmla="*/ 803595 h 1235643"/>
              <a:gd name="connsiteX7" fmla="*/ 2624577 w 4488873"/>
              <a:gd name="connsiteY7" fmla="*/ 803595 h 1235643"/>
              <a:gd name="connsiteX8" fmla="*/ 2624577 w 4488873"/>
              <a:gd name="connsiteY8" fmla="*/ 83515 h 1235643"/>
              <a:gd name="connsiteX9" fmla="*/ 1760481 w 4488873"/>
              <a:gd name="connsiteY9" fmla="*/ 83515 h 1235643"/>
              <a:gd name="connsiteX10" fmla="*/ 1690255 w 4488873"/>
              <a:gd name="connsiteY10" fmla="*/ 0 h 1235643"/>
              <a:gd name="connsiteX11" fmla="*/ 692728 w 4488873"/>
              <a:gd name="connsiteY11" fmla="*/ 0 h 1235643"/>
              <a:gd name="connsiteX12" fmla="*/ 0 w 4488873"/>
              <a:gd name="connsiteY12" fmla="*/ 13855 h 1235643"/>
              <a:gd name="connsiteX13" fmla="*/ 13855 w 4488873"/>
              <a:gd name="connsiteY13" fmla="*/ 1205346 h 1235643"/>
              <a:gd name="connsiteX14" fmla="*/ 4488873 w 4488873"/>
              <a:gd name="connsiteY14" fmla="*/ 1235643 h 1235643"/>
              <a:gd name="connsiteX15" fmla="*/ 4488873 w 4488873"/>
              <a:gd name="connsiteY15" fmla="*/ 1091627 h 1235643"/>
              <a:gd name="connsiteX0" fmla="*/ 4488873 w 4488873"/>
              <a:gd name="connsiteY0" fmla="*/ 1091627 h 1235643"/>
              <a:gd name="connsiteX1" fmla="*/ 2624577 w 4488873"/>
              <a:gd name="connsiteY1" fmla="*/ 1091627 h 1235643"/>
              <a:gd name="connsiteX2" fmla="*/ 2624577 w 4488873"/>
              <a:gd name="connsiteY2" fmla="*/ 875603 h 1235643"/>
              <a:gd name="connsiteX3" fmla="*/ 1904497 w 4488873"/>
              <a:gd name="connsiteY3" fmla="*/ 875603 h 1235643"/>
              <a:gd name="connsiteX4" fmla="*/ 1904497 w 4488873"/>
              <a:gd name="connsiteY4" fmla="*/ 299539 h 1235643"/>
              <a:gd name="connsiteX5" fmla="*/ 2264537 w 4488873"/>
              <a:gd name="connsiteY5" fmla="*/ 299539 h 1235643"/>
              <a:gd name="connsiteX6" fmla="*/ 2264537 w 4488873"/>
              <a:gd name="connsiteY6" fmla="*/ 803595 h 1235643"/>
              <a:gd name="connsiteX7" fmla="*/ 2624577 w 4488873"/>
              <a:gd name="connsiteY7" fmla="*/ 803595 h 1235643"/>
              <a:gd name="connsiteX8" fmla="*/ 2624577 w 4488873"/>
              <a:gd name="connsiteY8" fmla="*/ 83515 h 1235643"/>
              <a:gd name="connsiteX9" fmla="*/ 1760481 w 4488873"/>
              <a:gd name="connsiteY9" fmla="*/ 83515 h 1235643"/>
              <a:gd name="connsiteX10" fmla="*/ 1690255 w 4488873"/>
              <a:gd name="connsiteY10" fmla="*/ 0 h 1235643"/>
              <a:gd name="connsiteX11" fmla="*/ 692728 w 4488873"/>
              <a:gd name="connsiteY11" fmla="*/ 0 h 1235643"/>
              <a:gd name="connsiteX12" fmla="*/ 0 w 4488873"/>
              <a:gd name="connsiteY12" fmla="*/ 13855 h 1235643"/>
              <a:gd name="connsiteX13" fmla="*/ 32289 w 4488873"/>
              <a:gd name="connsiteY13" fmla="*/ 1235643 h 1235643"/>
              <a:gd name="connsiteX14" fmla="*/ 4488873 w 4488873"/>
              <a:gd name="connsiteY14" fmla="*/ 1235643 h 1235643"/>
              <a:gd name="connsiteX15" fmla="*/ 4488873 w 4488873"/>
              <a:gd name="connsiteY15" fmla="*/ 1091627 h 1235643"/>
              <a:gd name="connsiteX0" fmla="*/ 4456584 w 4456584"/>
              <a:gd name="connsiteY0" fmla="*/ 1091627 h 1235643"/>
              <a:gd name="connsiteX1" fmla="*/ 2592288 w 4456584"/>
              <a:gd name="connsiteY1" fmla="*/ 1091627 h 1235643"/>
              <a:gd name="connsiteX2" fmla="*/ 2592288 w 4456584"/>
              <a:gd name="connsiteY2" fmla="*/ 875603 h 1235643"/>
              <a:gd name="connsiteX3" fmla="*/ 1872208 w 4456584"/>
              <a:gd name="connsiteY3" fmla="*/ 875603 h 1235643"/>
              <a:gd name="connsiteX4" fmla="*/ 1872208 w 4456584"/>
              <a:gd name="connsiteY4" fmla="*/ 299539 h 1235643"/>
              <a:gd name="connsiteX5" fmla="*/ 2232248 w 4456584"/>
              <a:gd name="connsiteY5" fmla="*/ 299539 h 1235643"/>
              <a:gd name="connsiteX6" fmla="*/ 2232248 w 4456584"/>
              <a:gd name="connsiteY6" fmla="*/ 803595 h 1235643"/>
              <a:gd name="connsiteX7" fmla="*/ 2592288 w 4456584"/>
              <a:gd name="connsiteY7" fmla="*/ 803595 h 1235643"/>
              <a:gd name="connsiteX8" fmla="*/ 2592288 w 4456584"/>
              <a:gd name="connsiteY8" fmla="*/ 83515 h 1235643"/>
              <a:gd name="connsiteX9" fmla="*/ 1728192 w 4456584"/>
              <a:gd name="connsiteY9" fmla="*/ 83515 h 1235643"/>
              <a:gd name="connsiteX10" fmla="*/ 1657966 w 4456584"/>
              <a:gd name="connsiteY10" fmla="*/ 0 h 1235643"/>
              <a:gd name="connsiteX11" fmla="*/ 660439 w 4456584"/>
              <a:gd name="connsiteY11" fmla="*/ 0 h 1235643"/>
              <a:gd name="connsiteX12" fmla="*/ 0 w 4456584"/>
              <a:gd name="connsiteY12" fmla="*/ 11507 h 1235643"/>
              <a:gd name="connsiteX13" fmla="*/ 0 w 4456584"/>
              <a:gd name="connsiteY13" fmla="*/ 1235643 h 1235643"/>
              <a:gd name="connsiteX14" fmla="*/ 4456584 w 4456584"/>
              <a:gd name="connsiteY14" fmla="*/ 1235643 h 1235643"/>
              <a:gd name="connsiteX15" fmla="*/ 4456584 w 4456584"/>
              <a:gd name="connsiteY15" fmla="*/ 1091627 h 1235643"/>
              <a:gd name="connsiteX0" fmla="*/ 4456585 w 4456585"/>
              <a:gd name="connsiteY0" fmla="*/ 1091627 h 1235643"/>
              <a:gd name="connsiteX1" fmla="*/ 2592289 w 4456585"/>
              <a:gd name="connsiteY1" fmla="*/ 1091627 h 1235643"/>
              <a:gd name="connsiteX2" fmla="*/ 2592289 w 4456585"/>
              <a:gd name="connsiteY2" fmla="*/ 875603 h 1235643"/>
              <a:gd name="connsiteX3" fmla="*/ 1872209 w 4456585"/>
              <a:gd name="connsiteY3" fmla="*/ 875603 h 1235643"/>
              <a:gd name="connsiteX4" fmla="*/ 1872209 w 4456585"/>
              <a:gd name="connsiteY4" fmla="*/ 299539 h 1235643"/>
              <a:gd name="connsiteX5" fmla="*/ 2232249 w 4456585"/>
              <a:gd name="connsiteY5" fmla="*/ 299539 h 1235643"/>
              <a:gd name="connsiteX6" fmla="*/ 2232249 w 4456585"/>
              <a:gd name="connsiteY6" fmla="*/ 803595 h 1235643"/>
              <a:gd name="connsiteX7" fmla="*/ 2592289 w 4456585"/>
              <a:gd name="connsiteY7" fmla="*/ 803595 h 1235643"/>
              <a:gd name="connsiteX8" fmla="*/ 2592289 w 4456585"/>
              <a:gd name="connsiteY8" fmla="*/ 83515 h 1235643"/>
              <a:gd name="connsiteX9" fmla="*/ 1728193 w 4456585"/>
              <a:gd name="connsiteY9" fmla="*/ 83515 h 1235643"/>
              <a:gd name="connsiteX10" fmla="*/ 1657967 w 4456585"/>
              <a:gd name="connsiteY10" fmla="*/ 0 h 1235643"/>
              <a:gd name="connsiteX11" fmla="*/ 660440 w 4456585"/>
              <a:gd name="connsiteY11" fmla="*/ 0 h 1235643"/>
              <a:gd name="connsiteX12" fmla="*/ 0 w 4456585"/>
              <a:gd name="connsiteY12" fmla="*/ 11507 h 1235643"/>
              <a:gd name="connsiteX13" fmla="*/ 1 w 4456585"/>
              <a:gd name="connsiteY13" fmla="*/ 1235643 h 1235643"/>
              <a:gd name="connsiteX14" fmla="*/ 4456585 w 4456585"/>
              <a:gd name="connsiteY14" fmla="*/ 1235643 h 1235643"/>
              <a:gd name="connsiteX15" fmla="*/ 4456585 w 4456585"/>
              <a:gd name="connsiteY15" fmla="*/ 1091627 h 1235643"/>
              <a:gd name="connsiteX0" fmla="*/ 4456585 w 4456585"/>
              <a:gd name="connsiteY0" fmla="*/ 1091627 h 1235643"/>
              <a:gd name="connsiteX1" fmla="*/ 2592289 w 4456585"/>
              <a:gd name="connsiteY1" fmla="*/ 1091627 h 1235643"/>
              <a:gd name="connsiteX2" fmla="*/ 2592289 w 4456585"/>
              <a:gd name="connsiteY2" fmla="*/ 875603 h 1235643"/>
              <a:gd name="connsiteX3" fmla="*/ 1872209 w 4456585"/>
              <a:gd name="connsiteY3" fmla="*/ 875603 h 1235643"/>
              <a:gd name="connsiteX4" fmla="*/ 1872209 w 4456585"/>
              <a:gd name="connsiteY4" fmla="*/ 299539 h 1235643"/>
              <a:gd name="connsiteX5" fmla="*/ 2232249 w 4456585"/>
              <a:gd name="connsiteY5" fmla="*/ 299539 h 1235643"/>
              <a:gd name="connsiteX6" fmla="*/ 2232249 w 4456585"/>
              <a:gd name="connsiteY6" fmla="*/ 803595 h 1235643"/>
              <a:gd name="connsiteX7" fmla="*/ 2592289 w 4456585"/>
              <a:gd name="connsiteY7" fmla="*/ 803595 h 1235643"/>
              <a:gd name="connsiteX8" fmla="*/ 2592289 w 4456585"/>
              <a:gd name="connsiteY8" fmla="*/ 83515 h 1235643"/>
              <a:gd name="connsiteX9" fmla="*/ 1728193 w 4456585"/>
              <a:gd name="connsiteY9" fmla="*/ 83515 h 1235643"/>
              <a:gd name="connsiteX10" fmla="*/ 1657967 w 4456585"/>
              <a:gd name="connsiteY10" fmla="*/ 0 h 1235643"/>
              <a:gd name="connsiteX11" fmla="*/ 648073 w 4456585"/>
              <a:gd name="connsiteY11" fmla="*/ 11507 h 1235643"/>
              <a:gd name="connsiteX12" fmla="*/ 0 w 4456585"/>
              <a:gd name="connsiteY12" fmla="*/ 11507 h 1235643"/>
              <a:gd name="connsiteX13" fmla="*/ 1 w 4456585"/>
              <a:gd name="connsiteY13" fmla="*/ 1235643 h 1235643"/>
              <a:gd name="connsiteX14" fmla="*/ 4456585 w 4456585"/>
              <a:gd name="connsiteY14" fmla="*/ 1235643 h 1235643"/>
              <a:gd name="connsiteX15" fmla="*/ 4456585 w 4456585"/>
              <a:gd name="connsiteY15" fmla="*/ 1091627 h 1235643"/>
              <a:gd name="connsiteX0" fmla="*/ 4456585 w 4456585"/>
              <a:gd name="connsiteY0" fmla="*/ 1080120 h 1224136"/>
              <a:gd name="connsiteX1" fmla="*/ 2592289 w 4456585"/>
              <a:gd name="connsiteY1" fmla="*/ 1080120 h 1224136"/>
              <a:gd name="connsiteX2" fmla="*/ 2592289 w 4456585"/>
              <a:gd name="connsiteY2" fmla="*/ 864096 h 1224136"/>
              <a:gd name="connsiteX3" fmla="*/ 1872209 w 4456585"/>
              <a:gd name="connsiteY3" fmla="*/ 864096 h 1224136"/>
              <a:gd name="connsiteX4" fmla="*/ 1872209 w 4456585"/>
              <a:gd name="connsiteY4" fmla="*/ 288032 h 1224136"/>
              <a:gd name="connsiteX5" fmla="*/ 2232249 w 4456585"/>
              <a:gd name="connsiteY5" fmla="*/ 288032 h 1224136"/>
              <a:gd name="connsiteX6" fmla="*/ 2232249 w 4456585"/>
              <a:gd name="connsiteY6" fmla="*/ 792088 h 1224136"/>
              <a:gd name="connsiteX7" fmla="*/ 2592289 w 4456585"/>
              <a:gd name="connsiteY7" fmla="*/ 792088 h 1224136"/>
              <a:gd name="connsiteX8" fmla="*/ 2592289 w 4456585"/>
              <a:gd name="connsiteY8" fmla="*/ 72008 h 1224136"/>
              <a:gd name="connsiteX9" fmla="*/ 1728193 w 4456585"/>
              <a:gd name="connsiteY9" fmla="*/ 72008 h 1224136"/>
              <a:gd name="connsiteX10" fmla="*/ 1656185 w 4456585"/>
              <a:gd name="connsiteY10" fmla="*/ 0 h 1224136"/>
              <a:gd name="connsiteX11" fmla="*/ 648073 w 4456585"/>
              <a:gd name="connsiteY11" fmla="*/ 0 h 1224136"/>
              <a:gd name="connsiteX12" fmla="*/ 0 w 4456585"/>
              <a:gd name="connsiteY12" fmla="*/ 0 h 1224136"/>
              <a:gd name="connsiteX13" fmla="*/ 1 w 4456585"/>
              <a:gd name="connsiteY13" fmla="*/ 1224136 h 1224136"/>
              <a:gd name="connsiteX14" fmla="*/ 4456585 w 4456585"/>
              <a:gd name="connsiteY14" fmla="*/ 1224136 h 1224136"/>
              <a:gd name="connsiteX15" fmla="*/ 4456585 w 4456585"/>
              <a:gd name="connsiteY15" fmla="*/ 1080120 h 1224136"/>
              <a:gd name="connsiteX0" fmla="*/ 4456585 w 4456585"/>
              <a:gd name="connsiteY0" fmla="*/ 1080120 h 1224136"/>
              <a:gd name="connsiteX1" fmla="*/ 2592289 w 4456585"/>
              <a:gd name="connsiteY1" fmla="*/ 1080120 h 1224136"/>
              <a:gd name="connsiteX2" fmla="*/ 2592289 w 4456585"/>
              <a:gd name="connsiteY2" fmla="*/ 864096 h 1224136"/>
              <a:gd name="connsiteX3" fmla="*/ 1872209 w 4456585"/>
              <a:gd name="connsiteY3" fmla="*/ 864096 h 1224136"/>
              <a:gd name="connsiteX4" fmla="*/ 1872209 w 4456585"/>
              <a:gd name="connsiteY4" fmla="*/ 288032 h 1224136"/>
              <a:gd name="connsiteX5" fmla="*/ 2232249 w 4456585"/>
              <a:gd name="connsiteY5" fmla="*/ 288032 h 1224136"/>
              <a:gd name="connsiteX6" fmla="*/ 2232249 w 4456585"/>
              <a:gd name="connsiteY6" fmla="*/ 792088 h 1224136"/>
              <a:gd name="connsiteX7" fmla="*/ 2592289 w 4456585"/>
              <a:gd name="connsiteY7" fmla="*/ 792088 h 1224136"/>
              <a:gd name="connsiteX8" fmla="*/ 2592289 w 4456585"/>
              <a:gd name="connsiteY8" fmla="*/ 72008 h 1224136"/>
              <a:gd name="connsiteX9" fmla="*/ 1872209 w 4456585"/>
              <a:gd name="connsiteY9" fmla="*/ 153016 h 1224136"/>
              <a:gd name="connsiteX10" fmla="*/ 1656185 w 4456585"/>
              <a:gd name="connsiteY10" fmla="*/ 0 h 1224136"/>
              <a:gd name="connsiteX11" fmla="*/ 648073 w 4456585"/>
              <a:gd name="connsiteY11" fmla="*/ 0 h 1224136"/>
              <a:gd name="connsiteX12" fmla="*/ 0 w 4456585"/>
              <a:gd name="connsiteY12" fmla="*/ 0 h 1224136"/>
              <a:gd name="connsiteX13" fmla="*/ 1 w 4456585"/>
              <a:gd name="connsiteY13" fmla="*/ 1224136 h 1224136"/>
              <a:gd name="connsiteX14" fmla="*/ 4456585 w 4456585"/>
              <a:gd name="connsiteY14" fmla="*/ 1224136 h 1224136"/>
              <a:gd name="connsiteX15" fmla="*/ 4456585 w 4456585"/>
              <a:gd name="connsiteY15" fmla="*/ 1080120 h 1224136"/>
              <a:gd name="connsiteX0" fmla="*/ 4456585 w 4456585"/>
              <a:gd name="connsiteY0" fmla="*/ 1080120 h 1224136"/>
              <a:gd name="connsiteX1" fmla="*/ 2592289 w 4456585"/>
              <a:gd name="connsiteY1" fmla="*/ 1080120 h 1224136"/>
              <a:gd name="connsiteX2" fmla="*/ 2592289 w 4456585"/>
              <a:gd name="connsiteY2" fmla="*/ 864096 h 1224136"/>
              <a:gd name="connsiteX3" fmla="*/ 1872209 w 4456585"/>
              <a:gd name="connsiteY3" fmla="*/ 864096 h 1224136"/>
              <a:gd name="connsiteX4" fmla="*/ 1872209 w 4456585"/>
              <a:gd name="connsiteY4" fmla="*/ 288032 h 1224136"/>
              <a:gd name="connsiteX5" fmla="*/ 2232249 w 4456585"/>
              <a:gd name="connsiteY5" fmla="*/ 288032 h 1224136"/>
              <a:gd name="connsiteX6" fmla="*/ 2232249 w 4456585"/>
              <a:gd name="connsiteY6" fmla="*/ 792088 h 1224136"/>
              <a:gd name="connsiteX7" fmla="*/ 2592289 w 4456585"/>
              <a:gd name="connsiteY7" fmla="*/ 792088 h 1224136"/>
              <a:gd name="connsiteX8" fmla="*/ 2592289 w 4456585"/>
              <a:gd name="connsiteY8" fmla="*/ 153016 h 1224136"/>
              <a:gd name="connsiteX9" fmla="*/ 1872209 w 4456585"/>
              <a:gd name="connsiteY9" fmla="*/ 153016 h 1224136"/>
              <a:gd name="connsiteX10" fmla="*/ 1656185 w 4456585"/>
              <a:gd name="connsiteY10" fmla="*/ 0 h 1224136"/>
              <a:gd name="connsiteX11" fmla="*/ 648073 w 4456585"/>
              <a:gd name="connsiteY11" fmla="*/ 0 h 1224136"/>
              <a:gd name="connsiteX12" fmla="*/ 0 w 4456585"/>
              <a:gd name="connsiteY12" fmla="*/ 0 h 1224136"/>
              <a:gd name="connsiteX13" fmla="*/ 1 w 4456585"/>
              <a:gd name="connsiteY13" fmla="*/ 1224136 h 1224136"/>
              <a:gd name="connsiteX14" fmla="*/ 4456585 w 4456585"/>
              <a:gd name="connsiteY14" fmla="*/ 1224136 h 1224136"/>
              <a:gd name="connsiteX15" fmla="*/ 4456585 w 4456585"/>
              <a:gd name="connsiteY15" fmla="*/ 1080120 h 1224136"/>
              <a:gd name="connsiteX0" fmla="*/ 4456585 w 4456585"/>
              <a:gd name="connsiteY0" fmla="*/ 1080120 h 1224136"/>
              <a:gd name="connsiteX1" fmla="*/ 2592289 w 4456585"/>
              <a:gd name="connsiteY1" fmla="*/ 1080120 h 1224136"/>
              <a:gd name="connsiteX2" fmla="*/ 2592289 w 4456585"/>
              <a:gd name="connsiteY2" fmla="*/ 864096 h 1224136"/>
              <a:gd name="connsiteX3" fmla="*/ 1872209 w 4456585"/>
              <a:gd name="connsiteY3" fmla="*/ 864096 h 1224136"/>
              <a:gd name="connsiteX4" fmla="*/ 1872209 w 4456585"/>
              <a:gd name="connsiteY4" fmla="*/ 459050 h 1224136"/>
              <a:gd name="connsiteX5" fmla="*/ 2232249 w 4456585"/>
              <a:gd name="connsiteY5" fmla="*/ 288032 h 1224136"/>
              <a:gd name="connsiteX6" fmla="*/ 2232249 w 4456585"/>
              <a:gd name="connsiteY6" fmla="*/ 792088 h 1224136"/>
              <a:gd name="connsiteX7" fmla="*/ 2592289 w 4456585"/>
              <a:gd name="connsiteY7" fmla="*/ 792088 h 1224136"/>
              <a:gd name="connsiteX8" fmla="*/ 2592289 w 4456585"/>
              <a:gd name="connsiteY8" fmla="*/ 153016 h 1224136"/>
              <a:gd name="connsiteX9" fmla="*/ 1872209 w 4456585"/>
              <a:gd name="connsiteY9" fmla="*/ 153016 h 1224136"/>
              <a:gd name="connsiteX10" fmla="*/ 1656185 w 4456585"/>
              <a:gd name="connsiteY10" fmla="*/ 0 h 1224136"/>
              <a:gd name="connsiteX11" fmla="*/ 648073 w 4456585"/>
              <a:gd name="connsiteY11" fmla="*/ 0 h 1224136"/>
              <a:gd name="connsiteX12" fmla="*/ 0 w 4456585"/>
              <a:gd name="connsiteY12" fmla="*/ 0 h 1224136"/>
              <a:gd name="connsiteX13" fmla="*/ 1 w 4456585"/>
              <a:gd name="connsiteY13" fmla="*/ 1224136 h 1224136"/>
              <a:gd name="connsiteX14" fmla="*/ 4456585 w 4456585"/>
              <a:gd name="connsiteY14" fmla="*/ 1224136 h 1224136"/>
              <a:gd name="connsiteX15" fmla="*/ 4456585 w 4456585"/>
              <a:gd name="connsiteY15" fmla="*/ 1080120 h 1224136"/>
              <a:gd name="connsiteX0" fmla="*/ 4456585 w 4456585"/>
              <a:gd name="connsiteY0" fmla="*/ 1080120 h 1224136"/>
              <a:gd name="connsiteX1" fmla="*/ 2592289 w 4456585"/>
              <a:gd name="connsiteY1" fmla="*/ 1080120 h 1224136"/>
              <a:gd name="connsiteX2" fmla="*/ 2592289 w 4456585"/>
              <a:gd name="connsiteY2" fmla="*/ 864096 h 1224136"/>
              <a:gd name="connsiteX3" fmla="*/ 1872209 w 4456585"/>
              <a:gd name="connsiteY3" fmla="*/ 864096 h 1224136"/>
              <a:gd name="connsiteX4" fmla="*/ 1872209 w 4456585"/>
              <a:gd name="connsiteY4" fmla="*/ 459050 h 1224136"/>
              <a:gd name="connsiteX5" fmla="*/ 2232249 w 4456585"/>
              <a:gd name="connsiteY5" fmla="*/ 459050 h 1224136"/>
              <a:gd name="connsiteX6" fmla="*/ 2232249 w 4456585"/>
              <a:gd name="connsiteY6" fmla="*/ 792088 h 1224136"/>
              <a:gd name="connsiteX7" fmla="*/ 2592289 w 4456585"/>
              <a:gd name="connsiteY7" fmla="*/ 792088 h 1224136"/>
              <a:gd name="connsiteX8" fmla="*/ 2592289 w 4456585"/>
              <a:gd name="connsiteY8" fmla="*/ 153016 h 1224136"/>
              <a:gd name="connsiteX9" fmla="*/ 1872209 w 4456585"/>
              <a:gd name="connsiteY9" fmla="*/ 153016 h 1224136"/>
              <a:gd name="connsiteX10" fmla="*/ 1656185 w 4456585"/>
              <a:gd name="connsiteY10" fmla="*/ 0 h 1224136"/>
              <a:gd name="connsiteX11" fmla="*/ 648073 w 4456585"/>
              <a:gd name="connsiteY11" fmla="*/ 0 h 1224136"/>
              <a:gd name="connsiteX12" fmla="*/ 0 w 4456585"/>
              <a:gd name="connsiteY12" fmla="*/ 0 h 1224136"/>
              <a:gd name="connsiteX13" fmla="*/ 1 w 4456585"/>
              <a:gd name="connsiteY13" fmla="*/ 1224136 h 1224136"/>
              <a:gd name="connsiteX14" fmla="*/ 4456585 w 4456585"/>
              <a:gd name="connsiteY14" fmla="*/ 1224136 h 1224136"/>
              <a:gd name="connsiteX15" fmla="*/ 4456585 w 4456585"/>
              <a:gd name="connsiteY15" fmla="*/ 1080120 h 1224136"/>
              <a:gd name="connsiteX0" fmla="*/ 13027587 w 13027587"/>
              <a:gd name="connsiteY0" fmla="*/ 1080120 h 1224136"/>
              <a:gd name="connsiteX1" fmla="*/ 11163291 w 13027587"/>
              <a:gd name="connsiteY1" fmla="*/ 1080120 h 1224136"/>
              <a:gd name="connsiteX2" fmla="*/ 11163291 w 13027587"/>
              <a:gd name="connsiteY2" fmla="*/ 864096 h 1224136"/>
              <a:gd name="connsiteX3" fmla="*/ 10443211 w 13027587"/>
              <a:gd name="connsiteY3" fmla="*/ 864096 h 1224136"/>
              <a:gd name="connsiteX4" fmla="*/ 10443211 w 13027587"/>
              <a:gd name="connsiteY4" fmla="*/ 459050 h 1224136"/>
              <a:gd name="connsiteX5" fmla="*/ 10803251 w 13027587"/>
              <a:gd name="connsiteY5" fmla="*/ 459050 h 1224136"/>
              <a:gd name="connsiteX6" fmla="*/ 10803251 w 13027587"/>
              <a:gd name="connsiteY6" fmla="*/ 792088 h 1224136"/>
              <a:gd name="connsiteX7" fmla="*/ 11163291 w 13027587"/>
              <a:gd name="connsiteY7" fmla="*/ 792088 h 1224136"/>
              <a:gd name="connsiteX8" fmla="*/ 11163291 w 13027587"/>
              <a:gd name="connsiteY8" fmla="*/ 153016 h 1224136"/>
              <a:gd name="connsiteX9" fmla="*/ 10443211 w 13027587"/>
              <a:gd name="connsiteY9" fmla="*/ 153016 h 1224136"/>
              <a:gd name="connsiteX10" fmla="*/ 10227187 w 13027587"/>
              <a:gd name="connsiteY10" fmla="*/ 0 h 1224136"/>
              <a:gd name="connsiteX11" fmla="*/ 9219075 w 13027587"/>
              <a:gd name="connsiteY11" fmla="*/ 0 h 1224136"/>
              <a:gd name="connsiteX12" fmla="*/ 0 w 13027587"/>
              <a:gd name="connsiteY12" fmla="*/ 0 h 1224136"/>
              <a:gd name="connsiteX13" fmla="*/ 8571003 w 13027587"/>
              <a:gd name="connsiteY13" fmla="*/ 1224136 h 1224136"/>
              <a:gd name="connsiteX14" fmla="*/ 13027587 w 13027587"/>
              <a:gd name="connsiteY14" fmla="*/ 1224136 h 1224136"/>
              <a:gd name="connsiteX15" fmla="*/ 13027587 w 13027587"/>
              <a:gd name="connsiteY15" fmla="*/ 1080120 h 1224136"/>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43211 w 13027587"/>
              <a:gd name="connsiteY3" fmla="*/ 864096 h 1235593"/>
              <a:gd name="connsiteX4" fmla="*/ 10443211 w 13027587"/>
              <a:gd name="connsiteY4" fmla="*/ 459050 h 1235593"/>
              <a:gd name="connsiteX5" fmla="*/ 10803251 w 13027587"/>
              <a:gd name="connsiteY5" fmla="*/ 459050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43211 w 13027587"/>
              <a:gd name="connsiteY3" fmla="*/ 864096 h 1235593"/>
              <a:gd name="connsiteX4" fmla="*/ 10443211 w 13027587"/>
              <a:gd name="connsiteY4" fmla="*/ 459050 h 1235593"/>
              <a:gd name="connsiteX5" fmla="*/ 10721877 w 13027587"/>
              <a:gd name="connsiteY5" fmla="*/ 669279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43211 w 13027587"/>
              <a:gd name="connsiteY3" fmla="*/ 864096 h 1235593"/>
              <a:gd name="connsiteX4" fmla="*/ 10526343 w 13027587"/>
              <a:gd name="connsiteY4" fmla="*/ 669279 h 1235593"/>
              <a:gd name="connsiteX5" fmla="*/ 10721877 w 13027587"/>
              <a:gd name="connsiteY5" fmla="*/ 669279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43211 w 13027587"/>
              <a:gd name="connsiteY3" fmla="*/ 864096 h 1235593"/>
              <a:gd name="connsiteX4" fmla="*/ 10428576 w 13027587"/>
              <a:gd name="connsiteY4" fmla="*/ 669279 h 1235593"/>
              <a:gd name="connsiteX5" fmla="*/ 10721877 w 13027587"/>
              <a:gd name="connsiteY5" fmla="*/ 669279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43211 w 13027587"/>
              <a:gd name="connsiteY3" fmla="*/ 864096 h 1235593"/>
              <a:gd name="connsiteX4" fmla="*/ 10428576 w 13027587"/>
              <a:gd name="connsiteY4" fmla="*/ 669279 h 1235593"/>
              <a:gd name="connsiteX5" fmla="*/ 10819644 w 13027587"/>
              <a:gd name="connsiteY5" fmla="*/ 720762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43211 w 13027587"/>
              <a:gd name="connsiteY3" fmla="*/ 864096 h 1235593"/>
              <a:gd name="connsiteX4" fmla="*/ 10428576 w 13027587"/>
              <a:gd name="connsiteY4" fmla="*/ 720762 h 1235593"/>
              <a:gd name="connsiteX5" fmla="*/ 10819644 w 13027587"/>
              <a:gd name="connsiteY5" fmla="*/ 720762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28576 w 13027587"/>
              <a:gd name="connsiteY3" fmla="*/ 875211 h 1235593"/>
              <a:gd name="connsiteX4" fmla="*/ 10428576 w 13027587"/>
              <a:gd name="connsiteY4" fmla="*/ 720762 h 1235593"/>
              <a:gd name="connsiteX5" fmla="*/ 10819644 w 13027587"/>
              <a:gd name="connsiteY5" fmla="*/ 720762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28576 w 13027587"/>
              <a:gd name="connsiteY3" fmla="*/ 875211 h 1235593"/>
              <a:gd name="connsiteX4" fmla="*/ 10428576 w 13027587"/>
              <a:gd name="connsiteY4" fmla="*/ 720762 h 1235593"/>
              <a:gd name="connsiteX5" fmla="*/ 10819644 w 13027587"/>
              <a:gd name="connsiteY5" fmla="*/ 720762 h 1235593"/>
              <a:gd name="connsiteX6" fmla="*/ 10803251 w 13027587"/>
              <a:gd name="connsiteY6" fmla="*/ 792088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28576 w 13027587"/>
              <a:gd name="connsiteY3" fmla="*/ 875211 h 1235593"/>
              <a:gd name="connsiteX4" fmla="*/ 10428576 w 13027587"/>
              <a:gd name="connsiteY4" fmla="*/ 720762 h 1235593"/>
              <a:gd name="connsiteX5" fmla="*/ 10819644 w 13027587"/>
              <a:gd name="connsiteY5" fmla="*/ 720762 h 1235593"/>
              <a:gd name="connsiteX6" fmla="*/ 10819644 w 13027587"/>
              <a:gd name="connsiteY6" fmla="*/ 772245 h 1235593"/>
              <a:gd name="connsiteX7" fmla="*/ 11163291 w 13027587"/>
              <a:gd name="connsiteY7" fmla="*/ 792088 h 1235593"/>
              <a:gd name="connsiteX8" fmla="*/ 11163291 w 13027587"/>
              <a:gd name="connsiteY8" fmla="*/ 153016 h 1235593"/>
              <a:gd name="connsiteX9" fmla="*/ 10443211 w 13027587"/>
              <a:gd name="connsiteY9" fmla="*/ 153016 h 1235593"/>
              <a:gd name="connsiteX10" fmla="*/ 10227187 w 13027587"/>
              <a:gd name="connsiteY10" fmla="*/ 0 h 1235593"/>
              <a:gd name="connsiteX11" fmla="*/ 9219075 w 13027587"/>
              <a:gd name="connsiteY11" fmla="*/ 0 h 1235593"/>
              <a:gd name="connsiteX12" fmla="*/ 0 w 13027587"/>
              <a:gd name="connsiteY12" fmla="*/ 0 h 1235593"/>
              <a:gd name="connsiteX13" fmla="*/ 0 w 13027587"/>
              <a:gd name="connsiteY13" fmla="*/ 1235593 h 1235593"/>
              <a:gd name="connsiteX14" fmla="*/ 13027587 w 13027587"/>
              <a:gd name="connsiteY14" fmla="*/ 1224136 h 1235593"/>
              <a:gd name="connsiteX15" fmla="*/ 13027587 w 13027587"/>
              <a:gd name="connsiteY15"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428576 w 13027587"/>
              <a:gd name="connsiteY3" fmla="*/ 875211 h 1235593"/>
              <a:gd name="connsiteX4" fmla="*/ 10819644 w 13027587"/>
              <a:gd name="connsiteY4" fmla="*/ 720762 h 1235593"/>
              <a:gd name="connsiteX5" fmla="*/ 10819644 w 13027587"/>
              <a:gd name="connsiteY5" fmla="*/ 772245 h 1235593"/>
              <a:gd name="connsiteX6" fmla="*/ 11163291 w 13027587"/>
              <a:gd name="connsiteY6" fmla="*/ 792088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819644 w 13027587"/>
              <a:gd name="connsiteY3" fmla="*/ 720762 h 1235593"/>
              <a:gd name="connsiteX4" fmla="*/ 10819644 w 13027587"/>
              <a:gd name="connsiteY4" fmla="*/ 772245 h 1235593"/>
              <a:gd name="connsiteX5" fmla="*/ 11163291 w 13027587"/>
              <a:gd name="connsiteY5" fmla="*/ 792088 h 1235593"/>
              <a:gd name="connsiteX6" fmla="*/ 11163291 w 13027587"/>
              <a:gd name="connsiteY6" fmla="*/ 153016 h 1235593"/>
              <a:gd name="connsiteX7" fmla="*/ 10443211 w 13027587"/>
              <a:gd name="connsiteY7" fmla="*/ 153016 h 1235593"/>
              <a:gd name="connsiteX8" fmla="*/ 10227187 w 13027587"/>
              <a:gd name="connsiteY8" fmla="*/ 0 h 1235593"/>
              <a:gd name="connsiteX9" fmla="*/ 9219075 w 13027587"/>
              <a:gd name="connsiteY9" fmla="*/ 0 h 1235593"/>
              <a:gd name="connsiteX10" fmla="*/ 0 w 13027587"/>
              <a:gd name="connsiteY10" fmla="*/ 0 h 1235593"/>
              <a:gd name="connsiteX11" fmla="*/ 0 w 13027587"/>
              <a:gd name="connsiteY11" fmla="*/ 1235593 h 1235593"/>
              <a:gd name="connsiteX12" fmla="*/ 13027587 w 13027587"/>
              <a:gd name="connsiteY12" fmla="*/ 1224136 h 1235593"/>
              <a:gd name="connsiteX13" fmla="*/ 13027587 w 13027587"/>
              <a:gd name="connsiteY13"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0819644 w 13027587"/>
              <a:gd name="connsiteY3" fmla="*/ 772245 h 1235593"/>
              <a:gd name="connsiteX4" fmla="*/ 11163291 w 13027587"/>
              <a:gd name="connsiteY4" fmla="*/ 792088 h 1235593"/>
              <a:gd name="connsiteX5" fmla="*/ 11163291 w 13027587"/>
              <a:gd name="connsiteY5" fmla="*/ 153016 h 1235593"/>
              <a:gd name="connsiteX6" fmla="*/ 10443211 w 13027587"/>
              <a:gd name="connsiteY6" fmla="*/ 153016 h 1235593"/>
              <a:gd name="connsiteX7" fmla="*/ 10227187 w 13027587"/>
              <a:gd name="connsiteY7" fmla="*/ 0 h 1235593"/>
              <a:gd name="connsiteX8" fmla="*/ 9219075 w 13027587"/>
              <a:gd name="connsiteY8" fmla="*/ 0 h 1235593"/>
              <a:gd name="connsiteX9" fmla="*/ 0 w 13027587"/>
              <a:gd name="connsiteY9" fmla="*/ 0 h 1235593"/>
              <a:gd name="connsiteX10" fmla="*/ 0 w 13027587"/>
              <a:gd name="connsiteY10" fmla="*/ 1235593 h 1235593"/>
              <a:gd name="connsiteX11" fmla="*/ 13027587 w 13027587"/>
              <a:gd name="connsiteY11" fmla="*/ 1224136 h 1235593"/>
              <a:gd name="connsiteX12" fmla="*/ 13027587 w 13027587"/>
              <a:gd name="connsiteY12"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1163291 w 13027587"/>
              <a:gd name="connsiteY3" fmla="*/ 792088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1163291 w 13027587"/>
              <a:gd name="connsiteY2" fmla="*/ 864096 h 1235593"/>
              <a:gd name="connsiteX3" fmla="*/ 11163291 w 13027587"/>
              <a:gd name="connsiteY3" fmla="*/ 153016 h 1235593"/>
              <a:gd name="connsiteX4" fmla="*/ 10443211 w 13027587"/>
              <a:gd name="connsiteY4" fmla="*/ 153016 h 1235593"/>
              <a:gd name="connsiteX5" fmla="*/ 10227187 w 13027587"/>
              <a:gd name="connsiteY5" fmla="*/ 0 h 1235593"/>
              <a:gd name="connsiteX6" fmla="*/ 9219075 w 13027587"/>
              <a:gd name="connsiteY6" fmla="*/ 0 h 1235593"/>
              <a:gd name="connsiteX7" fmla="*/ 0 w 13027587"/>
              <a:gd name="connsiteY7" fmla="*/ 0 h 1235593"/>
              <a:gd name="connsiteX8" fmla="*/ 0 w 13027587"/>
              <a:gd name="connsiteY8" fmla="*/ 1235593 h 1235593"/>
              <a:gd name="connsiteX9" fmla="*/ 13027587 w 13027587"/>
              <a:gd name="connsiteY9" fmla="*/ 1224136 h 1235593"/>
              <a:gd name="connsiteX10" fmla="*/ 13027587 w 13027587"/>
              <a:gd name="connsiteY10" fmla="*/ 1080120 h 1235593"/>
              <a:gd name="connsiteX0" fmla="*/ 13027587 w 13027587"/>
              <a:gd name="connsiteY0" fmla="*/ 1080120 h 1235593"/>
              <a:gd name="connsiteX1" fmla="*/ 11163291 w 13027587"/>
              <a:gd name="connsiteY1" fmla="*/ 1080120 h 1235593"/>
              <a:gd name="connsiteX2" fmla="*/ 11163291 w 13027587"/>
              <a:gd name="connsiteY2" fmla="*/ 153016 h 1235593"/>
              <a:gd name="connsiteX3" fmla="*/ 10443211 w 13027587"/>
              <a:gd name="connsiteY3" fmla="*/ 153016 h 1235593"/>
              <a:gd name="connsiteX4" fmla="*/ 10227187 w 13027587"/>
              <a:gd name="connsiteY4" fmla="*/ 0 h 1235593"/>
              <a:gd name="connsiteX5" fmla="*/ 9219075 w 13027587"/>
              <a:gd name="connsiteY5" fmla="*/ 0 h 1235593"/>
              <a:gd name="connsiteX6" fmla="*/ 0 w 13027587"/>
              <a:gd name="connsiteY6" fmla="*/ 0 h 1235593"/>
              <a:gd name="connsiteX7" fmla="*/ 0 w 13027587"/>
              <a:gd name="connsiteY7" fmla="*/ 1235593 h 1235593"/>
              <a:gd name="connsiteX8" fmla="*/ 13027587 w 13027587"/>
              <a:gd name="connsiteY8" fmla="*/ 1224136 h 1235593"/>
              <a:gd name="connsiteX9" fmla="*/ 13027587 w 13027587"/>
              <a:gd name="connsiteY9" fmla="*/ 1080120 h 1235593"/>
              <a:gd name="connsiteX0" fmla="*/ 13027587 w 13027587"/>
              <a:gd name="connsiteY0" fmla="*/ 1080120 h 1235593"/>
              <a:gd name="connsiteX1" fmla="*/ 11163291 w 13027587"/>
              <a:gd name="connsiteY1" fmla="*/ 1080120 h 1235593"/>
              <a:gd name="connsiteX2" fmla="*/ 11167065 w 13027587"/>
              <a:gd name="connsiteY2" fmla="*/ 290781 h 1235593"/>
              <a:gd name="connsiteX3" fmla="*/ 11163291 w 13027587"/>
              <a:gd name="connsiteY3" fmla="*/ 153016 h 1235593"/>
              <a:gd name="connsiteX4" fmla="*/ 10443211 w 13027587"/>
              <a:gd name="connsiteY4" fmla="*/ 153016 h 1235593"/>
              <a:gd name="connsiteX5" fmla="*/ 10227187 w 13027587"/>
              <a:gd name="connsiteY5" fmla="*/ 0 h 1235593"/>
              <a:gd name="connsiteX6" fmla="*/ 9219075 w 13027587"/>
              <a:gd name="connsiteY6" fmla="*/ 0 h 1235593"/>
              <a:gd name="connsiteX7" fmla="*/ 0 w 13027587"/>
              <a:gd name="connsiteY7" fmla="*/ 0 h 1235593"/>
              <a:gd name="connsiteX8" fmla="*/ 0 w 13027587"/>
              <a:gd name="connsiteY8" fmla="*/ 1235593 h 1235593"/>
              <a:gd name="connsiteX9" fmla="*/ 13027587 w 13027587"/>
              <a:gd name="connsiteY9" fmla="*/ 1224136 h 1235593"/>
              <a:gd name="connsiteX10" fmla="*/ 13027587 w 13027587"/>
              <a:gd name="connsiteY10" fmla="*/ 1080120 h 1235593"/>
              <a:gd name="connsiteX0" fmla="*/ 13027587 w 13027587"/>
              <a:gd name="connsiteY0" fmla="*/ 1080120 h 1235593"/>
              <a:gd name="connsiteX1" fmla="*/ 11163291 w 13027587"/>
              <a:gd name="connsiteY1" fmla="*/ 1080120 h 1235593"/>
              <a:gd name="connsiteX2" fmla="*/ 11173532 w 13027587"/>
              <a:gd name="connsiteY2" fmla="*/ 342235 h 1235593"/>
              <a:gd name="connsiteX3" fmla="*/ 11167065 w 13027587"/>
              <a:gd name="connsiteY3" fmla="*/ 290781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1015178 w 13027587"/>
              <a:gd name="connsiteY2" fmla="*/ 320338 h 1235593"/>
              <a:gd name="connsiteX3" fmla="*/ 11167065 w 13027587"/>
              <a:gd name="connsiteY3" fmla="*/ 290781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0721877 w 13027587"/>
              <a:gd name="connsiteY2" fmla="*/ 274576 h 1235593"/>
              <a:gd name="connsiteX3" fmla="*/ 11167065 w 13027587"/>
              <a:gd name="connsiteY3" fmla="*/ 290781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0721877 w 13027587"/>
              <a:gd name="connsiteY2" fmla="*/ 274576 h 1235593"/>
              <a:gd name="connsiteX3" fmla="*/ 11308479 w 13027587"/>
              <a:gd name="connsiteY3" fmla="*/ 594915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0819644 w 13027587"/>
              <a:gd name="connsiteY2" fmla="*/ 594915 h 1235593"/>
              <a:gd name="connsiteX3" fmla="*/ 11308479 w 13027587"/>
              <a:gd name="connsiteY3" fmla="*/ 594915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0819644 w 13027587"/>
              <a:gd name="connsiteY2" fmla="*/ 594915 h 1235593"/>
              <a:gd name="connsiteX3" fmla="*/ 11504013 w 13027587"/>
              <a:gd name="connsiteY3" fmla="*/ 823728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1112945 w 13027587"/>
              <a:gd name="connsiteY2" fmla="*/ 823728 h 1235593"/>
              <a:gd name="connsiteX3" fmla="*/ 11504013 w 13027587"/>
              <a:gd name="connsiteY3" fmla="*/ 823728 h 1235593"/>
              <a:gd name="connsiteX4" fmla="*/ 11163291 w 13027587"/>
              <a:gd name="connsiteY4" fmla="*/ 153016 h 1235593"/>
              <a:gd name="connsiteX5" fmla="*/ 10443211 w 13027587"/>
              <a:gd name="connsiteY5" fmla="*/ 153016 h 1235593"/>
              <a:gd name="connsiteX6" fmla="*/ 10227187 w 13027587"/>
              <a:gd name="connsiteY6" fmla="*/ 0 h 1235593"/>
              <a:gd name="connsiteX7" fmla="*/ 9219075 w 13027587"/>
              <a:gd name="connsiteY7" fmla="*/ 0 h 1235593"/>
              <a:gd name="connsiteX8" fmla="*/ 0 w 13027587"/>
              <a:gd name="connsiteY8" fmla="*/ 0 h 1235593"/>
              <a:gd name="connsiteX9" fmla="*/ 0 w 13027587"/>
              <a:gd name="connsiteY9" fmla="*/ 1235593 h 1235593"/>
              <a:gd name="connsiteX10" fmla="*/ 13027587 w 13027587"/>
              <a:gd name="connsiteY10" fmla="*/ 1224136 h 1235593"/>
              <a:gd name="connsiteX11" fmla="*/ 13027587 w 13027587"/>
              <a:gd name="connsiteY11" fmla="*/ 1080120 h 1235593"/>
              <a:gd name="connsiteX0" fmla="*/ 13027587 w 13027587"/>
              <a:gd name="connsiteY0" fmla="*/ 1080120 h 1235593"/>
              <a:gd name="connsiteX1" fmla="*/ 11163291 w 13027587"/>
              <a:gd name="connsiteY1" fmla="*/ 1080120 h 1235593"/>
              <a:gd name="connsiteX2" fmla="*/ 11147668 w 13027587"/>
              <a:gd name="connsiteY2" fmla="*/ 934454 h 1235593"/>
              <a:gd name="connsiteX3" fmla="*/ 11112945 w 13027587"/>
              <a:gd name="connsiteY3" fmla="*/ 823728 h 1235593"/>
              <a:gd name="connsiteX4" fmla="*/ 11504013 w 13027587"/>
              <a:gd name="connsiteY4" fmla="*/ 823728 h 1235593"/>
              <a:gd name="connsiteX5" fmla="*/ 11163291 w 13027587"/>
              <a:gd name="connsiteY5" fmla="*/ 153016 h 1235593"/>
              <a:gd name="connsiteX6" fmla="*/ 10443211 w 13027587"/>
              <a:gd name="connsiteY6" fmla="*/ 153016 h 1235593"/>
              <a:gd name="connsiteX7" fmla="*/ 10227187 w 13027587"/>
              <a:gd name="connsiteY7" fmla="*/ 0 h 1235593"/>
              <a:gd name="connsiteX8" fmla="*/ 9219075 w 13027587"/>
              <a:gd name="connsiteY8" fmla="*/ 0 h 1235593"/>
              <a:gd name="connsiteX9" fmla="*/ 0 w 13027587"/>
              <a:gd name="connsiteY9" fmla="*/ 0 h 1235593"/>
              <a:gd name="connsiteX10" fmla="*/ 0 w 13027587"/>
              <a:gd name="connsiteY10" fmla="*/ 1235593 h 1235593"/>
              <a:gd name="connsiteX11" fmla="*/ 13027587 w 13027587"/>
              <a:gd name="connsiteY11" fmla="*/ 1224136 h 1235593"/>
              <a:gd name="connsiteX12" fmla="*/ 13027587 w 13027587"/>
              <a:gd name="connsiteY12" fmla="*/ 1080120 h 1235593"/>
              <a:gd name="connsiteX0" fmla="*/ 13027587 w 13027587"/>
              <a:gd name="connsiteY0" fmla="*/ 1080120 h 1235593"/>
              <a:gd name="connsiteX1" fmla="*/ 11163291 w 13027587"/>
              <a:gd name="connsiteY1" fmla="*/ 1080120 h 1235593"/>
              <a:gd name="connsiteX2" fmla="*/ 10819644 w 13027587"/>
              <a:gd name="connsiteY2" fmla="*/ 549152 h 1235593"/>
              <a:gd name="connsiteX3" fmla="*/ 11112945 w 13027587"/>
              <a:gd name="connsiteY3" fmla="*/ 823728 h 1235593"/>
              <a:gd name="connsiteX4" fmla="*/ 11504013 w 13027587"/>
              <a:gd name="connsiteY4" fmla="*/ 823728 h 1235593"/>
              <a:gd name="connsiteX5" fmla="*/ 11163291 w 13027587"/>
              <a:gd name="connsiteY5" fmla="*/ 153016 h 1235593"/>
              <a:gd name="connsiteX6" fmla="*/ 10443211 w 13027587"/>
              <a:gd name="connsiteY6" fmla="*/ 153016 h 1235593"/>
              <a:gd name="connsiteX7" fmla="*/ 10227187 w 13027587"/>
              <a:gd name="connsiteY7" fmla="*/ 0 h 1235593"/>
              <a:gd name="connsiteX8" fmla="*/ 9219075 w 13027587"/>
              <a:gd name="connsiteY8" fmla="*/ 0 h 1235593"/>
              <a:gd name="connsiteX9" fmla="*/ 0 w 13027587"/>
              <a:gd name="connsiteY9" fmla="*/ 0 h 1235593"/>
              <a:gd name="connsiteX10" fmla="*/ 0 w 13027587"/>
              <a:gd name="connsiteY10" fmla="*/ 1235593 h 1235593"/>
              <a:gd name="connsiteX11" fmla="*/ 13027587 w 13027587"/>
              <a:gd name="connsiteY11" fmla="*/ 1224136 h 1235593"/>
              <a:gd name="connsiteX12" fmla="*/ 13027587 w 13027587"/>
              <a:gd name="connsiteY12" fmla="*/ 1080120 h 1235593"/>
              <a:gd name="connsiteX0" fmla="*/ 13027587 w 13027587"/>
              <a:gd name="connsiteY0" fmla="*/ 1080120 h 1235593"/>
              <a:gd name="connsiteX1" fmla="*/ 11163291 w 13027587"/>
              <a:gd name="connsiteY1" fmla="*/ 1080120 h 1235593"/>
              <a:gd name="connsiteX2" fmla="*/ 11112945 w 13027587"/>
              <a:gd name="connsiteY2" fmla="*/ 640677 h 1235593"/>
              <a:gd name="connsiteX3" fmla="*/ 11112945 w 13027587"/>
              <a:gd name="connsiteY3" fmla="*/ 823728 h 1235593"/>
              <a:gd name="connsiteX4" fmla="*/ 11504013 w 13027587"/>
              <a:gd name="connsiteY4" fmla="*/ 823728 h 1235593"/>
              <a:gd name="connsiteX5" fmla="*/ 11163291 w 13027587"/>
              <a:gd name="connsiteY5" fmla="*/ 153016 h 1235593"/>
              <a:gd name="connsiteX6" fmla="*/ 10443211 w 13027587"/>
              <a:gd name="connsiteY6" fmla="*/ 153016 h 1235593"/>
              <a:gd name="connsiteX7" fmla="*/ 10227187 w 13027587"/>
              <a:gd name="connsiteY7" fmla="*/ 0 h 1235593"/>
              <a:gd name="connsiteX8" fmla="*/ 9219075 w 13027587"/>
              <a:gd name="connsiteY8" fmla="*/ 0 h 1235593"/>
              <a:gd name="connsiteX9" fmla="*/ 0 w 13027587"/>
              <a:gd name="connsiteY9" fmla="*/ 0 h 1235593"/>
              <a:gd name="connsiteX10" fmla="*/ 0 w 13027587"/>
              <a:gd name="connsiteY10" fmla="*/ 1235593 h 1235593"/>
              <a:gd name="connsiteX11" fmla="*/ 13027587 w 13027587"/>
              <a:gd name="connsiteY11" fmla="*/ 1224136 h 1235593"/>
              <a:gd name="connsiteX12" fmla="*/ 13027587 w 13027587"/>
              <a:gd name="connsiteY12" fmla="*/ 1080120 h 1235593"/>
              <a:gd name="connsiteX0" fmla="*/ 13027587 w 13027587"/>
              <a:gd name="connsiteY0" fmla="*/ 1080120 h 1235593"/>
              <a:gd name="connsiteX1" fmla="*/ 11163291 w 13027587"/>
              <a:gd name="connsiteY1" fmla="*/ 1080120 h 1235593"/>
              <a:gd name="connsiteX2" fmla="*/ 11121803 w 13027587"/>
              <a:gd name="connsiteY2" fmla="*/ 906205 h 1235593"/>
              <a:gd name="connsiteX3" fmla="*/ 11112945 w 13027587"/>
              <a:gd name="connsiteY3" fmla="*/ 640677 h 1235593"/>
              <a:gd name="connsiteX4" fmla="*/ 11112945 w 13027587"/>
              <a:gd name="connsiteY4" fmla="*/ 823728 h 1235593"/>
              <a:gd name="connsiteX5" fmla="*/ 11504013 w 13027587"/>
              <a:gd name="connsiteY5" fmla="*/ 823728 h 1235593"/>
              <a:gd name="connsiteX6" fmla="*/ 11163291 w 13027587"/>
              <a:gd name="connsiteY6" fmla="*/ 153016 h 1235593"/>
              <a:gd name="connsiteX7" fmla="*/ 10443211 w 13027587"/>
              <a:gd name="connsiteY7" fmla="*/ 153016 h 1235593"/>
              <a:gd name="connsiteX8" fmla="*/ 10227187 w 13027587"/>
              <a:gd name="connsiteY8" fmla="*/ 0 h 1235593"/>
              <a:gd name="connsiteX9" fmla="*/ 9219075 w 13027587"/>
              <a:gd name="connsiteY9" fmla="*/ 0 h 1235593"/>
              <a:gd name="connsiteX10" fmla="*/ 0 w 13027587"/>
              <a:gd name="connsiteY10" fmla="*/ 0 h 1235593"/>
              <a:gd name="connsiteX11" fmla="*/ 0 w 13027587"/>
              <a:gd name="connsiteY11" fmla="*/ 1235593 h 1235593"/>
              <a:gd name="connsiteX12" fmla="*/ 13027587 w 13027587"/>
              <a:gd name="connsiteY12" fmla="*/ 1224136 h 1235593"/>
              <a:gd name="connsiteX13" fmla="*/ 13027587 w 13027587"/>
              <a:gd name="connsiteY13" fmla="*/ 1080120 h 1235593"/>
              <a:gd name="connsiteX0" fmla="*/ 13027587 w 13027587"/>
              <a:gd name="connsiteY0" fmla="*/ 1080120 h 1235593"/>
              <a:gd name="connsiteX1" fmla="*/ 11163291 w 13027587"/>
              <a:gd name="connsiteY1" fmla="*/ 1080120 h 1235593"/>
              <a:gd name="connsiteX2" fmla="*/ 10526343 w 13027587"/>
              <a:gd name="connsiteY2" fmla="*/ 640677 h 1235593"/>
              <a:gd name="connsiteX3" fmla="*/ 11112945 w 13027587"/>
              <a:gd name="connsiteY3" fmla="*/ 640677 h 1235593"/>
              <a:gd name="connsiteX4" fmla="*/ 11112945 w 13027587"/>
              <a:gd name="connsiteY4" fmla="*/ 823728 h 1235593"/>
              <a:gd name="connsiteX5" fmla="*/ 11504013 w 13027587"/>
              <a:gd name="connsiteY5" fmla="*/ 823728 h 1235593"/>
              <a:gd name="connsiteX6" fmla="*/ 11163291 w 13027587"/>
              <a:gd name="connsiteY6" fmla="*/ 153016 h 1235593"/>
              <a:gd name="connsiteX7" fmla="*/ 10443211 w 13027587"/>
              <a:gd name="connsiteY7" fmla="*/ 153016 h 1235593"/>
              <a:gd name="connsiteX8" fmla="*/ 10227187 w 13027587"/>
              <a:gd name="connsiteY8" fmla="*/ 0 h 1235593"/>
              <a:gd name="connsiteX9" fmla="*/ 9219075 w 13027587"/>
              <a:gd name="connsiteY9" fmla="*/ 0 h 1235593"/>
              <a:gd name="connsiteX10" fmla="*/ 0 w 13027587"/>
              <a:gd name="connsiteY10" fmla="*/ 0 h 1235593"/>
              <a:gd name="connsiteX11" fmla="*/ 0 w 13027587"/>
              <a:gd name="connsiteY11" fmla="*/ 1235593 h 1235593"/>
              <a:gd name="connsiteX12" fmla="*/ 13027587 w 13027587"/>
              <a:gd name="connsiteY12" fmla="*/ 1224136 h 1235593"/>
              <a:gd name="connsiteX13" fmla="*/ 13027587 w 13027587"/>
              <a:gd name="connsiteY13" fmla="*/ 1080120 h 1235593"/>
              <a:gd name="connsiteX0" fmla="*/ 13027587 w 13027587"/>
              <a:gd name="connsiteY0" fmla="*/ 1080120 h 1235593"/>
              <a:gd name="connsiteX1" fmla="*/ 11163291 w 13027587"/>
              <a:gd name="connsiteY1" fmla="*/ 1080120 h 1235593"/>
              <a:gd name="connsiteX2" fmla="*/ 10526343 w 13027587"/>
              <a:gd name="connsiteY2" fmla="*/ 640677 h 1235593"/>
              <a:gd name="connsiteX3" fmla="*/ 11112945 w 13027587"/>
              <a:gd name="connsiteY3" fmla="*/ 640677 h 1235593"/>
              <a:gd name="connsiteX4" fmla="*/ 11112945 w 13027587"/>
              <a:gd name="connsiteY4" fmla="*/ 823728 h 1235593"/>
              <a:gd name="connsiteX5" fmla="*/ 11601780 w 13027587"/>
              <a:gd name="connsiteY5" fmla="*/ 915253 h 1235593"/>
              <a:gd name="connsiteX6" fmla="*/ 11163291 w 13027587"/>
              <a:gd name="connsiteY6" fmla="*/ 153016 h 1235593"/>
              <a:gd name="connsiteX7" fmla="*/ 10443211 w 13027587"/>
              <a:gd name="connsiteY7" fmla="*/ 153016 h 1235593"/>
              <a:gd name="connsiteX8" fmla="*/ 10227187 w 13027587"/>
              <a:gd name="connsiteY8" fmla="*/ 0 h 1235593"/>
              <a:gd name="connsiteX9" fmla="*/ 9219075 w 13027587"/>
              <a:gd name="connsiteY9" fmla="*/ 0 h 1235593"/>
              <a:gd name="connsiteX10" fmla="*/ 0 w 13027587"/>
              <a:gd name="connsiteY10" fmla="*/ 0 h 1235593"/>
              <a:gd name="connsiteX11" fmla="*/ 0 w 13027587"/>
              <a:gd name="connsiteY11" fmla="*/ 1235593 h 1235593"/>
              <a:gd name="connsiteX12" fmla="*/ 13027587 w 13027587"/>
              <a:gd name="connsiteY12" fmla="*/ 1224136 h 1235593"/>
              <a:gd name="connsiteX13" fmla="*/ 13027587 w 13027587"/>
              <a:gd name="connsiteY13" fmla="*/ 1080120 h 1235593"/>
              <a:gd name="connsiteX0" fmla="*/ 13027587 w 13027587"/>
              <a:gd name="connsiteY0" fmla="*/ 1080120 h 1235593"/>
              <a:gd name="connsiteX1" fmla="*/ 11163291 w 13027587"/>
              <a:gd name="connsiteY1" fmla="*/ 1080120 h 1235593"/>
              <a:gd name="connsiteX2" fmla="*/ 10526343 w 13027587"/>
              <a:gd name="connsiteY2" fmla="*/ 640677 h 1235593"/>
              <a:gd name="connsiteX3" fmla="*/ 11112945 w 13027587"/>
              <a:gd name="connsiteY3" fmla="*/ 640677 h 1235593"/>
              <a:gd name="connsiteX4" fmla="*/ 11112945 w 13027587"/>
              <a:gd name="connsiteY4" fmla="*/ 915253 h 1235593"/>
              <a:gd name="connsiteX5" fmla="*/ 11601780 w 13027587"/>
              <a:gd name="connsiteY5" fmla="*/ 915253 h 1235593"/>
              <a:gd name="connsiteX6" fmla="*/ 11163291 w 13027587"/>
              <a:gd name="connsiteY6" fmla="*/ 153016 h 1235593"/>
              <a:gd name="connsiteX7" fmla="*/ 10443211 w 13027587"/>
              <a:gd name="connsiteY7" fmla="*/ 153016 h 1235593"/>
              <a:gd name="connsiteX8" fmla="*/ 10227187 w 13027587"/>
              <a:gd name="connsiteY8" fmla="*/ 0 h 1235593"/>
              <a:gd name="connsiteX9" fmla="*/ 9219075 w 13027587"/>
              <a:gd name="connsiteY9" fmla="*/ 0 h 1235593"/>
              <a:gd name="connsiteX10" fmla="*/ 0 w 13027587"/>
              <a:gd name="connsiteY10" fmla="*/ 0 h 1235593"/>
              <a:gd name="connsiteX11" fmla="*/ 0 w 13027587"/>
              <a:gd name="connsiteY11" fmla="*/ 1235593 h 1235593"/>
              <a:gd name="connsiteX12" fmla="*/ 13027587 w 13027587"/>
              <a:gd name="connsiteY12" fmla="*/ 1224136 h 1235593"/>
              <a:gd name="connsiteX13" fmla="*/ 13027587 w 13027587"/>
              <a:gd name="connsiteY13" fmla="*/ 1080120 h 1235593"/>
              <a:gd name="connsiteX0" fmla="*/ 13027587 w 13027587"/>
              <a:gd name="connsiteY0" fmla="*/ 1080120 h 1235593"/>
              <a:gd name="connsiteX1" fmla="*/ 11163291 w 13027587"/>
              <a:gd name="connsiteY1" fmla="*/ 1080120 h 1235593"/>
              <a:gd name="connsiteX2" fmla="*/ 10526343 w 13027587"/>
              <a:gd name="connsiteY2" fmla="*/ 777965 h 1235593"/>
              <a:gd name="connsiteX3" fmla="*/ 11112945 w 13027587"/>
              <a:gd name="connsiteY3" fmla="*/ 640677 h 1235593"/>
              <a:gd name="connsiteX4" fmla="*/ 11112945 w 13027587"/>
              <a:gd name="connsiteY4" fmla="*/ 915253 h 1235593"/>
              <a:gd name="connsiteX5" fmla="*/ 11601780 w 13027587"/>
              <a:gd name="connsiteY5" fmla="*/ 915253 h 1235593"/>
              <a:gd name="connsiteX6" fmla="*/ 11163291 w 13027587"/>
              <a:gd name="connsiteY6" fmla="*/ 153016 h 1235593"/>
              <a:gd name="connsiteX7" fmla="*/ 10443211 w 13027587"/>
              <a:gd name="connsiteY7" fmla="*/ 153016 h 1235593"/>
              <a:gd name="connsiteX8" fmla="*/ 10227187 w 13027587"/>
              <a:gd name="connsiteY8" fmla="*/ 0 h 1235593"/>
              <a:gd name="connsiteX9" fmla="*/ 9219075 w 13027587"/>
              <a:gd name="connsiteY9" fmla="*/ 0 h 1235593"/>
              <a:gd name="connsiteX10" fmla="*/ 0 w 13027587"/>
              <a:gd name="connsiteY10" fmla="*/ 0 h 1235593"/>
              <a:gd name="connsiteX11" fmla="*/ 0 w 13027587"/>
              <a:gd name="connsiteY11" fmla="*/ 1235593 h 1235593"/>
              <a:gd name="connsiteX12" fmla="*/ 13027587 w 13027587"/>
              <a:gd name="connsiteY12" fmla="*/ 1224136 h 1235593"/>
              <a:gd name="connsiteX13" fmla="*/ 13027587 w 13027587"/>
              <a:gd name="connsiteY13" fmla="*/ 1080120 h 1235593"/>
              <a:gd name="connsiteX0" fmla="*/ 13027587 w 13027587"/>
              <a:gd name="connsiteY0" fmla="*/ 1080120 h 1235593"/>
              <a:gd name="connsiteX1" fmla="*/ 11163291 w 13027587"/>
              <a:gd name="connsiteY1" fmla="*/ 1080120 h 1235593"/>
              <a:gd name="connsiteX2" fmla="*/ 10526343 w 13027587"/>
              <a:gd name="connsiteY2" fmla="*/ 777965 h 1235593"/>
              <a:gd name="connsiteX3" fmla="*/ 11112945 w 13027587"/>
              <a:gd name="connsiteY3" fmla="*/ 777965 h 1235593"/>
              <a:gd name="connsiteX4" fmla="*/ 11112945 w 13027587"/>
              <a:gd name="connsiteY4" fmla="*/ 915253 h 1235593"/>
              <a:gd name="connsiteX5" fmla="*/ 11601780 w 13027587"/>
              <a:gd name="connsiteY5" fmla="*/ 915253 h 1235593"/>
              <a:gd name="connsiteX6" fmla="*/ 11163291 w 13027587"/>
              <a:gd name="connsiteY6" fmla="*/ 153016 h 1235593"/>
              <a:gd name="connsiteX7" fmla="*/ 10443211 w 13027587"/>
              <a:gd name="connsiteY7" fmla="*/ 153016 h 1235593"/>
              <a:gd name="connsiteX8" fmla="*/ 10227187 w 13027587"/>
              <a:gd name="connsiteY8" fmla="*/ 0 h 1235593"/>
              <a:gd name="connsiteX9" fmla="*/ 9219075 w 13027587"/>
              <a:gd name="connsiteY9" fmla="*/ 0 h 1235593"/>
              <a:gd name="connsiteX10" fmla="*/ 0 w 13027587"/>
              <a:gd name="connsiteY10" fmla="*/ 0 h 1235593"/>
              <a:gd name="connsiteX11" fmla="*/ 0 w 13027587"/>
              <a:gd name="connsiteY11" fmla="*/ 1235593 h 1235593"/>
              <a:gd name="connsiteX12" fmla="*/ 13027587 w 13027587"/>
              <a:gd name="connsiteY12" fmla="*/ 1224136 h 1235593"/>
              <a:gd name="connsiteX13" fmla="*/ 13027587 w 13027587"/>
              <a:gd name="connsiteY13" fmla="*/ 1080120 h 1235593"/>
              <a:gd name="connsiteX0" fmla="*/ 13027587 w 13027587"/>
              <a:gd name="connsiteY0" fmla="*/ 1080120 h 1235593"/>
              <a:gd name="connsiteX1" fmla="*/ 11163291 w 13027587"/>
              <a:gd name="connsiteY1" fmla="*/ 1080120 h 1235593"/>
              <a:gd name="connsiteX2" fmla="*/ 10845913 w 13027587"/>
              <a:gd name="connsiteY2" fmla="*/ 934454 h 1235593"/>
              <a:gd name="connsiteX3" fmla="*/ 10526343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526343 w 13027587"/>
              <a:gd name="connsiteY2" fmla="*/ 1098304 h 1235593"/>
              <a:gd name="connsiteX3" fmla="*/ 10526343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809 w 13027587"/>
              <a:gd name="connsiteY2" fmla="*/ 1098304 h 1235593"/>
              <a:gd name="connsiteX3" fmla="*/ 10526343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809 w 13027587"/>
              <a:gd name="connsiteY2" fmla="*/ 1098304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9430 w 13027587"/>
              <a:gd name="connsiteY2" fmla="*/ 1078126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45863 w 13027587"/>
              <a:gd name="connsiteY2" fmla="*/ 1075052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45863 w 13027587"/>
              <a:gd name="connsiteY2" fmla="*/ 1079088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742 w 13027587"/>
              <a:gd name="connsiteY2" fmla="*/ 1060518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742 w 13027587"/>
              <a:gd name="connsiteY2" fmla="*/ 1074642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742 w 13027587"/>
              <a:gd name="connsiteY2" fmla="*/ 1078677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443211 w 13027587"/>
              <a:gd name="connsiteY8" fmla="*/ 15301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742 w 13027587"/>
              <a:gd name="connsiteY2" fmla="*/ 1078677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163291 w 13027587"/>
              <a:gd name="connsiteY7" fmla="*/ 153016 h 1235593"/>
              <a:gd name="connsiteX8" fmla="*/ 10526343 w 13027587"/>
              <a:gd name="connsiteY8" fmla="*/ 45762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742 w 13027587"/>
              <a:gd name="connsiteY2" fmla="*/ 1078677 h 1235593"/>
              <a:gd name="connsiteX3" fmla="*/ 10330809 w 13027587"/>
              <a:gd name="connsiteY3" fmla="*/ 777965 h 1235593"/>
              <a:gd name="connsiteX4" fmla="*/ 11112945 w 13027587"/>
              <a:gd name="connsiteY4" fmla="*/ 777965 h 1235593"/>
              <a:gd name="connsiteX5" fmla="*/ 11112945 w 13027587"/>
              <a:gd name="connsiteY5" fmla="*/ 915253 h 1235593"/>
              <a:gd name="connsiteX6" fmla="*/ 11601780 w 13027587"/>
              <a:gd name="connsiteY6" fmla="*/ 915253 h 1235593"/>
              <a:gd name="connsiteX7" fmla="*/ 11406246 w 13027587"/>
              <a:gd name="connsiteY7" fmla="*/ 457626 h 1235593"/>
              <a:gd name="connsiteX8" fmla="*/ 10526343 w 13027587"/>
              <a:gd name="connsiteY8" fmla="*/ 45762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742 w 13027587"/>
              <a:gd name="connsiteY2" fmla="*/ 1078677 h 1235593"/>
              <a:gd name="connsiteX3" fmla="*/ 10330809 w 13027587"/>
              <a:gd name="connsiteY3" fmla="*/ 777965 h 1235593"/>
              <a:gd name="connsiteX4" fmla="*/ 11210712 w 13027587"/>
              <a:gd name="connsiteY4" fmla="*/ 777965 h 1235593"/>
              <a:gd name="connsiteX5" fmla="*/ 11112945 w 13027587"/>
              <a:gd name="connsiteY5" fmla="*/ 915253 h 1235593"/>
              <a:gd name="connsiteX6" fmla="*/ 11601780 w 13027587"/>
              <a:gd name="connsiteY6" fmla="*/ 915253 h 1235593"/>
              <a:gd name="connsiteX7" fmla="*/ 11406246 w 13027587"/>
              <a:gd name="connsiteY7" fmla="*/ 457626 h 1235593"/>
              <a:gd name="connsiteX8" fmla="*/ 10526343 w 13027587"/>
              <a:gd name="connsiteY8" fmla="*/ 45762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 name="connsiteX0" fmla="*/ 13027587 w 13027587"/>
              <a:gd name="connsiteY0" fmla="*/ 1080120 h 1235593"/>
              <a:gd name="connsiteX1" fmla="*/ 11163291 w 13027587"/>
              <a:gd name="connsiteY1" fmla="*/ 1080120 h 1235593"/>
              <a:gd name="connsiteX2" fmla="*/ 10330742 w 13027587"/>
              <a:gd name="connsiteY2" fmla="*/ 1078677 h 1235593"/>
              <a:gd name="connsiteX3" fmla="*/ 10330809 w 13027587"/>
              <a:gd name="connsiteY3" fmla="*/ 777965 h 1235593"/>
              <a:gd name="connsiteX4" fmla="*/ 11210712 w 13027587"/>
              <a:gd name="connsiteY4" fmla="*/ 777965 h 1235593"/>
              <a:gd name="connsiteX5" fmla="*/ 11210712 w 13027587"/>
              <a:gd name="connsiteY5" fmla="*/ 915253 h 1235593"/>
              <a:gd name="connsiteX6" fmla="*/ 11601780 w 13027587"/>
              <a:gd name="connsiteY6" fmla="*/ 915253 h 1235593"/>
              <a:gd name="connsiteX7" fmla="*/ 11406246 w 13027587"/>
              <a:gd name="connsiteY7" fmla="*/ 457626 h 1235593"/>
              <a:gd name="connsiteX8" fmla="*/ 10526343 w 13027587"/>
              <a:gd name="connsiteY8" fmla="*/ 457626 h 1235593"/>
              <a:gd name="connsiteX9" fmla="*/ 10227187 w 13027587"/>
              <a:gd name="connsiteY9" fmla="*/ 0 h 1235593"/>
              <a:gd name="connsiteX10" fmla="*/ 9219075 w 13027587"/>
              <a:gd name="connsiteY10" fmla="*/ 0 h 1235593"/>
              <a:gd name="connsiteX11" fmla="*/ 0 w 13027587"/>
              <a:gd name="connsiteY11" fmla="*/ 0 h 1235593"/>
              <a:gd name="connsiteX12" fmla="*/ 0 w 13027587"/>
              <a:gd name="connsiteY12" fmla="*/ 1235593 h 1235593"/>
              <a:gd name="connsiteX13" fmla="*/ 13027587 w 13027587"/>
              <a:gd name="connsiteY13" fmla="*/ 1224136 h 1235593"/>
              <a:gd name="connsiteX14" fmla="*/ 13027587 w 13027587"/>
              <a:gd name="connsiteY14" fmla="*/ 1080120 h 123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27587" h="1235593">
                <a:moveTo>
                  <a:pt x="13027587" y="1080120"/>
                </a:moveTo>
                <a:lnTo>
                  <a:pt x="11163291" y="1080120"/>
                </a:lnTo>
                <a:lnTo>
                  <a:pt x="10330742" y="1078677"/>
                </a:lnTo>
                <a:cubicBezTo>
                  <a:pt x="10330764" y="984493"/>
                  <a:pt x="10330787" y="872149"/>
                  <a:pt x="10330809" y="777965"/>
                </a:cubicBezTo>
                <a:lnTo>
                  <a:pt x="11210712" y="777965"/>
                </a:lnTo>
                <a:lnTo>
                  <a:pt x="11210712" y="915253"/>
                </a:lnTo>
                <a:lnTo>
                  <a:pt x="11601780" y="915253"/>
                </a:lnTo>
                <a:lnTo>
                  <a:pt x="11406246" y="457626"/>
                </a:lnTo>
                <a:lnTo>
                  <a:pt x="10526343" y="457626"/>
                </a:lnTo>
                <a:lnTo>
                  <a:pt x="10227187" y="0"/>
                </a:lnTo>
                <a:lnTo>
                  <a:pt x="9219075" y="0"/>
                </a:lnTo>
                <a:lnTo>
                  <a:pt x="0" y="0"/>
                </a:lnTo>
                <a:lnTo>
                  <a:pt x="0" y="1235593"/>
                </a:lnTo>
                <a:lnTo>
                  <a:pt x="13027587" y="1224136"/>
                </a:lnTo>
                <a:lnTo>
                  <a:pt x="13027587" y="1080120"/>
                </a:ln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5" tIns="45688" rIns="91375" bIns="45688" anchor="ctr"/>
          <a:lstStyle/>
          <a:p>
            <a:pPr algn="ctr">
              <a:defRPr/>
            </a:pPr>
            <a:endParaRPr lang="ja-JP" altLang="en-US" dirty="0">
              <a:solidFill>
                <a:prstClr val="white"/>
              </a:solidFill>
            </a:endParaRPr>
          </a:p>
        </p:txBody>
      </p:sp>
      <p:sp>
        <p:nvSpPr>
          <p:cNvPr id="5" name="正方形/長方形 4">
            <a:extLst>
              <a:ext uri="{FF2B5EF4-FFF2-40B4-BE49-F238E27FC236}">
                <a16:creationId xmlns:a16="http://schemas.microsoft.com/office/drawing/2014/main" id="{E38CD765-3DE2-46E5-B005-AF28677C01F8}"/>
              </a:ext>
            </a:extLst>
          </p:cNvPr>
          <p:cNvSpPr/>
          <p:nvPr/>
        </p:nvSpPr>
        <p:spPr>
          <a:xfrm>
            <a:off x="5353050" y="2681288"/>
            <a:ext cx="2143125" cy="3384550"/>
          </a:xfrm>
          <a:prstGeom prst="rect">
            <a:avLst/>
          </a:prstGeom>
          <a:solidFill>
            <a:schemeClr val="bg1"/>
          </a:solidFill>
          <a:ln w="3810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lIns="127922" tIns="63962" rIns="127922" bIns="63962" anchor="ctr"/>
          <a:lstStyle/>
          <a:p>
            <a:pPr algn="ctr">
              <a:defRPr/>
            </a:pPr>
            <a:endParaRPr lang="ja-JP" altLang="en-US">
              <a:solidFill>
                <a:prstClr val="black"/>
              </a:solidFill>
            </a:endParaRPr>
          </a:p>
        </p:txBody>
      </p:sp>
      <p:sp>
        <p:nvSpPr>
          <p:cNvPr id="7" name="正方形/長方形 6">
            <a:extLst>
              <a:ext uri="{FF2B5EF4-FFF2-40B4-BE49-F238E27FC236}">
                <a16:creationId xmlns:a16="http://schemas.microsoft.com/office/drawing/2014/main" id="{446D097B-DACE-46F7-9D02-E5CCA3D18F5D}"/>
              </a:ext>
            </a:extLst>
          </p:cNvPr>
          <p:cNvSpPr/>
          <p:nvPr/>
        </p:nvSpPr>
        <p:spPr>
          <a:xfrm>
            <a:off x="5392738" y="3070225"/>
            <a:ext cx="936625" cy="647700"/>
          </a:xfrm>
          <a:prstGeom prst="rect">
            <a:avLst/>
          </a:prstGeom>
          <a:gradFill flip="none" rotWithShape="1">
            <a:gsLst>
              <a:gs pos="50000">
                <a:schemeClr val="accent5">
                  <a:lumMod val="20000"/>
                  <a:lumOff val="80000"/>
                </a:schemeClr>
              </a:gs>
              <a:gs pos="100000">
                <a:schemeClr val="lt1">
                  <a:shade val="100000"/>
                  <a:satMod val="115000"/>
                </a:schemeClr>
              </a:gs>
            </a:gsLst>
            <a:lin ang="5400000" scaled="1"/>
            <a:tileRect/>
          </a:gradFill>
          <a:ln w="38100">
            <a:noFill/>
          </a:ln>
        </p:spPr>
        <p:style>
          <a:lnRef idx="2">
            <a:schemeClr val="dk1"/>
          </a:lnRef>
          <a:fillRef idx="1">
            <a:schemeClr val="lt1"/>
          </a:fillRef>
          <a:effectRef idx="0">
            <a:schemeClr val="dk1"/>
          </a:effectRef>
          <a:fontRef idx="minor">
            <a:schemeClr val="dk1"/>
          </a:fontRef>
        </p:style>
        <p:txBody>
          <a:bodyPr lIns="127922" tIns="63962" rIns="127922" bIns="63962" anchor="ctr"/>
          <a:lstStyle/>
          <a:p>
            <a:pPr algn="ctr">
              <a:defRPr/>
            </a:pPr>
            <a:endParaRPr lang="ja-JP" altLang="en-US">
              <a:solidFill>
                <a:prstClr val="black"/>
              </a:solidFill>
            </a:endParaRPr>
          </a:p>
        </p:txBody>
      </p:sp>
      <p:cxnSp>
        <p:nvCxnSpPr>
          <p:cNvPr id="9" name="直線矢印コネクタ 8">
            <a:extLst>
              <a:ext uri="{FF2B5EF4-FFF2-40B4-BE49-F238E27FC236}">
                <a16:creationId xmlns:a16="http://schemas.microsoft.com/office/drawing/2014/main" id="{EC29E37A-F32A-4201-BF71-2D7E91BF7CB7}"/>
              </a:ext>
            </a:extLst>
          </p:cNvPr>
          <p:cNvCxnSpPr/>
          <p:nvPr/>
        </p:nvCxnSpPr>
        <p:spPr>
          <a:xfrm flipH="1" flipV="1">
            <a:off x="6037263" y="4475163"/>
            <a:ext cx="331787" cy="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1A7F9E5-ABEC-48A3-BF84-ACF2A4D6F2C4}"/>
              </a:ext>
            </a:extLst>
          </p:cNvPr>
          <p:cNvCxnSpPr/>
          <p:nvPr/>
        </p:nvCxnSpPr>
        <p:spPr>
          <a:xfrm>
            <a:off x="6029325" y="4959350"/>
            <a:ext cx="331788" cy="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E90FCB28-6DC3-4FFE-812A-626AF5690B84}"/>
              </a:ext>
            </a:extLst>
          </p:cNvPr>
          <p:cNvSpPr/>
          <p:nvPr/>
        </p:nvSpPr>
        <p:spPr>
          <a:xfrm>
            <a:off x="5437188" y="3148013"/>
            <a:ext cx="862012" cy="504825"/>
          </a:xfrm>
          <a:prstGeom prst="rect">
            <a:avLst/>
          </a:prstGeom>
          <a:solidFill>
            <a:srgbClr val="FFCCCC"/>
          </a:solidFill>
          <a:ln/>
        </p:spPr>
        <p:style>
          <a:lnRef idx="2">
            <a:schemeClr val="accent2"/>
          </a:lnRef>
          <a:fillRef idx="1">
            <a:schemeClr val="lt1"/>
          </a:fillRef>
          <a:effectRef idx="0">
            <a:schemeClr val="accent2"/>
          </a:effectRef>
          <a:fontRef idx="minor">
            <a:schemeClr val="dk1"/>
          </a:fontRef>
        </p:style>
        <p:txBody>
          <a:bodyPr lIns="127922" tIns="63962" rIns="127922" bIns="63962" anchor="ctr"/>
          <a:lstStyle/>
          <a:p>
            <a:pPr algn="ctr">
              <a:defRPr/>
            </a:pPr>
            <a:endParaRPr lang="ja-JP" altLang="en-US">
              <a:solidFill>
                <a:prstClr val="black"/>
              </a:solidFill>
            </a:endParaRPr>
          </a:p>
        </p:txBody>
      </p:sp>
      <p:sp>
        <p:nvSpPr>
          <p:cNvPr id="12" name="フリーフォーム 11">
            <a:extLst>
              <a:ext uri="{FF2B5EF4-FFF2-40B4-BE49-F238E27FC236}">
                <a16:creationId xmlns:a16="http://schemas.microsoft.com/office/drawing/2014/main" id="{F81FBA56-D324-48F2-8E97-F359875C6458}"/>
              </a:ext>
            </a:extLst>
          </p:cNvPr>
          <p:cNvSpPr/>
          <p:nvPr/>
        </p:nvSpPr>
        <p:spPr>
          <a:xfrm flipH="1">
            <a:off x="5368925" y="3076575"/>
            <a:ext cx="2127250" cy="647700"/>
          </a:xfrm>
          <a:custGeom>
            <a:avLst/>
            <a:gdLst>
              <a:gd name="connsiteX0" fmla="*/ 839376 w 3586724"/>
              <a:gd name="connsiteY0" fmla="*/ 344140 h 2140060"/>
              <a:gd name="connsiteX1" fmla="*/ 1850758 w 3586724"/>
              <a:gd name="connsiteY1" fmla="*/ 1798868 h 2140060"/>
              <a:gd name="connsiteX2" fmla="*/ 3319340 w 3586724"/>
              <a:gd name="connsiteY2" fmla="*/ 1798868 h 2140060"/>
              <a:gd name="connsiteX0" fmla="*/ 0 w 2747348"/>
              <a:gd name="connsiteY0" fmla="*/ 0 h 1795920"/>
              <a:gd name="connsiteX1" fmla="*/ 1011382 w 2747348"/>
              <a:gd name="connsiteY1" fmla="*/ 1454728 h 1795920"/>
              <a:gd name="connsiteX2" fmla="*/ 2479964 w 2747348"/>
              <a:gd name="connsiteY2" fmla="*/ 1454728 h 1795920"/>
              <a:gd name="connsiteX0" fmla="*/ 0 w 2747348"/>
              <a:gd name="connsiteY0" fmla="*/ 70137 h 1524865"/>
              <a:gd name="connsiteX1" fmla="*/ 1406740 w 2747348"/>
              <a:gd name="connsiteY1" fmla="*/ 341192 h 1524865"/>
              <a:gd name="connsiteX2" fmla="*/ 2479964 w 2747348"/>
              <a:gd name="connsiteY2" fmla="*/ 1524865 h 1524865"/>
              <a:gd name="connsiteX0" fmla="*/ 0 w 2479964"/>
              <a:gd name="connsiteY0" fmla="*/ 0 h 1454728"/>
              <a:gd name="connsiteX1" fmla="*/ 1406740 w 2479964"/>
              <a:gd name="connsiteY1" fmla="*/ 271055 h 1454728"/>
              <a:gd name="connsiteX2" fmla="*/ 2479964 w 2479964"/>
              <a:gd name="connsiteY2" fmla="*/ 1454728 h 1454728"/>
              <a:gd name="connsiteX0" fmla="*/ 0 w 2479964"/>
              <a:gd name="connsiteY0" fmla="*/ 0 h 1454728"/>
              <a:gd name="connsiteX1" fmla="*/ 1406740 w 2479964"/>
              <a:gd name="connsiteY1" fmla="*/ 271055 h 1454728"/>
              <a:gd name="connsiteX2" fmla="*/ 1717964 w 2479964"/>
              <a:gd name="connsiteY2" fmla="*/ 720437 h 1454728"/>
              <a:gd name="connsiteX3" fmla="*/ 2479964 w 2479964"/>
              <a:gd name="connsiteY3" fmla="*/ 1454728 h 1454728"/>
              <a:gd name="connsiteX0" fmla="*/ 0 w 2479964"/>
              <a:gd name="connsiteY0" fmla="*/ 0 h 1692470"/>
              <a:gd name="connsiteX1" fmla="*/ 1406740 w 2479964"/>
              <a:gd name="connsiteY1" fmla="*/ 271055 h 1692470"/>
              <a:gd name="connsiteX2" fmla="*/ 1478748 w 2479964"/>
              <a:gd name="connsiteY2" fmla="*/ 1495191 h 1692470"/>
              <a:gd name="connsiteX3" fmla="*/ 2479964 w 2479964"/>
              <a:gd name="connsiteY3" fmla="*/ 1454728 h 1692470"/>
              <a:gd name="connsiteX0" fmla="*/ 0 w 2479964"/>
              <a:gd name="connsiteY0" fmla="*/ 0 h 1692470"/>
              <a:gd name="connsiteX1" fmla="*/ 1406740 w 2479964"/>
              <a:gd name="connsiteY1" fmla="*/ 271055 h 1692470"/>
              <a:gd name="connsiteX2" fmla="*/ 1478748 w 2479964"/>
              <a:gd name="connsiteY2" fmla="*/ 1495191 h 1692470"/>
              <a:gd name="connsiteX3" fmla="*/ 2479964 w 2479964"/>
              <a:gd name="connsiteY3" fmla="*/ 1454728 h 1692470"/>
              <a:gd name="connsiteX0" fmla="*/ 0 w 2479964"/>
              <a:gd name="connsiteY0" fmla="*/ 0 h 1495191"/>
              <a:gd name="connsiteX1" fmla="*/ 1406740 w 2479964"/>
              <a:gd name="connsiteY1" fmla="*/ 271055 h 1495191"/>
              <a:gd name="connsiteX2" fmla="*/ 1478748 w 2479964"/>
              <a:gd name="connsiteY2" fmla="*/ 1495191 h 1495191"/>
              <a:gd name="connsiteX3" fmla="*/ 2479964 w 2479964"/>
              <a:gd name="connsiteY3" fmla="*/ 1454728 h 1495191"/>
              <a:gd name="connsiteX0" fmla="*/ 0 w 2479964"/>
              <a:gd name="connsiteY0" fmla="*/ 0 h 1495191"/>
              <a:gd name="connsiteX1" fmla="*/ 1944216 w 2479964"/>
              <a:gd name="connsiteY1" fmla="*/ 0 h 1495191"/>
              <a:gd name="connsiteX2" fmla="*/ 1478748 w 2479964"/>
              <a:gd name="connsiteY2" fmla="*/ 1495191 h 1495191"/>
              <a:gd name="connsiteX3" fmla="*/ 2479964 w 2479964"/>
              <a:gd name="connsiteY3" fmla="*/ 1454728 h 1495191"/>
              <a:gd name="connsiteX0" fmla="*/ 0 w 2479964"/>
              <a:gd name="connsiteY0" fmla="*/ 0 h 1454728"/>
              <a:gd name="connsiteX1" fmla="*/ 1944216 w 2479964"/>
              <a:gd name="connsiteY1" fmla="*/ 0 h 1454728"/>
              <a:gd name="connsiteX2" fmla="*/ 1944216 w 2479964"/>
              <a:gd name="connsiteY2" fmla="*/ 432048 h 1454728"/>
              <a:gd name="connsiteX3" fmla="*/ 2479964 w 2479964"/>
              <a:gd name="connsiteY3" fmla="*/ 1454728 h 1454728"/>
              <a:gd name="connsiteX0" fmla="*/ 0 w 2664296"/>
              <a:gd name="connsiteY0" fmla="*/ 0 h 432048"/>
              <a:gd name="connsiteX1" fmla="*/ 1944216 w 2664296"/>
              <a:gd name="connsiteY1" fmla="*/ 0 h 432048"/>
              <a:gd name="connsiteX2" fmla="*/ 1944216 w 2664296"/>
              <a:gd name="connsiteY2" fmla="*/ 432048 h 432048"/>
              <a:gd name="connsiteX3" fmla="*/ 2664296 w 2664296"/>
              <a:gd name="connsiteY3" fmla="*/ 432048 h 432048"/>
              <a:gd name="connsiteX0" fmla="*/ 0 w 2664296"/>
              <a:gd name="connsiteY0" fmla="*/ 0 h 432048"/>
              <a:gd name="connsiteX1" fmla="*/ 1800201 w 2664296"/>
              <a:gd name="connsiteY1" fmla="*/ 0 h 432048"/>
              <a:gd name="connsiteX2" fmla="*/ 1944216 w 2664296"/>
              <a:gd name="connsiteY2" fmla="*/ 432048 h 432048"/>
              <a:gd name="connsiteX3" fmla="*/ 2664296 w 2664296"/>
              <a:gd name="connsiteY3" fmla="*/ 432048 h 432048"/>
              <a:gd name="connsiteX0" fmla="*/ 0 w 2664296"/>
              <a:gd name="connsiteY0" fmla="*/ 0 h 432048"/>
              <a:gd name="connsiteX1" fmla="*/ 1800201 w 2664296"/>
              <a:gd name="connsiteY1" fmla="*/ 0 h 432048"/>
              <a:gd name="connsiteX2" fmla="*/ 1800201 w 2664296"/>
              <a:gd name="connsiteY2" fmla="*/ 432048 h 432048"/>
              <a:gd name="connsiteX3" fmla="*/ 2664296 w 2664296"/>
              <a:gd name="connsiteY3" fmla="*/ 432048 h 432048"/>
              <a:gd name="connsiteX0" fmla="*/ 0 w 2664296"/>
              <a:gd name="connsiteY0" fmla="*/ 0 h 648072"/>
              <a:gd name="connsiteX1" fmla="*/ 1800201 w 2664296"/>
              <a:gd name="connsiteY1" fmla="*/ 0 h 648072"/>
              <a:gd name="connsiteX2" fmla="*/ 1800201 w 2664296"/>
              <a:gd name="connsiteY2" fmla="*/ 648072 h 648072"/>
              <a:gd name="connsiteX3" fmla="*/ 2664296 w 2664296"/>
              <a:gd name="connsiteY3" fmla="*/ 432048 h 648072"/>
              <a:gd name="connsiteX0" fmla="*/ 0 w 2736305"/>
              <a:gd name="connsiteY0" fmla="*/ 0 h 648072"/>
              <a:gd name="connsiteX1" fmla="*/ 1800201 w 2736305"/>
              <a:gd name="connsiteY1" fmla="*/ 0 h 648072"/>
              <a:gd name="connsiteX2" fmla="*/ 1800201 w 2736305"/>
              <a:gd name="connsiteY2" fmla="*/ 648072 h 648072"/>
              <a:gd name="connsiteX3" fmla="*/ 2736305 w 2736305"/>
              <a:gd name="connsiteY3" fmla="*/ 648072 h 648072"/>
              <a:gd name="connsiteX0" fmla="*/ 0 w 2664296"/>
              <a:gd name="connsiteY0" fmla="*/ 0 h 648072"/>
              <a:gd name="connsiteX1" fmla="*/ 1800201 w 2664296"/>
              <a:gd name="connsiteY1" fmla="*/ 0 h 648072"/>
              <a:gd name="connsiteX2" fmla="*/ 1800201 w 2664296"/>
              <a:gd name="connsiteY2" fmla="*/ 648072 h 648072"/>
              <a:gd name="connsiteX3" fmla="*/ 2664296 w 2664296"/>
              <a:gd name="connsiteY3" fmla="*/ 648072 h 648072"/>
              <a:gd name="connsiteX0" fmla="*/ 0 w 2664296"/>
              <a:gd name="connsiteY0" fmla="*/ 0 h 648072"/>
              <a:gd name="connsiteX1" fmla="*/ 1800201 w 2664296"/>
              <a:gd name="connsiteY1" fmla="*/ 0 h 648072"/>
              <a:gd name="connsiteX2" fmla="*/ 1286212 w 2664296"/>
              <a:gd name="connsiteY2" fmla="*/ 648072 h 648072"/>
              <a:gd name="connsiteX3" fmla="*/ 2664296 w 2664296"/>
              <a:gd name="connsiteY3" fmla="*/ 648072 h 648072"/>
              <a:gd name="connsiteX0" fmla="*/ 0 w 2664296"/>
              <a:gd name="connsiteY0" fmla="*/ 0 h 648072"/>
              <a:gd name="connsiteX1" fmla="*/ 1286212 w 2664296"/>
              <a:gd name="connsiteY1" fmla="*/ 0 h 648072"/>
              <a:gd name="connsiteX2" fmla="*/ 1286212 w 2664296"/>
              <a:gd name="connsiteY2" fmla="*/ 648072 h 648072"/>
              <a:gd name="connsiteX3" fmla="*/ 2664296 w 2664296"/>
              <a:gd name="connsiteY3" fmla="*/ 648072 h 648072"/>
            </a:gdLst>
            <a:ahLst/>
            <a:cxnLst>
              <a:cxn ang="0">
                <a:pos x="connsiteX0" y="connsiteY0"/>
              </a:cxn>
              <a:cxn ang="0">
                <a:pos x="connsiteX1" y="connsiteY1"/>
              </a:cxn>
              <a:cxn ang="0">
                <a:pos x="connsiteX2" y="connsiteY2"/>
              </a:cxn>
              <a:cxn ang="0">
                <a:pos x="connsiteX3" y="connsiteY3"/>
              </a:cxn>
            </a:cxnLst>
            <a:rect l="l" t="t" r="r" b="b"/>
            <a:pathLst>
              <a:path w="2664296" h="648072">
                <a:moveTo>
                  <a:pt x="0" y="0"/>
                </a:moveTo>
                <a:lnTo>
                  <a:pt x="1286212" y="0"/>
                </a:lnTo>
                <a:lnTo>
                  <a:pt x="1286212" y="648072"/>
                </a:lnTo>
                <a:lnTo>
                  <a:pt x="2664296" y="648072"/>
                </a:lnTo>
              </a:path>
            </a:pathLst>
          </a:custGeom>
          <a:ln>
            <a:solidFill>
              <a:schemeClr val="bg1">
                <a:lumMod val="65000"/>
              </a:schemeClr>
            </a:solidFill>
          </a:ln>
        </p:spPr>
        <p:style>
          <a:lnRef idx="2">
            <a:schemeClr val="dk1"/>
          </a:lnRef>
          <a:fillRef idx="0">
            <a:schemeClr val="dk1"/>
          </a:fillRef>
          <a:effectRef idx="1">
            <a:schemeClr val="dk1"/>
          </a:effectRef>
          <a:fontRef idx="minor">
            <a:schemeClr val="tx1"/>
          </a:fontRef>
        </p:style>
        <p:txBody>
          <a:bodyPr lIns="91375" tIns="45688" rIns="91375" bIns="45688" anchor="ctr"/>
          <a:lstStyle/>
          <a:p>
            <a:pPr algn="ctr">
              <a:defRPr/>
            </a:pPr>
            <a:endParaRPr lang="ja-JP" altLang="en-US">
              <a:solidFill>
                <a:prstClr val="black"/>
              </a:solidFill>
            </a:endParaRPr>
          </a:p>
        </p:txBody>
      </p:sp>
      <p:pic>
        <p:nvPicPr>
          <p:cNvPr id="15" name="Picture 2" descr="D:\Documents and Settings\AHAE4988\Local Settings\Temporary Internet Files\Content.IE5\E58RU52X\MC900280809[1].wmf">
            <a:extLst>
              <a:ext uri="{FF2B5EF4-FFF2-40B4-BE49-F238E27FC236}">
                <a16:creationId xmlns:a16="http://schemas.microsoft.com/office/drawing/2014/main" id="{919699DE-2FEC-4E72-AA62-F11F2146EF09}"/>
              </a:ext>
            </a:extLst>
          </p:cNvPr>
          <p:cNvPicPr>
            <a:picLocks noChangeAspect="1" noChangeArrowheads="1"/>
          </p:cNvPicPr>
          <p:nvPr/>
        </p:nvPicPr>
        <p:blipFill>
          <a:blip r:embed="rId3"/>
          <a:srcRect/>
          <a:stretch>
            <a:fillRect/>
          </a:stretch>
        </p:blipFill>
        <p:spPr bwMode="auto">
          <a:xfrm>
            <a:off x="5303838" y="1525588"/>
            <a:ext cx="1296968" cy="846700"/>
          </a:xfrm>
          <a:prstGeom prst="rect">
            <a:avLst/>
          </a:prstGeom>
          <a:noFill/>
          <a:ln>
            <a:solidFill>
              <a:schemeClr val="accent3">
                <a:shade val="50000"/>
              </a:schemeClr>
            </a:solidFill>
          </a:ln>
        </p:spPr>
      </p:pic>
      <p:sp>
        <p:nvSpPr>
          <p:cNvPr id="18" name="台形 17">
            <a:extLst>
              <a:ext uri="{FF2B5EF4-FFF2-40B4-BE49-F238E27FC236}">
                <a16:creationId xmlns:a16="http://schemas.microsoft.com/office/drawing/2014/main" id="{91DA2891-5C8F-41FE-84AC-44FF6300A2FB}"/>
              </a:ext>
            </a:extLst>
          </p:cNvPr>
          <p:cNvSpPr/>
          <p:nvPr/>
        </p:nvSpPr>
        <p:spPr>
          <a:xfrm>
            <a:off x="417513" y="5287963"/>
            <a:ext cx="266700" cy="1312862"/>
          </a:xfrm>
          <a:prstGeom prst="trapezoid">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lIns="91375" tIns="45688" rIns="91375" bIns="45688" anchor="ctr"/>
          <a:lstStyle/>
          <a:p>
            <a:pPr algn="ctr">
              <a:defRPr/>
            </a:pPr>
            <a:endParaRPr lang="ja-JP" altLang="en-US">
              <a:solidFill>
                <a:prstClr val="black"/>
              </a:solidFill>
            </a:endParaRPr>
          </a:p>
        </p:txBody>
      </p:sp>
      <p:cxnSp>
        <p:nvCxnSpPr>
          <p:cNvPr id="20" name="直線矢印コネクタ 19">
            <a:extLst>
              <a:ext uri="{FF2B5EF4-FFF2-40B4-BE49-F238E27FC236}">
                <a16:creationId xmlns:a16="http://schemas.microsoft.com/office/drawing/2014/main" id="{CA82296C-0A06-448E-800A-C466AB66DC36}"/>
              </a:ext>
            </a:extLst>
          </p:cNvPr>
          <p:cNvCxnSpPr/>
          <p:nvPr/>
        </p:nvCxnSpPr>
        <p:spPr>
          <a:xfrm>
            <a:off x="2112963" y="4222750"/>
            <a:ext cx="0" cy="1927225"/>
          </a:xfrm>
          <a:prstGeom prst="straightConnector1">
            <a:avLst/>
          </a:prstGeom>
          <a:ln w="6350">
            <a:headEnd type="arrow" w="sm" len="sm"/>
            <a:tailEnd type="arrow" w="sm" len="sm"/>
          </a:ln>
        </p:spPr>
        <p:style>
          <a:lnRef idx="1">
            <a:schemeClr val="dk1"/>
          </a:lnRef>
          <a:fillRef idx="0">
            <a:schemeClr val="dk1"/>
          </a:fillRef>
          <a:effectRef idx="0">
            <a:schemeClr val="dk1"/>
          </a:effectRef>
          <a:fontRef idx="minor">
            <a:schemeClr val="tx1"/>
          </a:fontRef>
        </p:style>
      </p:cxnSp>
      <p:sp>
        <p:nvSpPr>
          <p:cNvPr id="23" name="正方形/長方形 22">
            <a:extLst>
              <a:ext uri="{FF2B5EF4-FFF2-40B4-BE49-F238E27FC236}">
                <a16:creationId xmlns:a16="http://schemas.microsoft.com/office/drawing/2014/main" id="{16CD91FB-40A7-48E2-B4F9-760C36004962}"/>
              </a:ext>
            </a:extLst>
          </p:cNvPr>
          <p:cNvSpPr/>
          <p:nvPr/>
        </p:nvSpPr>
        <p:spPr>
          <a:xfrm>
            <a:off x="3243263" y="4005263"/>
            <a:ext cx="2100262" cy="2046287"/>
          </a:xfrm>
          <a:prstGeom prst="rect">
            <a:avLst/>
          </a:prstGeom>
          <a:solidFill>
            <a:schemeClr val="bg1"/>
          </a:solidFill>
          <a:ln w="3810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lIns="127922" tIns="63962" rIns="127922" bIns="63962" anchor="ctr"/>
          <a:lstStyle/>
          <a:p>
            <a:pPr algn="ctr">
              <a:defRPr/>
            </a:pPr>
            <a:endParaRPr lang="ja-JP" altLang="en-US">
              <a:solidFill>
                <a:prstClr val="black"/>
              </a:solidFill>
            </a:endParaRPr>
          </a:p>
        </p:txBody>
      </p:sp>
      <p:cxnSp>
        <p:nvCxnSpPr>
          <p:cNvPr id="24" name="直線コネクタ 23">
            <a:extLst>
              <a:ext uri="{FF2B5EF4-FFF2-40B4-BE49-F238E27FC236}">
                <a16:creationId xmlns:a16="http://schemas.microsoft.com/office/drawing/2014/main" id="{6414A667-5535-4C42-B059-32EE76386C76}"/>
              </a:ext>
            </a:extLst>
          </p:cNvPr>
          <p:cNvCxnSpPr>
            <a:stCxn id="23" idx="3"/>
            <a:endCxn id="23" idx="1"/>
          </p:cNvCxnSpPr>
          <p:nvPr/>
        </p:nvCxnSpPr>
        <p:spPr>
          <a:xfrm flipH="1">
            <a:off x="3243263" y="5029200"/>
            <a:ext cx="2100262"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86DB9E5B-286B-457D-856B-3980A380D462}"/>
              </a:ext>
            </a:extLst>
          </p:cNvPr>
          <p:cNvCxnSpPr>
            <a:stCxn id="3" idx="3"/>
          </p:cNvCxnSpPr>
          <p:nvPr/>
        </p:nvCxnSpPr>
        <p:spPr>
          <a:xfrm>
            <a:off x="141288" y="6154738"/>
            <a:ext cx="263525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349702B9-8DE4-4333-A5E6-01C87ACEA5E1}"/>
              </a:ext>
            </a:extLst>
          </p:cNvPr>
          <p:cNvCxnSpPr/>
          <p:nvPr/>
        </p:nvCxnSpPr>
        <p:spPr>
          <a:xfrm>
            <a:off x="1668463" y="4200525"/>
            <a:ext cx="1516062" cy="3175"/>
          </a:xfrm>
          <a:prstGeom prst="line">
            <a:avLst/>
          </a:prstGeom>
          <a:ln w="12700">
            <a:prstDash val="dash"/>
          </a:ln>
        </p:spPr>
        <p:style>
          <a:lnRef idx="1">
            <a:schemeClr val="dk1"/>
          </a:lnRef>
          <a:fillRef idx="0">
            <a:schemeClr val="dk1"/>
          </a:fillRef>
          <a:effectRef idx="0">
            <a:schemeClr val="dk1"/>
          </a:effectRef>
          <a:fontRef idx="minor">
            <a:schemeClr val="tx1"/>
          </a:fontRef>
        </p:style>
      </p:cxnSp>
      <p:grpSp>
        <p:nvGrpSpPr>
          <p:cNvPr id="8214" name="グループ化 96">
            <a:extLst>
              <a:ext uri="{FF2B5EF4-FFF2-40B4-BE49-F238E27FC236}">
                <a16:creationId xmlns:a16="http://schemas.microsoft.com/office/drawing/2014/main" id="{214CA77F-9DD6-4A99-A3C6-9DC06AAA4F66}"/>
              </a:ext>
            </a:extLst>
          </p:cNvPr>
          <p:cNvGrpSpPr>
            <a:grpSpLocks/>
          </p:cNvGrpSpPr>
          <p:nvPr/>
        </p:nvGrpSpPr>
        <p:grpSpPr bwMode="auto">
          <a:xfrm>
            <a:off x="3260725" y="5316538"/>
            <a:ext cx="2063750" cy="719137"/>
            <a:chOff x="3432448" y="4240560"/>
            <a:chExt cx="2880320" cy="720080"/>
          </a:xfrm>
        </p:grpSpPr>
        <p:sp>
          <p:nvSpPr>
            <p:cNvPr id="36" name="小波 35">
              <a:extLst>
                <a:ext uri="{FF2B5EF4-FFF2-40B4-BE49-F238E27FC236}">
                  <a16:creationId xmlns:a16="http://schemas.microsoft.com/office/drawing/2014/main" id="{91E61948-1D82-4DC4-B1D1-59C78DA712D0}"/>
                </a:ext>
              </a:extLst>
            </p:cNvPr>
            <p:cNvSpPr/>
            <p:nvPr/>
          </p:nvSpPr>
          <p:spPr>
            <a:xfrm>
              <a:off x="3432448" y="4240560"/>
              <a:ext cx="1440160" cy="648549"/>
            </a:xfrm>
            <a:prstGeom prst="doubleWave">
              <a:avLst>
                <a:gd name="adj1" fmla="val 12500"/>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7" name="小波 36">
              <a:extLst>
                <a:ext uri="{FF2B5EF4-FFF2-40B4-BE49-F238E27FC236}">
                  <a16:creationId xmlns:a16="http://schemas.microsoft.com/office/drawing/2014/main" id="{BF2B23C0-F299-4573-9054-908EE2192D56}"/>
                </a:ext>
              </a:extLst>
            </p:cNvPr>
            <p:cNvSpPr/>
            <p:nvPr/>
          </p:nvSpPr>
          <p:spPr>
            <a:xfrm>
              <a:off x="4872608" y="4240560"/>
              <a:ext cx="1440160" cy="648549"/>
            </a:xfrm>
            <a:prstGeom prst="doubleWave">
              <a:avLst>
                <a:gd name="adj1" fmla="val 12500"/>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8" name="正方形/長方形 37">
              <a:extLst>
                <a:ext uri="{FF2B5EF4-FFF2-40B4-BE49-F238E27FC236}">
                  <a16:creationId xmlns:a16="http://schemas.microsoft.com/office/drawing/2014/main" id="{523A32B4-83FE-49BE-A378-58496225699B}"/>
                </a:ext>
              </a:extLst>
            </p:cNvPr>
            <p:cNvSpPr/>
            <p:nvPr/>
          </p:nvSpPr>
          <p:spPr>
            <a:xfrm>
              <a:off x="3432448" y="4672926"/>
              <a:ext cx="2880320" cy="2877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sp>
        <p:nvSpPr>
          <p:cNvPr id="39" name="フローチャート : 論理和 38">
            <a:extLst>
              <a:ext uri="{FF2B5EF4-FFF2-40B4-BE49-F238E27FC236}">
                <a16:creationId xmlns:a16="http://schemas.microsoft.com/office/drawing/2014/main" id="{76AEBF9A-5264-44E4-A4A5-FFEF5A7E4D72}"/>
              </a:ext>
            </a:extLst>
          </p:cNvPr>
          <p:cNvSpPr/>
          <p:nvPr/>
        </p:nvSpPr>
        <p:spPr>
          <a:xfrm>
            <a:off x="3376613" y="5518150"/>
            <a:ext cx="398462" cy="431800"/>
          </a:xfrm>
          <a:prstGeom prst="flowChartOr">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ja-JP" altLang="en-US">
              <a:solidFill>
                <a:prstClr val="white"/>
              </a:solidFill>
            </a:endParaRPr>
          </a:p>
        </p:txBody>
      </p:sp>
      <p:sp>
        <p:nvSpPr>
          <p:cNvPr id="42" name="正方形/長方形 41">
            <a:extLst>
              <a:ext uri="{FF2B5EF4-FFF2-40B4-BE49-F238E27FC236}">
                <a16:creationId xmlns:a16="http://schemas.microsoft.com/office/drawing/2014/main" id="{A5D2048E-D972-482D-991E-831EDA2F0D32}"/>
              </a:ext>
            </a:extLst>
          </p:cNvPr>
          <p:cNvSpPr/>
          <p:nvPr/>
        </p:nvSpPr>
        <p:spPr>
          <a:xfrm>
            <a:off x="4572000" y="5518150"/>
            <a:ext cx="665163" cy="431800"/>
          </a:xfrm>
          <a:prstGeom prst="rect">
            <a:avLst/>
          </a:prstGeom>
          <a:ln/>
        </p:spPr>
        <p:style>
          <a:lnRef idx="1">
            <a:schemeClr val="dk1"/>
          </a:lnRef>
          <a:fillRef idx="2">
            <a:schemeClr val="dk1"/>
          </a:fillRef>
          <a:effectRef idx="1">
            <a:schemeClr val="dk1"/>
          </a:effectRef>
          <a:fontRef idx="minor">
            <a:schemeClr val="dk1"/>
          </a:fontRef>
        </p:style>
        <p:txBody>
          <a:bodyPr lIns="127922" tIns="63962" rIns="127922" bIns="63962" anchor="ctr"/>
          <a:lstStyle/>
          <a:p>
            <a:pPr algn="ctr">
              <a:defRPr/>
            </a:pPr>
            <a:endParaRPr lang="ja-JP" altLang="en-US">
              <a:solidFill>
                <a:prstClr val="black"/>
              </a:solidFill>
            </a:endParaRPr>
          </a:p>
        </p:txBody>
      </p:sp>
      <p:sp>
        <p:nvSpPr>
          <p:cNvPr id="43" name="正方形/長方形 42">
            <a:extLst>
              <a:ext uri="{FF2B5EF4-FFF2-40B4-BE49-F238E27FC236}">
                <a16:creationId xmlns:a16="http://schemas.microsoft.com/office/drawing/2014/main" id="{4B7A01CE-BCC6-42F3-91AE-CC3B75EED33D}"/>
              </a:ext>
            </a:extLst>
          </p:cNvPr>
          <p:cNvSpPr/>
          <p:nvPr/>
        </p:nvSpPr>
        <p:spPr>
          <a:xfrm>
            <a:off x="3924300" y="5662613"/>
            <a:ext cx="531813" cy="287337"/>
          </a:xfrm>
          <a:prstGeom prst="rect">
            <a:avLst/>
          </a:prstGeom>
          <a:solidFill>
            <a:schemeClr val="tx1">
              <a:lumMod val="50000"/>
              <a:lumOff val="50000"/>
            </a:schemeClr>
          </a:solidFill>
          <a:ln w="19050">
            <a:solidFill>
              <a:schemeClr val="tx1"/>
            </a:solidFill>
          </a:ln>
        </p:spPr>
        <p:style>
          <a:lnRef idx="1">
            <a:schemeClr val="dk1"/>
          </a:lnRef>
          <a:fillRef idx="2">
            <a:schemeClr val="dk1"/>
          </a:fillRef>
          <a:effectRef idx="1">
            <a:schemeClr val="dk1"/>
          </a:effectRef>
          <a:fontRef idx="minor">
            <a:schemeClr val="dk1"/>
          </a:fontRef>
        </p:style>
        <p:txBody>
          <a:bodyPr lIns="127922" tIns="63962" rIns="127922" bIns="63962" anchor="ctr"/>
          <a:lstStyle/>
          <a:p>
            <a:pPr algn="ctr">
              <a:defRPr/>
            </a:pPr>
            <a:endParaRPr lang="ja-JP" altLang="en-US">
              <a:solidFill>
                <a:prstClr val="black"/>
              </a:solidFill>
            </a:endParaRPr>
          </a:p>
        </p:txBody>
      </p:sp>
      <p:sp>
        <p:nvSpPr>
          <p:cNvPr id="45" name="フリーフォーム 44">
            <a:extLst>
              <a:ext uri="{FF2B5EF4-FFF2-40B4-BE49-F238E27FC236}">
                <a16:creationId xmlns:a16="http://schemas.microsoft.com/office/drawing/2014/main" id="{EEC59799-1601-470A-8200-CA3CBB6D4EAA}"/>
              </a:ext>
            </a:extLst>
          </p:cNvPr>
          <p:cNvSpPr/>
          <p:nvPr/>
        </p:nvSpPr>
        <p:spPr>
          <a:xfrm>
            <a:off x="1430338" y="5373688"/>
            <a:ext cx="271462" cy="873125"/>
          </a:xfrm>
          <a:custGeom>
            <a:avLst/>
            <a:gdLst>
              <a:gd name="connsiteX0" fmla="*/ 38192 w 425542"/>
              <a:gd name="connsiteY0" fmla="*/ 68792 h 801412"/>
              <a:gd name="connsiteX1" fmla="*/ 44542 w 425542"/>
              <a:gd name="connsiteY1" fmla="*/ 468842 h 801412"/>
              <a:gd name="connsiteX2" fmla="*/ 181067 w 425542"/>
              <a:gd name="connsiteY2" fmla="*/ 472017 h 801412"/>
              <a:gd name="connsiteX3" fmla="*/ 193767 w 425542"/>
              <a:gd name="connsiteY3" fmla="*/ 799042 h 801412"/>
              <a:gd name="connsiteX4" fmla="*/ 317592 w 425542"/>
              <a:gd name="connsiteY4" fmla="*/ 789517 h 801412"/>
              <a:gd name="connsiteX5" fmla="*/ 320767 w 425542"/>
              <a:gd name="connsiteY5" fmla="*/ 760942 h 801412"/>
              <a:gd name="connsiteX6" fmla="*/ 314417 w 425542"/>
              <a:gd name="connsiteY6" fmla="*/ 500592 h 801412"/>
              <a:gd name="connsiteX7" fmla="*/ 320767 w 425542"/>
              <a:gd name="connsiteY7" fmla="*/ 478367 h 801412"/>
              <a:gd name="connsiteX8" fmla="*/ 336642 w 425542"/>
              <a:gd name="connsiteY8" fmla="*/ 481542 h 801412"/>
              <a:gd name="connsiteX9" fmla="*/ 412842 w 425542"/>
              <a:gd name="connsiteY9" fmla="*/ 475192 h 801412"/>
              <a:gd name="connsiteX10" fmla="*/ 425542 w 425542"/>
              <a:gd name="connsiteY10" fmla="*/ 335492 h 801412"/>
              <a:gd name="connsiteX11" fmla="*/ 416017 w 425542"/>
              <a:gd name="connsiteY11" fmla="*/ 24342 h 801412"/>
              <a:gd name="connsiteX12" fmla="*/ 396967 w 425542"/>
              <a:gd name="connsiteY12" fmla="*/ 17992 h 801412"/>
              <a:gd name="connsiteX13" fmla="*/ 38192 w 425542"/>
              <a:gd name="connsiteY13" fmla="*/ 21167 h 801412"/>
              <a:gd name="connsiteX14" fmla="*/ 35017 w 425542"/>
              <a:gd name="connsiteY14" fmla="*/ 30692 h 801412"/>
              <a:gd name="connsiteX15" fmla="*/ 38192 w 425542"/>
              <a:gd name="connsiteY15" fmla="*/ 56092 h 801412"/>
              <a:gd name="connsiteX16" fmla="*/ 38192 w 425542"/>
              <a:gd name="connsiteY16" fmla="*/ 68792 h 801412"/>
              <a:gd name="connsiteX0" fmla="*/ 17462 w 404812"/>
              <a:gd name="connsiteY0" fmla="*/ 38417 h 783737"/>
              <a:gd name="connsiteX1" fmla="*/ 23812 w 404812"/>
              <a:gd name="connsiteY1" fmla="*/ 451167 h 783737"/>
              <a:gd name="connsiteX2" fmla="*/ 160337 w 404812"/>
              <a:gd name="connsiteY2" fmla="*/ 454342 h 783737"/>
              <a:gd name="connsiteX3" fmla="*/ 173037 w 404812"/>
              <a:gd name="connsiteY3" fmla="*/ 781367 h 783737"/>
              <a:gd name="connsiteX4" fmla="*/ 296862 w 404812"/>
              <a:gd name="connsiteY4" fmla="*/ 771842 h 783737"/>
              <a:gd name="connsiteX5" fmla="*/ 300037 w 404812"/>
              <a:gd name="connsiteY5" fmla="*/ 743267 h 783737"/>
              <a:gd name="connsiteX6" fmla="*/ 293687 w 404812"/>
              <a:gd name="connsiteY6" fmla="*/ 482917 h 783737"/>
              <a:gd name="connsiteX7" fmla="*/ 300037 w 404812"/>
              <a:gd name="connsiteY7" fmla="*/ 460692 h 783737"/>
              <a:gd name="connsiteX8" fmla="*/ 315912 w 404812"/>
              <a:gd name="connsiteY8" fmla="*/ 463867 h 783737"/>
              <a:gd name="connsiteX9" fmla="*/ 392112 w 404812"/>
              <a:gd name="connsiteY9" fmla="*/ 457517 h 783737"/>
              <a:gd name="connsiteX10" fmla="*/ 404812 w 404812"/>
              <a:gd name="connsiteY10" fmla="*/ 317817 h 783737"/>
              <a:gd name="connsiteX11" fmla="*/ 395287 w 404812"/>
              <a:gd name="connsiteY11" fmla="*/ 6667 h 783737"/>
              <a:gd name="connsiteX12" fmla="*/ 376237 w 404812"/>
              <a:gd name="connsiteY12" fmla="*/ 317 h 783737"/>
              <a:gd name="connsiteX13" fmla="*/ 17462 w 404812"/>
              <a:gd name="connsiteY13" fmla="*/ 3492 h 783737"/>
              <a:gd name="connsiteX14" fmla="*/ 14287 w 404812"/>
              <a:gd name="connsiteY14" fmla="*/ 13017 h 783737"/>
              <a:gd name="connsiteX15" fmla="*/ 17462 w 404812"/>
              <a:gd name="connsiteY15" fmla="*/ 38417 h 783737"/>
              <a:gd name="connsiteX0" fmla="*/ 14817 w 405342"/>
              <a:gd name="connsiteY0" fmla="*/ 13017 h 783737"/>
              <a:gd name="connsiteX1" fmla="*/ 24342 w 405342"/>
              <a:gd name="connsiteY1" fmla="*/ 451167 h 783737"/>
              <a:gd name="connsiteX2" fmla="*/ 160867 w 405342"/>
              <a:gd name="connsiteY2" fmla="*/ 454342 h 783737"/>
              <a:gd name="connsiteX3" fmla="*/ 173567 w 405342"/>
              <a:gd name="connsiteY3" fmla="*/ 781367 h 783737"/>
              <a:gd name="connsiteX4" fmla="*/ 297392 w 405342"/>
              <a:gd name="connsiteY4" fmla="*/ 771842 h 783737"/>
              <a:gd name="connsiteX5" fmla="*/ 300567 w 405342"/>
              <a:gd name="connsiteY5" fmla="*/ 743267 h 783737"/>
              <a:gd name="connsiteX6" fmla="*/ 294217 w 405342"/>
              <a:gd name="connsiteY6" fmla="*/ 482917 h 783737"/>
              <a:gd name="connsiteX7" fmla="*/ 300567 w 405342"/>
              <a:gd name="connsiteY7" fmla="*/ 460692 h 783737"/>
              <a:gd name="connsiteX8" fmla="*/ 316442 w 405342"/>
              <a:gd name="connsiteY8" fmla="*/ 463867 h 783737"/>
              <a:gd name="connsiteX9" fmla="*/ 392642 w 405342"/>
              <a:gd name="connsiteY9" fmla="*/ 457517 h 783737"/>
              <a:gd name="connsiteX10" fmla="*/ 405342 w 405342"/>
              <a:gd name="connsiteY10" fmla="*/ 317817 h 783737"/>
              <a:gd name="connsiteX11" fmla="*/ 395817 w 405342"/>
              <a:gd name="connsiteY11" fmla="*/ 6667 h 783737"/>
              <a:gd name="connsiteX12" fmla="*/ 376767 w 405342"/>
              <a:gd name="connsiteY12" fmla="*/ 317 h 783737"/>
              <a:gd name="connsiteX13" fmla="*/ 17992 w 405342"/>
              <a:gd name="connsiteY13" fmla="*/ 3492 h 783737"/>
              <a:gd name="connsiteX14" fmla="*/ 14817 w 405342"/>
              <a:gd name="connsiteY14" fmla="*/ 13017 h 783737"/>
              <a:gd name="connsiteX0" fmla="*/ 14817 w 405871"/>
              <a:gd name="connsiteY0" fmla="*/ 13017 h 783737"/>
              <a:gd name="connsiteX1" fmla="*/ 24342 w 405871"/>
              <a:gd name="connsiteY1" fmla="*/ 451167 h 783737"/>
              <a:gd name="connsiteX2" fmla="*/ 160867 w 405871"/>
              <a:gd name="connsiteY2" fmla="*/ 454342 h 783737"/>
              <a:gd name="connsiteX3" fmla="*/ 173567 w 405871"/>
              <a:gd name="connsiteY3" fmla="*/ 781367 h 783737"/>
              <a:gd name="connsiteX4" fmla="*/ 297392 w 405871"/>
              <a:gd name="connsiteY4" fmla="*/ 771842 h 783737"/>
              <a:gd name="connsiteX5" fmla="*/ 300567 w 405871"/>
              <a:gd name="connsiteY5" fmla="*/ 743267 h 783737"/>
              <a:gd name="connsiteX6" fmla="*/ 294217 w 405871"/>
              <a:gd name="connsiteY6" fmla="*/ 482917 h 783737"/>
              <a:gd name="connsiteX7" fmla="*/ 300567 w 405871"/>
              <a:gd name="connsiteY7" fmla="*/ 460692 h 783737"/>
              <a:gd name="connsiteX8" fmla="*/ 316442 w 405871"/>
              <a:gd name="connsiteY8" fmla="*/ 463867 h 783737"/>
              <a:gd name="connsiteX9" fmla="*/ 392642 w 405871"/>
              <a:gd name="connsiteY9" fmla="*/ 457517 h 783737"/>
              <a:gd name="connsiteX10" fmla="*/ 395817 w 405871"/>
              <a:gd name="connsiteY10" fmla="*/ 6667 h 783737"/>
              <a:gd name="connsiteX11" fmla="*/ 376767 w 405871"/>
              <a:gd name="connsiteY11" fmla="*/ 317 h 783737"/>
              <a:gd name="connsiteX12" fmla="*/ 17992 w 405871"/>
              <a:gd name="connsiteY12" fmla="*/ 3492 h 783737"/>
              <a:gd name="connsiteX13" fmla="*/ 14817 w 405871"/>
              <a:gd name="connsiteY13" fmla="*/ 13017 h 783737"/>
              <a:gd name="connsiteX0" fmla="*/ 14817 w 405871"/>
              <a:gd name="connsiteY0" fmla="*/ 13017 h 783737"/>
              <a:gd name="connsiteX1" fmla="*/ 24342 w 405871"/>
              <a:gd name="connsiteY1" fmla="*/ 451167 h 783737"/>
              <a:gd name="connsiteX2" fmla="*/ 160867 w 405871"/>
              <a:gd name="connsiteY2" fmla="*/ 454342 h 783737"/>
              <a:gd name="connsiteX3" fmla="*/ 173567 w 405871"/>
              <a:gd name="connsiteY3" fmla="*/ 781367 h 783737"/>
              <a:gd name="connsiteX4" fmla="*/ 297392 w 405871"/>
              <a:gd name="connsiteY4" fmla="*/ 771842 h 783737"/>
              <a:gd name="connsiteX5" fmla="*/ 300567 w 405871"/>
              <a:gd name="connsiteY5" fmla="*/ 743267 h 783737"/>
              <a:gd name="connsiteX6" fmla="*/ 294217 w 405871"/>
              <a:gd name="connsiteY6" fmla="*/ 482917 h 783737"/>
              <a:gd name="connsiteX7" fmla="*/ 300567 w 405871"/>
              <a:gd name="connsiteY7" fmla="*/ 460692 h 783737"/>
              <a:gd name="connsiteX8" fmla="*/ 392642 w 405871"/>
              <a:gd name="connsiteY8" fmla="*/ 457517 h 783737"/>
              <a:gd name="connsiteX9" fmla="*/ 395817 w 405871"/>
              <a:gd name="connsiteY9" fmla="*/ 6667 h 783737"/>
              <a:gd name="connsiteX10" fmla="*/ 376767 w 405871"/>
              <a:gd name="connsiteY10" fmla="*/ 317 h 783737"/>
              <a:gd name="connsiteX11" fmla="*/ 17992 w 405871"/>
              <a:gd name="connsiteY11" fmla="*/ 3492 h 783737"/>
              <a:gd name="connsiteX12" fmla="*/ 14817 w 405871"/>
              <a:gd name="connsiteY12" fmla="*/ 13017 h 783737"/>
              <a:gd name="connsiteX0" fmla="*/ 14817 w 405871"/>
              <a:gd name="connsiteY0" fmla="*/ 13017 h 783737"/>
              <a:gd name="connsiteX1" fmla="*/ 24342 w 405871"/>
              <a:gd name="connsiteY1" fmla="*/ 451167 h 783737"/>
              <a:gd name="connsiteX2" fmla="*/ 160867 w 405871"/>
              <a:gd name="connsiteY2" fmla="*/ 454342 h 783737"/>
              <a:gd name="connsiteX3" fmla="*/ 173567 w 405871"/>
              <a:gd name="connsiteY3" fmla="*/ 781367 h 783737"/>
              <a:gd name="connsiteX4" fmla="*/ 297392 w 405871"/>
              <a:gd name="connsiteY4" fmla="*/ 771842 h 783737"/>
              <a:gd name="connsiteX5" fmla="*/ 300567 w 405871"/>
              <a:gd name="connsiteY5" fmla="*/ 743267 h 783737"/>
              <a:gd name="connsiteX6" fmla="*/ 294217 w 405871"/>
              <a:gd name="connsiteY6" fmla="*/ 482917 h 783737"/>
              <a:gd name="connsiteX7" fmla="*/ 392642 w 405871"/>
              <a:gd name="connsiteY7" fmla="*/ 457517 h 783737"/>
              <a:gd name="connsiteX8" fmla="*/ 395817 w 405871"/>
              <a:gd name="connsiteY8" fmla="*/ 6667 h 783737"/>
              <a:gd name="connsiteX9" fmla="*/ 376767 w 405871"/>
              <a:gd name="connsiteY9" fmla="*/ 317 h 783737"/>
              <a:gd name="connsiteX10" fmla="*/ 17992 w 405871"/>
              <a:gd name="connsiteY10" fmla="*/ 3492 h 783737"/>
              <a:gd name="connsiteX11" fmla="*/ 14817 w 405871"/>
              <a:gd name="connsiteY11" fmla="*/ 13017 h 783737"/>
              <a:gd name="connsiteX0" fmla="*/ 14817 w 405871"/>
              <a:gd name="connsiteY0" fmla="*/ 13017 h 783737"/>
              <a:gd name="connsiteX1" fmla="*/ 24342 w 405871"/>
              <a:gd name="connsiteY1" fmla="*/ 451167 h 783737"/>
              <a:gd name="connsiteX2" fmla="*/ 160867 w 405871"/>
              <a:gd name="connsiteY2" fmla="*/ 454342 h 783737"/>
              <a:gd name="connsiteX3" fmla="*/ 173567 w 405871"/>
              <a:gd name="connsiteY3" fmla="*/ 781367 h 783737"/>
              <a:gd name="connsiteX4" fmla="*/ 297392 w 405871"/>
              <a:gd name="connsiteY4" fmla="*/ 771842 h 783737"/>
              <a:gd name="connsiteX5" fmla="*/ 294217 w 405871"/>
              <a:gd name="connsiteY5" fmla="*/ 482917 h 783737"/>
              <a:gd name="connsiteX6" fmla="*/ 392642 w 405871"/>
              <a:gd name="connsiteY6" fmla="*/ 457517 h 783737"/>
              <a:gd name="connsiteX7" fmla="*/ 395817 w 405871"/>
              <a:gd name="connsiteY7" fmla="*/ 6667 h 783737"/>
              <a:gd name="connsiteX8" fmla="*/ 376767 w 405871"/>
              <a:gd name="connsiteY8" fmla="*/ 317 h 783737"/>
              <a:gd name="connsiteX9" fmla="*/ 17992 w 405871"/>
              <a:gd name="connsiteY9" fmla="*/ 3492 h 783737"/>
              <a:gd name="connsiteX10" fmla="*/ 14817 w 405871"/>
              <a:gd name="connsiteY10" fmla="*/ 13017 h 783737"/>
              <a:gd name="connsiteX0" fmla="*/ 14817 w 405871"/>
              <a:gd name="connsiteY0" fmla="*/ 13017 h 783737"/>
              <a:gd name="connsiteX1" fmla="*/ 24342 w 405871"/>
              <a:gd name="connsiteY1" fmla="*/ 451167 h 783737"/>
              <a:gd name="connsiteX2" fmla="*/ 160867 w 405871"/>
              <a:gd name="connsiteY2" fmla="*/ 454342 h 783737"/>
              <a:gd name="connsiteX3" fmla="*/ 173567 w 405871"/>
              <a:gd name="connsiteY3" fmla="*/ 781367 h 783737"/>
              <a:gd name="connsiteX4" fmla="*/ 297392 w 405871"/>
              <a:gd name="connsiteY4" fmla="*/ 771842 h 783737"/>
              <a:gd name="connsiteX5" fmla="*/ 294217 w 405871"/>
              <a:gd name="connsiteY5" fmla="*/ 482917 h 783737"/>
              <a:gd name="connsiteX6" fmla="*/ 392642 w 405871"/>
              <a:gd name="connsiteY6" fmla="*/ 457517 h 783737"/>
              <a:gd name="connsiteX7" fmla="*/ 395817 w 405871"/>
              <a:gd name="connsiteY7" fmla="*/ 6667 h 783737"/>
              <a:gd name="connsiteX8" fmla="*/ 376767 w 405871"/>
              <a:gd name="connsiteY8" fmla="*/ 317 h 783737"/>
              <a:gd name="connsiteX9" fmla="*/ 17992 w 405871"/>
              <a:gd name="connsiteY9" fmla="*/ 3492 h 783737"/>
              <a:gd name="connsiteX10" fmla="*/ 14817 w 405871"/>
              <a:gd name="connsiteY10" fmla="*/ 13017 h 783737"/>
              <a:gd name="connsiteX0" fmla="*/ 14817 w 405871"/>
              <a:gd name="connsiteY0" fmla="*/ 13017 h 783737"/>
              <a:gd name="connsiteX1" fmla="*/ 24342 w 405871"/>
              <a:gd name="connsiteY1" fmla="*/ 451167 h 783737"/>
              <a:gd name="connsiteX2" fmla="*/ 160867 w 405871"/>
              <a:gd name="connsiteY2" fmla="*/ 454342 h 783737"/>
              <a:gd name="connsiteX3" fmla="*/ 173567 w 405871"/>
              <a:gd name="connsiteY3" fmla="*/ 781367 h 783737"/>
              <a:gd name="connsiteX4" fmla="*/ 297392 w 405871"/>
              <a:gd name="connsiteY4" fmla="*/ 771842 h 783737"/>
              <a:gd name="connsiteX5" fmla="*/ 294217 w 405871"/>
              <a:gd name="connsiteY5" fmla="*/ 482917 h 783737"/>
              <a:gd name="connsiteX6" fmla="*/ 392642 w 405871"/>
              <a:gd name="connsiteY6" fmla="*/ 457517 h 783737"/>
              <a:gd name="connsiteX7" fmla="*/ 395817 w 405871"/>
              <a:gd name="connsiteY7" fmla="*/ 6667 h 783737"/>
              <a:gd name="connsiteX8" fmla="*/ 376767 w 405871"/>
              <a:gd name="connsiteY8" fmla="*/ 317 h 783737"/>
              <a:gd name="connsiteX9" fmla="*/ 17992 w 405871"/>
              <a:gd name="connsiteY9" fmla="*/ 3492 h 783737"/>
              <a:gd name="connsiteX10" fmla="*/ 14817 w 405871"/>
              <a:gd name="connsiteY10" fmla="*/ 13017 h 783737"/>
              <a:gd name="connsiteX0" fmla="*/ 14817 w 405871"/>
              <a:gd name="connsiteY0" fmla="*/ 13017 h 783737"/>
              <a:gd name="connsiteX1" fmla="*/ 24342 w 405871"/>
              <a:gd name="connsiteY1" fmla="*/ 451167 h 783737"/>
              <a:gd name="connsiteX2" fmla="*/ 160867 w 405871"/>
              <a:gd name="connsiteY2" fmla="*/ 454342 h 783737"/>
              <a:gd name="connsiteX3" fmla="*/ 173567 w 405871"/>
              <a:gd name="connsiteY3" fmla="*/ 781367 h 783737"/>
              <a:gd name="connsiteX4" fmla="*/ 297392 w 405871"/>
              <a:gd name="connsiteY4" fmla="*/ 771842 h 783737"/>
              <a:gd name="connsiteX5" fmla="*/ 294217 w 405871"/>
              <a:gd name="connsiteY5" fmla="*/ 482917 h 783737"/>
              <a:gd name="connsiteX6" fmla="*/ 392642 w 405871"/>
              <a:gd name="connsiteY6" fmla="*/ 457517 h 783737"/>
              <a:gd name="connsiteX7" fmla="*/ 395817 w 405871"/>
              <a:gd name="connsiteY7" fmla="*/ 6667 h 783737"/>
              <a:gd name="connsiteX8" fmla="*/ 376767 w 405871"/>
              <a:gd name="connsiteY8" fmla="*/ 317 h 783737"/>
              <a:gd name="connsiteX9" fmla="*/ 17992 w 405871"/>
              <a:gd name="connsiteY9" fmla="*/ 3492 h 783737"/>
              <a:gd name="connsiteX10" fmla="*/ 14817 w 405871"/>
              <a:gd name="connsiteY10" fmla="*/ 13017 h 783737"/>
              <a:gd name="connsiteX0" fmla="*/ 14817 w 405871"/>
              <a:gd name="connsiteY0" fmla="*/ 13017 h 781367"/>
              <a:gd name="connsiteX1" fmla="*/ 24342 w 405871"/>
              <a:gd name="connsiteY1" fmla="*/ 451167 h 781367"/>
              <a:gd name="connsiteX2" fmla="*/ 160867 w 405871"/>
              <a:gd name="connsiteY2" fmla="*/ 454342 h 781367"/>
              <a:gd name="connsiteX3" fmla="*/ 173567 w 405871"/>
              <a:gd name="connsiteY3" fmla="*/ 781367 h 781367"/>
              <a:gd name="connsiteX4" fmla="*/ 297392 w 405871"/>
              <a:gd name="connsiteY4" fmla="*/ 771842 h 781367"/>
              <a:gd name="connsiteX5" fmla="*/ 294217 w 405871"/>
              <a:gd name="connsiteY5" fmla="*/ 482917 h 781367"/>
              <a:gd name="connsiteX6" fmla="*/ 392642 w 405871"/>
              <a:gd name="connsiteY6" fmla="*/ 457517 h 781367"/>
              <a:gd name="connsiteX7" fmla="*/ 395817 w 405871"/>
              <a:gd name="connsiteY7" fmla="*/ 6667 h 781367"/>
              <a:gd name="connsiteX8" fmla="*/ 376767 w 405871"/>
              <a:gd name="connsiteY8" fmla="*/ 317 h 781367"/>
              <a:gd name="connsiteX9" fmla="*/ 17992 w 405871"/>
              <a:gd name="connsiteY9" fmla="*/ 3492 h 781367"/>
              <a:gd name="connsiteX10" fmla="*/ 14817 w 405871"/>
              <a:gd name="connsiteY10" fmla="*/ 13017 h 781367"/>
              <a:gd name="connsiteX0" fmla="*/ 14817 w 405871"/>
              <a:gd name="connsiteY0" fmla="*/ 13017 h 781367"/>
              <a:gd name="connsiteX1" fmla="*/ 24342 w 405871"/>
              <a:gd name="connsiteY1" fmla="*/ 451167 h 781367"/>
              <a:gd name="connsiteX2" fmla="*/ 160867 w 405871"/>
              <a:gd name="connsiteY2" fmla="*/ 454342 h 781367"/>
              <a:gd name="connsiteX3" fmla="*/ 173567 w 405871"/>
              <a:gd name="connsiteY3" fmla="*/ 781367 h 781367"/>
              <a:gd name="connsiteX4" fmla="*/ 297392 w 405871"/>
              <a:gd name="connsiteY4" fmla="*/ 771842 h 781367"/>
              <a:gd name="connsiteX5" fmla="*/ 294217 w 405871"/>
              <a:gd name="connsiteY5" fmla="*/ 482917 h 781367"/>
              <a:gd name="connsiteX6" fmla="*/ 392642 w 405871"/>
              <a:gd name="connsiteY6" fmla="*/ 457517 h 781367"/>
              <a:gd name="connsiteX7" fmla="*/ 395817 w 405871"/>
              <a:gd name="connsiteY7" fmla="*/ 6667 h 781367"/>
              <a:gd name="connsiteX8" fmla="*/ 376767 w 405871"/>
              <a:gd name="connsiteY8" fmla="*/ 317 h 781367"/>
              <a:gd name="connsiteX9" fmla="*/ 17992 w 405871"/>
              <a:gd name="connsiteY9" fmla="*/ 3492 h 781367"/>
              <a:gd name="connsiteX10" fmla="*/ 14817 w 405871"/>
              <a:gd name="connsiteY10" fmla="*/ 13017 h 781367"/>
              <a:gd name="connsiteX0" fmla="*/ 14817 w 405871"/>
              <a:gd name="connsiteY0" fmla="*/ 13017 h 781367"/>
              <a:gd name="connsiteX1" fmla="*/ 24342 w 405871"/>
              <a:gd name="connsiteY1" fmla="*/ 451167 h 781367"/>
              <a:gd name="connsiteX2" fmla="*/ 160867 w 405871"/>
              <a:gd name="connsiteY2" fmla="*/ 454342 h 781367"/>
              <a:gd name="connsiteX3" fmla="*/ 173567 w 405871"/>
              <a:gd name="connsiteY3" fmla="*/ 781367 h 781367"/>
              <a:gd name="connsiteX4" fmla="*/ 297392 w 405871"/>
              <a:gd name="connsiteY4" fmla="*/ 771842 h 781367"/>
              <a:gd name="connsiteX5" fmla="*/ 294217 w 405871"/>
              <a:gd name="connsiteY5" fmla="*/ 482917 h 781367"/>
              <a:gd name="connsiteX6" fmla="*/ 392642 w 405871"/>
              <a:gd name="connsiteY6" fmla="*/ 457517 h 781367"/>
              <a:gd name="connsiteX7" fmla="*/ 395817 w 405871"/>
              <a:gd name="connsiteY7" fmla="*/ 6667 h 781367"/>
              <a:gd name="connsiteX8" fmla="*/ 376767 w 405871"/>
              <a:gd name="connsiteY8" fmla="*/ 317 h 781367"/>
              <a:gd name="connsiteX9" fmla="*/ 17992 w 405871"/>
              <a:gd name="connsiteY9" fmla="*/ 3492 h 781367"/>
              <a:gd name="connsiteX10" fmla="*/ 14817 w 405871"/>
              <a:gd name="connsiteY10" fmla="*/ 13017 h 781367"/>
              <a:gd name="connsiteX0" fmla="*/ 170 w 391224"/>
              <a:gd name="connsiteY0" fmla="*/ 13017 h 781367"/>
              <a:gd name="connsiteX1" fmla="*/ 9695 w 391224"/>
              <a:gd name="connsiteY1" fmla="*/ 451167 h 781367"/>
              <a:gd name="connsiteX2" fmla="*/ 146220 w 391224"/>
              <a:gd name="connsiteY2" fmla="*/ 454342 h 781367"/>
              <a:gd name="connsiteX3" fmla="*/ 158920 w 391224"/>
              <a:gd name="connsiteY3" fmla="*/ 781367 h 781367"/>
              <a:gd name="connsiteX4" fmla="*/ 282745 w 391224"/>
              <a:gd name="connsiteY4" fmla="*/ 771842 h 781367"/>
              <a:gd name="connsiteX5" fmla="*/ 279570 w 391224"/>
              <a:gd name="connsiteY5" fmla="*/ 482917 h 781367"/>
              <a:gd name="connsiteX6" fmla="*/ 377995 w 391224"/>
              <a:gd name="connsiteY6" fmla="*/ 457517 h 781367"/>
              <a:gd name="connsiteX7" fmla="*/ 381170 w 391224"/>
              <a:gd name="connsiteY7" fmla="*/ 6667 h 781367"/>
              <a:gd name="connsiteX8" fmla="*/ 362120 w 391224"/>
              <a:gd name="connsiteY8" fmla="*/ 317 h 781367"/>
              <a:gd name="connsiteX9" fmla="*/ 3345 w 391224"/>
              <a:gd name="connsiteY9" fmla="*/ 3492 h 781367"/>
              <a:gd name="connsiteX10" fmla="*/ 170 w 391224"/>
              <a:gd name="connsiteY10" fmla="*/ 13017 h 781367"/>
              <a:gd name="connsiteX0" fmla="*/ 170 w 391224"/>
              <a:gd name="connsiteY0" fmla="*/ 13017 h 781367"/>
              <a:gd name="connsiteX1" fmla="*/ 9695 w 391224"/>
              <a:gd name="connsiteY1" fmla="*/ 451167 h 781367"/>
              <a:gd name="connsiteX2" fmla="*/ 146220 w 391224"/>
              <a:gd name="connsiteY2" fmla="*/ 454342 h 781367"/>
              <a:gd name="connsiteX3" fmla="*/ 158920 w 391224"/>
              <a:gd name="connsiteY3" fmla="*/ 781367 h 781367"/>
              <a:gd name="connsiteX4" fmla="*/ 282745 w 391224"/>
              <a:gd name="connsiteY4" fmla="*/ 771842 h 781367"/>
              <a:gd name="connsiteX5" fmla="*/ 279570 w 391224"/>
              <a:gd name="connsiteY5" fmla="*/ 482917 h 781367"/>
              <a:gd name="connsiteX6" fmla="*/ 377995 w 391224"/>
              <a:gd name="connsiteY6" fmla="*/ 457517 h 781367"/>
              <a:gd name="connsiteX7" fmla="*/ 381170 w 391224"/>
              <a:gd name="connsiteY7" fmla="*/ 6667 h 781367"/>
              <a:gd name="connsiteX8" fmla="*/ 362120 w 391224"/>
              <a:gd name="connsiteY8" fmla="*/ 317 h 781367"/>
              <a:gd name="connsiteX9" fmla="*/ 3345 w 391224"/>
              <a:gd name="connsiteY9" fmla="*/ 3492 h 781367"/>
              <a:gd name="connsiteX10" fmla="*/ 170 w 391224"/>
              <a:gd name="connsiteY10" fmla="*/ 13017 h 781367"/>
              <a:gd name="connsiteX0" fmla="*/ 170 w 381170"/>
              <a:gd name="connsiteY0" fmla="*/ 13017 h 781367"/>
              <a:gd name="connsiteX1" fmla="*/ 9695 w 381170"/>
              <a:gd name="connsiteY1" fmla="*/ 451167 h 781367"/>
              <a:gd name="connsiteX2" fmla="*/ 146220 w 381170"/>
              <a:gd name="connsiteY2" fmla="*/ 454342 h 781367"/>
              <a:gd name="connsiteX3" fmla="*/ 158920 w 381170"/>
              <a:gd name="connsiteY3" fmla="*/ 781367 h 781367"/>
              <a:gd name="connsiteX4" fmla="*/ 282745 w 381170"/>
              <a:gd name="connsiteY4" fmla="*/ 771842 h 781367"/>
              <a:gd name="connsiteX5" fmla="*/ 279570 w 381170"/>
              <a:gd name="connsiteY5" fmla="*/ 482917 h 781367"/>
              <a:gd name="connsiteX6" fmla="*/ 377995 w 381170"/>
              <a:gd name="connsiteY6" fmla="*/ 457517 h 781367"/>
              <a:gd name="connsiteX7" fmla="*/ 381170 w 381170"/>
              <a:gd name="connsiteY7" fmla="*/ 6667 h 781367"/>
              <a:gd name="connsiteX8" fmla="*/ 362120 w 381170"/>
              <a:gd name="connsiteY8" fmla="*/ 317 h 781367"/>
              <a:gd name="connsiteX9" fmla="*/ 3345 w 381170"/>
              <a:gd name="connsiteY9" fmla="*/ 3492 h 781367"/>
              <a:gd name="connsiteX10" fmla="*/ 170 w 381170"/>
              <a:gd name="connsiteY10" fmla="*/ 13017 h 781367"/>
              <a:gd name="connsiteX0" fmla="*/ 170 w 381170"/>
              <a:gd name="connsiteY0" fmla="*/ 13017 h 792088"/>
              <a:gd name="connsiteX1" fmla="*/ 9695 w 381170"/>
              <a:gd name="connsiteY1" fmla="*/ 451167 h 792088"/>
              <a:gd name="connsiteX2" fmla="*/ 146220 w 381170"/>
              <a:gd name="connsiteY2" fmla="*/ 454342 h 792088"/>
              <a:gd name="connsiteX3" fmla="*/ 144016 w 381170"/>
              <a:gd name="connsiteY3" fmla="*/ 792088 h 792088"/>
              <a:gd name="connsiteX4" fmla="*/ 282745 w 381170"/>
              <a:gd name="connsiteY4" fmla="*/ 771842 h 792088"/>
              <a:gd name="connsiteX5" fmla="*/ 279570 w 381170"/>
              <a:gd name="connsiteY5" fmla="*/ 482917 h 792088"/>
              <a:gd name="connsiteX6" fmla="*/ 377995 w 381170"/>
              <a:gd name="connsiteY6" fmla="*/ 457517 h 792088"/>
              <a:gd name="connsiteX7" fmla="*/ 381170 w 381170"/>
              <a:gd name="connsiteY7" fmla="*/ 6667 h 792088"/>
              <a:gd name="connsiteX8" fmla="*/ 362120 w 381170"/>
              <a:gd name="connsiteY8" fmla="*/ 317 h 792088"/>
              <a:gd name="connsiteX9" fmla="*/ 3345 w 381170"/>
              <a:gd name="connsiteY9" fmla="*/ 3492 h 792088"/>
              <a:gd name="connsiteX10" fmla="*/ 170 w 381170"/>
              <a:gd name="connsiteY10" fmla="*/ 13017 h 792088"/>
              <a:gd name="connsiteX0" fmla="*/ 170 w 381170"/>
              <a:gd name="connsiteY0" fmla="*/ 13017 h 792088"/>
              <a:gd name="connsiteX1" fmla="*/ 9695 w 381170"/>
              <a:gd name="connsiteY1" fmla="*/ 451167 h 792088"/>
              <a:gd name="connsiteX2" fmla="*/ 146220 w 381170"/>
              <a:gd name="connsiteY2" fmla="*/ 454342 h 792088"/>
              <a:gd name="connsiteX3" fmla="*/ 144016 w 381170"/>
              <a:gd name="connsiteY3" fmla="*/ 792088 h 792088"/>
              <a:gd name="connsiteX4" fmla="*/ 288032 w 381170"/>
              <a:gd name="connsiteY4" fmla="*/ 720079 h 792088"/>
              <a:gd name="connsiteX5" fmla="*/ 279570 w 381170"/>
              <a:gd name="connsiteY5" fmla="*/ 482917 h 792088"/>
              <a:gd name="connsiteX6" fmla="*/ 377995 w 381170"/>
              <a:gd name="connsiteY6" fmla="*/ 457517 h 792088"/>
              <a:gd name="connsiteX7" fmla="*/ 381170 w 381170"/>
              <a:gd name="connsiteY7" fmla="*/ 6667 h 792088"/>
              <a:gd name="connsiteX8" fmla="*/ 362120 w 381170"/>
              <a:gd name="connsiteY8" fmla="*/ 317 h 792088"/>
              <a:gd name="connsiteX9" fmla="*/ 3345 w 381170"/>
              <a:gd name="connsiteY9" fmla="*/ 3492 h 792088"/>
              <a:gd name="connsiteX10" fmla="*/ 170 w 381170"/>
              <a:gd name="connsiteY10" fmla="*/ 13017 h 792088"/>
              <a:gd name="connsiteX0" fmla="*/ 170 w 381170"/>
              <a:gd name="connsiteY0" fmla="*/ 13017 h 793104"/>
              <a:gd name="connsiteX1" fmla="*/ 9695 w 381170"/>
              <a:gd name="connsiteY1" fmla="*/ 451167 h 793104"/>
              <a:gd name="connsiteX2" fmla="*/ 146220 w 381170"/>
              <a:gd name="connsiteY2" fmla="*/ 454342 h 793104"/>
              <a:gd name="connsiteX3" fmla="*/ 144016 w 381170"/>
              <a:gd name="connsiteY3" fmla="*/ 792088 h 793104"/>
              <a:gd name="connsiteX4" fmla="*/ 265807 w 381170"/>
              <a:gd name="connsiteY4" fmla="*/ 793104 h 793104"/>
              <a:gd name="connsiteX5" fmla="*/ 279570 w 381170"/>
              <a:gd name="connsiteY5" fmla="*/ 482917 h 793104"/>
              <a:gd name="connsiteX6" fmla="*/ 377995 w 381170"/>
              <a:gd name="connsiteY6" fmla="*/ 457517 h 793104"/>
              <a:gd name="connsiteX7" fmla="*/ 381170 w 381170"/>
              <a:gd name="connsiteY7" fmla="*/ 6667 h 793104"/>
              <a:gd name="connsiteX8" fmla="*/ 362120 w 381170"/>
              <a:gd name="connsiteY8" fmla="*/ 317 h 793104"/>
              <a:gd name="connsiteX9" fmla="*/ 3345 w 381170"/>
              <a:gd name="connsiteY9" fmla="*/ 3492 h 793104"/>
              <a:gd name="connsiteX10" fmla="*/ 170 w 381170"/>
              <a:gd name="connsiteY10" fmla="*/ 13017 h 793104"/>
              <a:gd name="connsiteX0" fmla="*/ 170 w 381170"/>
              <a:gd name="connsiteY0" fmla="*/ 13017 h 793104"/>
              <a:gd name="connsiteX1" fmla="*/ 9695 w 381170"/>
              <a:gd name="connsiteY1" fmla="*/ 451167 h 793104"/>
              <a:gd name="connsiteX2" fmla="*/ 146220 w 381170"/>
              <a:gd name="connsiteY2" fmla="*/ 454342 h 793104"/>
              <a:gd name="connsiteX3" fmla="*/ 144016 w 381170"/>
              <a:gd name="connsiteY3" fmla="*/ 792088 h 793104"/>
              <a:gd name="connsiteX4" fmla="*/ 265807 w 381170"/>
              <a:gd name="connsiteY4" fmla="*/ 793104 h 793104"/>
              <a:gd name="connsiteX5" fmla="*/ 260222 w 381170"/>
              <a:gd name="connsiteY5" fmla="*/ 447719 h 793104"/>
              <a:gd name="connsiteX6" fmla="*/ 377995 w 381170"/>
              <a:gd name="connsiteY6" fmla="*/ 457517 h 793104"/>
              <a:gd name="connsiteX7" fmla="*/ 381170 w 381170"/>
              <a:gd name="connsiteY7" fmla="*/ 6667 h 793104"/>
              <a:gd name="connsiteX8" fmla="*/ 362120 w 381170"/>
              <a:gd name="connsiteY8" fmla="*/ 317 h 793104"/>
              <a:gd name="connsiteX9" fmla="*/ 3345 w 381170"/>
              <a:gd name="connsiteY9" fmla="*/ 3492 h 793104"/>
              <a:gd name="connsiteX10" fmla="*/ 170 w 381170"/>
              <a:gd name="connsiteY10" fmla="*/ 13017 h 793104"/>
              <a:gd name="connsiteX0" fmla="*/ 170 w 388578"/>
              <a:gd name="connsiteY0" fmla="*/ 13017 h 793104"/>
              <a:gd name="connsiteX1" fmla="*/ 9695 w 388578"/>
              <a:gd name="connsiteY1" fmla="*/ 451167 h 793104"/>
              <a:gd name="connsiteX2" fmla="*/ 146220 w 388578"/>
              <a:gd name="connsiteY2" fmla="*/ 454342 h 793104"/>
              <a:gd name="connsiteX3" fmla="*/ 144016 w 388578"/>
              <a:gd name="connsiteY3" fmla="*/ 792088 h 793104"/>
              <a:gd name="connsiteX4" fmla="*/ 265807 w 388578"/>
              <a:gd name="connsiteY4" fmla="*/ 793104 h 793104"/>
              <a:gd name="connsiteX5" fmla="*/ 260222 w 388578"/>
              <a:gd name="connsiteY5" fmla="*/ 447719 h 793104"/>
              <a:gd name="connsiteX6" fmla="*/ 387520 w 388578"/>
              <a:gd name="connsiteY6" fmla="*/ 447992 h 793104"/>
              <a:gd name="connsiteX7" fmla="*/ 381170 w 388578"/>
              <a:gd name="connsiteY7" fmla="*/ 6667 h 793104"/>
              <a:gd name="connsiteX8" fmla="*/ 362120 w 388578"/>
              <a:gd name="connsiteY8" fmla="*/ 317 h 793104"/>
              <a:gd name="connsiteX9" fmla="*/ 3345 w 388578"/>
              <a:gd name="connsiteY9" fmla="*/ 3492 h 793104"/>
              <a:gd name="connsiteX10" fmla="*/ 170 w 388578"/>
              <a:gd name="connsiteY10" fmla="*/ 13017 h 793104"/>
              <a:gd name="connsiteX0" fmla="*/ 58737 w 443970"/>
              <a:gd name="connsiteY0" fmla="*/ 3492 h 793104"/>
              <a:gd name="connsiteX1" fmla="*/ 65087 w 443970"/>
              <a:gd name="connsiteY1" fmla="*/ 451167 h 793104"/>
              <a:gd name="connsiteX2" fmla="*/ 201612 w 443970"/>
              <a:gd name="connsiteY2" fmla="*/ 454342 h 793104"/>
              <a:gd name="connsiteX3" fmla="*/ 199408 w 443970"/>
              <a:gd name="connsiteY3" fmla="*/ 792088 h 793104"/>
              <a:gd name="connsiteX4" fmla="*/ 321199 w 443970"/>
              <a:gd name="connsiteY4" fmla="*/ 793104 h 793104"/>
              <a:gd name="connsiteX5" fmla="*/ 315614 w 443970"/>
              <a:gd name="connsiteY5" fmla="*/ 447719 h 793104"/>
              <a:gd name="connsiteX6" fmla="*/ 442912 w 443970"/>
              <a:gd name="connsiteY6" fmla="*/ 447992 h 793104"/>
              <a:gd name="connsiteX7" fmla="*/ 436562 w 443970"/>
              <a:gd name="connsiteY7" fmla="*/ 6667 h 793104"/>
              <a:gd name="connsiteX8" fmla="*/ 417512 w 443970"/>
              <a:gd name="connsiteY8" fmla="*/ 317 h 793104"/>
              <a:gd name="connsiteX9" fmla="*/ 58737 w 443970"/>
              <a:gd name="connsiteY9" fmla="*/ 3492 h 793104"/>
              <a:gd name="connsiteX0" fmla="*/ 0 w 385233"/>
              <a:gd name="connsiteY0" fmla="*/ 3492 h 793104"/>
              <a:gd name="connsiteX1" fmla="*/ 6350 w 385233"/>
              <a:gd name="connsiteY1" fmla="*/ 451167 h 793104"/>
              <a:gd name="connsiteX2" fmla="*/ 142875 w 385233"/>
              <a:gd name="connsiteY2" fmla="*/ 454342 h 793104"/>
              <a:gd name="connsiteX3" fmla="*/ 140671 w 385233"/>
              <a:gd name="connsiteY3" fmla="*/ 792088 h 793104"/>
              <a:gd name="connsiteX4" fmla="*/ 262462 w 385233"/>
              <a:gd name="connsiteY4" fmla="*/ 793104 h 793104"/>
              <a:gd name="connsiteX5" fmla="*/ 256877 w 385233"/>
              <a:gd name="connsiteY5" fmla="*/ 447719 h 793104"/>
              <a:gd name="connsiteX6" fmla="*/ 384175 w 385233"/>
              <a:gd name="connsiteY6" fmla="*/ 447992 h 793104"/>
              <a:gd name="connsiteX7" fmla="*/ 377825 w 385233"/>
              <a:gd name="connsiteY7" fmla="*/ 6667 h 793104"/>
              <a:gd name="connsiteX8" fmla="*/ 358775 w 385233"/>
              <a:gd name="connsiteY8" fmla="*/ 317 h 793104"/>
              <a:gd name="connsiteX9" fmla="*/ 0 w 385233"/>
              <a:gd name="connsiteY9" fmla="*/ 3492 h 793104"/>
              <a:gd name="connsiteX0" fmla="*/ 0 w 385233"/>
              <a:gd name="connsiteY0" fmla="*/ 74083 h 863695"/>
              <a:gd name="connsiteX1" fmla="*/ 6350 w 385233"/>
              <a:gd name="connsiteY1" fmla="*/ 521758 h 863695"/>
              <a:gd name="connsiteX2" fmla="*/ 142875 w 385233"/>
              <a:gd name="connsiteY2" fmla="*/ 524933 h 863695"/>
              <a:gd name="connsiteX3" fmla="*/ 140671 w 385233"/>
              <a:gd name="connsiteY3" fmla="*/ 862679 h 863695"/>
              <a:gd name="connsiteX4" fmla="*/ 262462 w 385233"/>
              <a:gd name="connsiteY4" fmla="*/ 863695 h 863695"/>
              <a:gd name="connsiteX5" fmla="*/ 256877 w 385233"/>
              <a:gd name="connsiteY5" fmla="*/ 518310 h 863695"/>
              <a:gd name="connsiteX6" fmla="*/ 384175 w 385233"/>
              <a:gd name="connsiteY6" fmla="*/ 518583 h 863695"/>
              <a:gd name="connsiteX7" fmla="*/ 377825 w 385233"/>
              <a:gd name="connsiteY7" fmla="*/ 77258 h 863695"/>
              <a:gd name="connsiteX8" fmla="*/ 0 w 385233"/>
              <a:gd name="connsiteY8" fmla="*/ 74083 h 863695"/>
              <a:gd name="connsiteX0" fmla="*/ 0 w 388578"/>
              <a:gd name="connsiteY0" fmla="*/ 139424 h 860520"/>
              <a:gd name="connsiteX1" fmla="*/ 9695 w 388578"/>
              <a:gd name="connsiteY1" fmla="*/ 518583 h 860520"/>
              <a:gd name="connsiteX2" fmla="*/ 146220 w 388578"/>
              <a:gd name="connsiteY2" fmla="*/ 521758 h 860520"/>
              <a:gd name="connsiteX3" fmla="*/ 144016 w 388578"/>
              <a:gd name="connsiteY3" fmla="*/ 859504 h 860520"/>
              <a:gd name="connsiteX4" fmla="*/ 265807 w 388578"/>
              <a:gd name="connsiteY4" fmla="*/ 860520 h 860520"/>
              <a:gd name="connsiteX5" fmla="*/ 260222 w 388578"/>
              <a:gd name="connsiteY5" fmla="*/ 515135 h 860520"/>
              <a:gd name="connsiteX6" fmla="*/ 387520 w 388578"/>
              <a:gd name="connsiteY6" fmla="*/ 515408 h 860520"/>
              <a:gd name="connsiteX7" fmla="*/ 381170 w 388578"/>
              <a:gd name="connsiteY7" fmla="*/ 74083 h 860520"/>
              <a:gd name="connsiteX8" fmla="*/ 0 w 388578"/>
              <a:gd name="connsiteY8" fmla="*/ 139424 h 860520"/>
              <a:gd name="connsiteX0" fmla="*/ 0 w 388578"/>
              <a:gd name="connsiteY0" fmla="*/ 79347 h 800443"/>
              <a:gd name="connsiteX1" fmla="*/ 9695 w 388578"/>
              <a:gd name="connsiteY1" fmla="*/ 458506 h 800443"/>
              <a:gd name="connsiteX2" fmla="*/ 146220 w 388578"/>
              <a:gd name="connsiteY2" fmla="*/ 461681 h 800443"/>
              <a:gd name="connsiteX3" fmla="*/ 144016 w 388578"/>
              <a:gd name="connsiteY3" fmla="*/ 799427 h 800443"/>
              <a:gd name="connsiteX4" fmla="*/ 265807 w 388578"/>
              <a:gd name="connsiteY4" fmla="*/ 800443 h 800443"/>
              <a:gd name="connsiteX5" fmla="*/ 260222 w 388578"/>
              <a:gd name="connsiteY5" fmla="*/ 455058 h 800443"/>
              <a:gd name="connsiteX6" fmla="*/ 387520 w 388578"/>
              <a:gd name="connsiteY6" fmla="*/ 455331 h 800443"/>
              <a:gd name="connsiteX7" fmla="*/ 381889 w 388578"/>
              <a:gd name="connsiteY7" fmla="*/ 74083 h 800443"/>
              <a:gd name="connsiteX8" fmla="*/ 0 w 388578"/>
              <a:gd name="connsiteY8" fmla="*/ 79347 h 800443"/>
              <a:gd name="connsiteX0" fmla="*/ 0 w 381889"/>
              <a:gd name="connsiteY0" fmla="*/ 79347 h 800443"/>
              <a:gd name="connsiteX1" fmla="*/ 9695 w 381889"/>
              <a:gd name="connsiteY1" fmla="*/ 458506 h 800443"/>
              <a:gd name="connsiteX2" fmla="*/ 146220 w 381889"/>
              <a:gd name="connsiteY2" fmla="*/ 461681 h 800443"/>
              <a:gd name="connsiteX3" fmla="*/ 144016 w 381889"/>
              <a:gd name="connsiteY3" fmla="*/ 799427 h 800443"/>
              <a:gd name="connsiteX4" fmla="*/ 265807 w 381889"/>
              <a:gd name="connsiteY4" fmla="*/ 800443 h 800443"/>
              <a:gd name="connsiteX5" fmla="*/ 260222 w 381889"/>
              <a:gd name="connsiteY5" fmla="*/ 455058 h 800443"/>
              <a:gd name="connsiteX6" fmla="*/ 342276 w 381889"/>
              <a:gd name="connsiteY6" fmla="*/ 452950 h 800443"/>
              <a:gd name="connsiteX7" fmla="*/ 381889 w 381889"/>
              <a:gd name="connsiteY7" fmla="*/ 74083 h 800443"/>
              <a:gd name="connsiteX8" fmla="*/ 0 w 381889"/>
              <a:gd name="connsiteY8" fmla="*/ 79347 h 800443"/>
              <a:gd name="connsiteX0" fmla="*/ 0 w 346170"/>
              <a:gd name="connsiteY0" fmla="*/ 79347 h 800443"/>
              <a:gd name="connsiteX1" fmla="*/ 9695 w 346170"/>
              <a:gd name="connsiteY1" fmla="*/ 458506 h 800443"/>
              <a:gd name="connsiteX2" fmla="*/ 146220 w 346170"/>
              <a:gd name="connsiteY2" fmla="*/ 461681 h 800443"/>
              <a:gd name="connsiteX3" fmla="*/ 144016 w 346170"/>
              <a:gd name="connsiteY3" fmla="*/ 799427 h 800443"/>
              <a:gd name="connsiteX4" fmla="*/ 265807 w 346170"/>
              <a:gd name="connsiteY4" fmla="*/ 800443 h 800443"/>
              <a:gd name="connsiteX5" fmla="*/ 260222 w 346170"/>
              <a:gd name="connsiteY5" fmla="*/ 455058 h 800443"/>
              <a:gd name="connsiteX6" fmla="*/ 342276 w 346170"/>
              <a:gd name="connsiteY6" fmla="*/ 452950 h 800443"/>
              <a:gd name="connsiteX7" fmla="*/ 346170 w 346170"/>
              <a:gd name="connsiteY7" fmla="*/ 74083 h 800443"/>
              <a:gd name="connsiteX8" fmla="*/ 0 w 346170"/>
              <a:gd name="connsiteY8" fmla="*/ 79347 h 800443"/>
              <a:gd name="connsiteX0" fmla="*/ 0 w 346170"/>
              <a:gd name="connsiteY0" fmla="*/ 79347 h 800443"/>
              <a:gd name="connsiteX1" fmla="*/ 9695 w 346170"/>
              <a:gd name="connsiteY1" fmla="*/ 458506 h 800443"/>
              <a:gd name="connsiteX2" fmla="*/ 146220 w 346170"/>
              <a:gd name="connsiteY2" fmla="*/ 461681 h 800443"/>
              <a:gd name="connsiteX3" fmla="*/ 144016 w 346170"/>
              <a:gd name="connsiteY3" fmla="*/ 799427 h 800443"/>
              <a:gd name="connsiteX4" fmla="*/ 265807 w 346170"/>
              <a:gd name="connsiteY4" fmla="*/ 800443 h 800443"/>
              <a:gd name="connsiteX5" fmla="*/ 260222 w 346170"/>
              <a:gd name="connsiteY5" fmla="*/ 455058 h 800443"/>
              <a:gd name="connsiteX6" fmla="*/ 342276 w 346170"/>
              <a:gd name="connsiteY6" fmla="*/ 452950 h 800443"/>
              <a:gd name="connsiteX7" fmla="*/ 346170 w 346170"/>
              <a:gd name="connsiteY7" fmla="*/ 74083 h 800443"/>
              <a:gd name="connsiteX8" fmla="*/ 0 w 346170"/>
              <a:gd name="connsiteY8" fmla="*/ 79347 h 800443"/>
              <a:gd name="connsiteX0" fmla="*/ 0 w 346170"/>
              <a:gd name="connsiteY0" fmla="*/ 79347 h 800443"/>
              <a:gd name="connsiteX1" fmla="*/ 52558 w 346170"/>
              <a:gd name="connsiteY1" fmla="*/ 458506 h 800443"/>
              <a:gd name="connsiteX2" fmla="*/ 146220 w 346170"/>
              <a:gd name="connsiteY2" fmla="*/ 461681 h 800443"/>
              <a:gd name="connsiteX3" fmla="*/ 144016 w 346170"/>
              <a:gd name="connsiteY3" fmla="*/ 799427 h 800443"/>
              <a:gd name="connsiteX4" fmla="*/ 265807 w 346170"/>
              <a:gd name="connsiteY4" fmla="*/ 800443 h 800443"/>
              <a:gd name="connsiteX5" fmla="*/ 260222 w 346170"/>
              <a:gd name="connsiteY5" fmla="*/ 455058 h 800443"/>
              <a:gd name="connsiteX6" fmla="*/ 342276 w 346170"/>
              <a:gd name="connsiteY6" fmla="*/ 452950 h 800443"/>
              <a:gd name="connsiteX7" fmla="*/ 346170 w 346170"/>
              <a:gd name="connsiteY7" fmla="*/ 74083 h 800443"/>
              <a:gd name="connsiteX8" fmla="*/ 0 w 346170"/>
              <a:gd name="connsiteY8" fmla="*/ 79347 h 800443"/>
              <a:gd name="connsiteX0" fmla="*/ 1946 w 295729"/>
              <a:gd name="connsiteY0" fmla="*/ 74083 h 802323"/>
              <a:gd name="connsiteX1" fmla="*/ 2117 w 295729"/>
              <a:gd name="connsiteY1" fmla="*/ 460386 h 802323"/>
              <a:gd name="connsiteX2" fmla="*/ 95779 w 295729"/>
              <a:gd name="connsiteY2" fmla="*/ 463561 h 802323"/>
              <a:gd name="connsiteX3" fmla="*/ 93575 w 295729"/>
              <a:gd name="connsiteY3" fmla="*/ 801307 h 802323"/>
              <a:gd name="connsiteX4" fmla="*/ 215366 w 295729"/>
              <a:gd name="connsiteY4" fmla="*/ 802323 h 802323"/>
              <a:gd name="connsiteX5" fmla="*/ 209781 w 295729"/>
              <a:gd name="connsiteY5" fmla="*/ 456938 h 802323"/>
              <a:gd name="connsiteX6" fmla="*/ 291835 w 295729"/>
              <a:gd name="connsiteY6" fmla="*/ 454830 h 802323"/>
              <a:gd name="connsiteX7" fmla="*/ 295729 w 295729"/>
              <a:gd name="connsiteY7" fmla="*/ 75963 h 802323"/>
              <a:gd name="connsiteX8" fmla="*/ 1946 w 295729"/>
              <a:gd name="connsiteY8" fmla="*/ 74083 h 802323"/>
              <a:gd name="connsiteX0" fmla="*/ 0 w 293783"/>
              <a:gd name="connsiteY0" fmla="*/ 74083 h 802323"/>
              <a:gd name="connsiteX1" fmla="*/ 171 w 293783"/>
              <a:gd name="connsiteY1" fmla="*/ 460386 h 802323"/>
              <a:gd name="connsiteX2" fmla="*/ 93833 w 293783"/>
              <a:gd name="connsiteY2" fmla="*/ 463561 h 802323"/>
              <a:gd name="connsiteX3" fmla="*/ 91629 w 293783"/>
              <a:gd name="connsiteY3" fmla="*/ 801307 h 802323"/>
              <a:gd name="connsiteX4" fmla="*/ 213420 w 293783"/>
              <a:gd name="connsiteY4" fmla="*/ 802323 h 802323"/>
              <a:gd name="connsiteX5" fmla="*/ 207835 w 293783"/>
              <a:gd name="connsiteY5" fmla="*/ 456938 h 802323"/>
              <a:gd name="connsiteX6" fmla="*/ 289889 w 293783"/>
              <a:gd name="connsiteY6" fmla="*/ 454830 h 802323"/>
              <a:gd name="connsiteX7" fmla="*/ 293783 w 293783"/>
              <a:gd name="connsiteY7" fmla="*/ 75963 h 802323"/>
              <a:gd name="connsiteX8" fmla="*/ 0 w 293783"/>
              <a:gd name="connsiteY8" fmla="*/ 74083 h 802323"/>
              <a:gd name="connsiteX0" fmla="*/ 0 w 293783"/>
              <a:gd name="connsiteY0" fmla="*/ 74083 h 802323"/>
              <a:gd name="connsiteX1" fmla="*/ 171 w 293783"/>
              <a:gd name="connsiteY1" fmla="*/ 460386 h 802323"/>
              <a:gd name="connsiteX2" fmla="*/ 93833 w 293783"/>
              <a:gd name="connsiteY2" fmla="*/ 463561 h 802323"/>
              <a:gd name="connsiteX3" fmla="*/ 91629 w 293783"/>
              <a:gd name="connsiteY3" fmla="*/ 801307 h 802323"/>
              <a:gd name="connsiteX4" fmla="*/ 213420 w 293783"/>
              <a:gd name="connsiteY4" fmla="*/ 802323 h 802323"/>
              <a:gd name="connsiteX5" fmla="*/ 207835 w 293783"/>
              <a:gd name="connsiteY5" fmla="*/ 464081 h 802323"/>
              <a:gd name="connsiteX6" fmla="*/ 289889 w 293783"/>
              <a:gd name="connsiteY6" fmla="*/ 454830 h 802323"/>
              <a:gd name="connsiteX7" fmla="*/ 293783 w 293783"/>
              <a:gd name="connsiteY7" fmla="*/ 75963 h 802323"/>
              <a:gd name="connsiteX8" fmla="*/ 0 w 293783"/>
              <a:gd name="connsiteY8" fmla="*/ 74083 h 802323"/>
              <a:gd name="connsiteX0" fmla="*/ 0 w 293783"/>
              <a:gd name="connsiteY0" fmla="*/ 74083 h 802323"/>
              <a:gd name="connsiteX1" fmla="*/ 171 w 293783"/>
              <a:gd name="connsiteY1" fmla="*/ 460386 h 802323"/>
              <a:gd name="connsiteX2" fmla="*/ 93833 w 293783"/>
              <a:gd name="connsiteY2" fmla="*/ 463561 h 802323"/>
              <a:gd name="connsiteX3" fmla="*/ 91629 w 293783"/>
              <a:gd name="connsiteY3" fmla="*/ 801307 h 802323"/>
              <a:gd name="connsiteX4" fmla="*/ 213420 w 293783"/>
              <a:gd name="connsiteY4" fmla="*/ 802323 h 802323"/>
              <a:gd name="connsiteX5" fmla="*/ 207835 w 293783"/>
              <a:gd name="connsiteY5" fmla="*/ 464081 h 802323"/>
              <a:gd name="connsiteX6" fmla="*/ 289889 w 293783"/>
              <a:gd name="connsiteY6" fmla="*/ 461974 h 802323"/>
              <a:gd name="connsiteX7" fmla="*/ 293783 w 293783"/>
              <a:gd name="connsiteY7" fmla="*/ 75963 h 802323"/>
              <a:gd name="connsiteX8" fmla="*/ 0 w 293783"/>
              <a:gd name="connsiteY8" fmla="*/ 74083 h 80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83" h="802323">
                <a:moveTo>
                  <a:pt x="0" y="74083"/>
                </a:moveTo>
                <a:lnTo>
                  <a:pt x="171" y="460386"/>
                </a:lnTo>
                <a:lnTo>
                  <a:pt x="93833" y="463561"/>
                </a:lnTo>
                <a:cubicBezTo>
                  <a:pt x="93098" y="576143"/>
                  <a:pt x="92364" y="688725"/>
                  <a:pt x="91629" y="801307"/>
                </a:cubicBezTo>
                <a:lnTo>
                  <a:pt x="213420" y="802323"/>
                </a:lnTo>
                <a:cubicBezTo>
                  <a:pt x="212362" y="706015"/>
                  <a:pt x="208893" y="560389"/>
                  <a:pt x="207835" y="464081"/>
                </a:cubicBezTo>
                <a:lnTo>
                  <a:pt x="289889" y="461974"/>
                </a:lnTo>
                <a:lnTo>
                  <a:pt x="293783" y="75963"/>
                </a:lnTo>
                <a:cubicBezTo>
                  <a:pt x="229754" y="1880"/>
                  <a:pt x="61913" y="0"/>
                  <a:pt x="0" y="74083"/>
                </a:cubicBezTo>
                <a:close/>
              </a:path>
            </a:pathLst>
          </a:custGeom>
          <a:solidFill>
            <a:schemeClr val="bg1">
              <a:lumMod val="65000"/>
            </a:schemeClr>
          </a:solidFill>
          <a:ln w="9525"/>
        </p:spPr>
        <p:style>
          <a:lnRef idx="2">
            <a:schemeClr val="dk1"/>
          </a:lnRef>
          <a:fillRef idx="1">
            <a:schemeClr val="lt1"/>
          </a:fillRef>
          <a:effectRef idx="0">
            <a:schemeClr val="dk1"/>
          </a:effectRef>
          <a:fontRef idx="minor">
            <a:schemeClr val="dk1"/>
          </a:fontRef>
        </p:style>
        <p:txBody>
          <a:bodyPr lIns="91423" tIns="45712" rIns="91423" bIns="45712" anchor="ctr"/>
          <a:lstStyle/>
          <a:p>
            <a:pPr algn="ctr">
              <a:defRPr/>
            </a:pPr>
            <a:endParaRPr lang="ja-JP" altLang="en-US">
              <a:solidFill>
                <a:prstClr val="black"/>
              </a:solidFill>
            </a:endParaRPr>
          </a:p>
        </p:txBody>
      </p:sp>
      <p:grpSp>
        <p:nvGrpSpPr>
          <p:cNvPr id="8219" name="グループ化 44">
            <a:extLst>
              <a:ext uri="{FF2B5EF4-FFF2-40B4-BE49-F238E27FC236}">
                <a16:creationId xmlns:a16="http://schemas.microsoft.com/office/drawing/2014/main" id="{B45A3472-BEC9-4ABB-A264-3F79CC0EBFA8}"/>
              </a:ext>
            </a:extLst>
          </p:cNvPr>
          <p:cNvGrpSpPr>
            <a:grpSpLocks/>
          </p:cNvGrpSpPr>
          <p:nvPr/>
        </p:nvGrpSpPr>
        <p:grpSpPr bwMode="auto">
          <a:xfrm rot="2700000">
            <a:off x="3165475" y="5357813"/>
            <a:ext cx="812800" cy="749300"/>
            <a:chOff x="2872408" y="4692588"/>
            <a:chExt cx="540060" cy="540060"/>
          </a:xfrm>
        </p:grpSpPr>
        <p:cxnSp>
          <p:nvCxnSpPr>
            <p:cNvPr id="48" name="直線コネクタ 47">
              <a:extLst>
                <a:ext uri="{FF2B5EF4-FFF2-40B4-BE49-F238E27FC236}">
                  <a16:creationId xmlns:a16="http://schemas.microsoft.com/office/drawing/2014/main" id="{F0F6F274-E3B1-4F12-A4A8-8D1D1B033EE1}"/>
                </a:ext>
              </a:extLst>
            </p:cNvPr>
            <p:cNvCxnSpPr/>
            <p:nvPr/>
          </p:nvCxnSpPr>
          <p:spPr>
            <a:xfrm>
              <a:off x="2870170" y="4940773"/>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6EC90F46-5151-4C66-B540-2B562629D6E5}"/>
                </a:ext>
              </a:extLst>
            </p:cNvPr>
            <p:cNvCxnSpPr/>
            <p:nvPr/>
          </p:nvCxnSpPr>
          <p:spPr>
            <a:xfrm rot="5400000">
              <a:off x="2872408" y="4962618"/>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20" name="グループ化 44">
            <a:extLst>
              <a:ext uri="{FF2B5EF4-FFF2-40B4-BE49-F238E27FC236}">
                <a16:creationId xmlns:a16="http://schemas.microsoft.com/office/drawing/2014/main" id="{F66361DA-6341-4A04-80B2-81BE8FDF34AC}"/>
              </a:ext>
            </a:extLst>
          </p:cNvPr>
          <p:cNvGrpSpPr>
            <a:grpSpLocks/>
          </p:cNvGrpSpPr>
          <p:nvPr/>
        </p:nvGrpSpPr>
        <p:grpSpPr bwMode="auto">
          <a:xfrm rot="2700000">
            <a:off x="3764757" y="5358606"/>
            <a:ext cx="812800" cy="747713"/>
            <a:chOff x="2872408" y="4692588"/>
            <a:chExt cx="540060" cy="540060"/>
          </a:xfrm>
        </p:grpSpPr>
        <p:cxnSp>
          <p:nvCxnSpPr>
            <p:cNvPr id="51" name="直線コネクタ 50">
              <a:extLst>
                <a:ext uri="{FF2B5EF4-FFF2-40B4-BE49-F238E27FC236}">
                  <a16:creationId xmlns:a16="http://schemas.microsoft.com/office/drawing/2014/main" id="{7557D349-694B-4C4A-9969-32CC1369D802}"/>
                </a:ext>
              </a:extLst>
            </p:cNvPr>
            <p:cNvCxnSpPr/>
            <p:nvPr/>
          </p:nvCxnSpPr>
          <p:spPr>
            <a:xfrm>
              <a:off x="2872035" y="4938700"/>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60F8A6EC-038D-4120-95A3-039E2800DFD3}"/>
                </a:ext>
              </a:extLst>
            </p:cNvPr>
            <p:cNvCxnSpPr/>
            <p:nvPr/>
          </p:nvCxnSpPr>
          <p:spPr>
            <a:xfrm rot="5400000">
              <a:off x="2872408" y="4962619"/>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21" name="グループ化 44">
            <a:extLst>
              <a:ext uri="{FF2B5EF4-FFF2-40B4-BE49-F238E27FC236}">
                <a16:creationId xmlns:a16="http://schemas.microsoft.com/office/drawing/2014/main" id="{1CC5F8D5-58DF-46D5-A25A-4A1EC3A46932}"/>
              </a:ext>
            </a:extLst>
          </p:cNvPr>
          <p:cNvGrpSpPr>
            <a:grpSpLocks/>
          </p:cNvGrpSpPr>
          <p:nvPr/>
        </p:nvGrpSpPr>
        <p:grpSpPr bwMode="auto">
          <a:xfrm rot="2700000">
            <a:off x="4495800" y="5357813"/>
            <a:ext cx="812800" cy="749300"/>
            <a:chOff x="2872408" y="4692588"/>
            <a:chExt cx="540060" cy="540060"/>
          </a:xfrm>
        </p:grpSpPr>
        <p:cxnSp>
          <p:nvCxnSpPr>
            <p:cNvPr id="54" name="直線コネクタ 53">
              <a:extLst>
                <a:ext uri="{FF2B5EF4-FFF2-40B4-BE49-F238E27FC236}">
                  <a16:creationId xmlns:a16="http://schemas.microsoft.com/office/drawing/2014/main" id="{AB6D2DF8-4AC5-40CC-B928-6C0B1BB7E859}"/>
                </a:ext>
              </a:extLst>
            </p:cNvPr>
            <p:cNvCxnSpPr/>
            <p:nvPr/>
          </p:nvCxnSpPr>
          <p:spPr>
            <a:xfrm>
              <a:off x="2870170" y="4940773"/>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CD647F0-303A-4CA0-8E6F-1071A5F29F50}"/>
                </a:ext>
              </a:extLst>
            </p:cNvPr>
            <p:cNvCxnSpPr/>
            <p:nvPr/>
          </p:nvCxnSpPr>
          <p:spPr>
            <a:xfrm rot="5400000">
              <a:off x="2872408" y="4962618"/>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0" name="二等辺三角形 59">
            <a:extLst>
              <a:ext uri="{FF2B5EF4-FFF2-40B4-BE49-F238E27FC236}">
                <a16:creationId xmlns:a16="http://schemas.microsoft.com/office/drawing/2014/main" id="{BF2104CD-692F-444F-93C1-290B8B2C0E7B}"/>
              </a:ext>
            </a:extLst>
          </p:cNvPr>
          <p:cNvSpPr/>
          <p:nvPr/>
        </p:nvSpPr>
        <p:spPr>
          <a:xfrm rot="9310707">
            <a:off x="3602038" y="2613025"/>
            <a:ext cx="173037" cy="1812925"/>
          </a:xfrm>
          <a:prstGeom prst="triangle">
            <a:avLst>
              <a:gd name="adj" fmla="val 61718"/>
            </a:avLst>
          </a:prstGeom>
          <a:solidFill>
            <a:schemeClr val="accent6">
              <a:lumMod val="20000"/>
              <a:lumOff val="80000"/>
            </a:schemeClr>
          </a:solidFill>
          <a:ln w="31750"/>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algn="ctr">
              <a:defRPr/>
            </a:pPr>
            <a:endParaRPr lang="ja-JP" altLang="en-US">
              <a:solidFill>
                <a:prstClr val="black"/>
              </a:solidFill>
            </a:endParaRPr>
          </a:p>
        </p:txBody>
      </p:sp>
      <p:sp>
        <p:nvSpPr>
          <p:cNvPr id="63" name="二等辺三角形 62">
            <a:extLst>
              <a:ext uri="{FF2B5EF4-FFF2-40B4-BE49-F238E27FC236}">
                <a16:creationId xmlns:a16="http://schemas.microsoft.com/office/drawing/2014/main" id="{4FE5F1F6-8696-44B3-9A76-8594504934A3}"/>
              </a:ext>
            </a:extLst>
          </p:cNvPr>
          <p:cNvSpPr/>
          <p:nvPr/>
        </p:nvSpPr>
        <p:spPr>
          <a:xfrm rot="10608552">
            <a:off x="1830674" y="2648177"/>
            <a:ext cx="139515" cy="2771369"/>
          </a:xfrm>
          <a:prstGeom prst="triangle">
            <a:avLst>
              <a:gd name="adj" fmla="val 61718"/>
            </a:avLst>
          </a:prstGeom>
          <a:solidFill>
            <a:schemeClr val="accent6">
              <a:lumMod val="20000"/>
              <a:lumOff val="80000"/>
            </a:schemeClr>
          </a:solidFill>
          <a:ln w="31750"/>
          <a:scene3d>
            <a:camera prst="orthographicFront">
              <a:rot lat="0" lon="0" rev="21000000"/>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algn="ctr">
              <a:defRPr/>
            </a:pPr>
            <a:endParaRPr lang="ja-JP" altLang="en-US">
              <a:solidFill>
                <a:prstClr val="black"/>
              </a:solidFill>
            </a:endParaRPr>
          </a:p>
        </p:txBody>
      </p:sp>
      <p:sp>
        <p:nvSpPr>
          <p:cNvPr id="65" name="角丸四角形 64">
            <a:extLst>
              <a:ext uri="{FF2B5EF4-FFF2-40B4-BE49-F238E27FC236}">
                <a16:creationId xmlns:a16="http://schemas.microsoft.com/office/drawing/2014/main" id="{2D9BDC11-2979-4A56-AAD4-2F494B5B3404}"/>
              </a:ext>
            </a:extLst>
          </p:cNvPr>
          <p:cNvSpPr/>
          <p:nvPr/>
        </p:nvSpPr>
        <p:spPr>
          <a:xfrm>
            <a:off x="1663700" y="2327275"/>
            <a:ext cx="3679825" cy="390525"/>
          </a:xfrm>
          <a:prstGeom prst="roundRect">
            <a:avLst>
              <a:gd name="adj" fmla="val 19566"/>
            </a:avLst>
          </a:prstGeom>
          <a:solidFill>
            <a:schemeClr val="accent6">
              <a:lumMod val="20000"/>
              <a:lumOff val="80000"/>
            </a:schemeClr>
          </a:solidFill>
          <a:ln w="31750"/>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algn="ctr">
              <a:defRPr/>
            </a:pPr>
            <a:r>
              <a:rPr lang="ja-JP" altLang="en-US" sz="1800" b="1" dirty="0">
                <a:solidFill>
                  <a:srgbClr val="FF0000"/>
                </a:solidFill>
              </a:rPr>
              <a:t>②</a:t>
            </a:r>
            <a:r>
              <a:rPr lang="ja-JP" altLang="en-US" sz="1800" b="1" dirty="0">
                <a:solidFill>
                  <a:prstClr val="black"/>
                </a:solidFill>
              </a:rPr>
              <a:t>津波により所内電源喪失・破損</a:t>
            </a:r>
            <a:endParaRPr lang="en-US" altLang="ja-JP" sz="1800" b="1" dirty="0">
              <a:solidFill>
                <a:prstClr val="black"/>
              </a:solidFill>
            </a:endParaRPr>
          </a:p>
        </p:txBody>
      </p:sp>
      <p:pic>
        <p:nvPicPr>
          <p:cNvPr id="8225" name="Picture 2">
            <a:extLst>
              <a:ext uri="{FF2B5EF4-FFF2-40B4-BE49-F238E27FC236}">
                <a16:creationId xmlns:a16="http://schemas.microsoft.com/office/drawing/2014/main" id="{E40FD8ED-1E31-4C18-BB95-933676AB2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3943350"/>
            <a:ext cx="1673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二等辺三角形 74">
            <a:extLst>
              <a:ext uri="{FF2B5EF4-FFF2-40B4-BE49-F238E27FC236}">
                <a16:creationId xmlns:a16="http://schemas.microsoft.com/office/drawing/2014/main" id="{D1BE74C1-F431-4FC0-805C-5124F4000D16}"/>
              </a:ext>
            </a:extLst>
          </p:cNvPr>
          <p:cNvSpPr/>
          <p:nvPr/>
        </p:nvSpPr>
        <p:spPr>
          <a:xfrm rot="16601741">
            <a:off x="7145337" y="4916488"/>
            <a:ext cx="276225" cy="635000"/>
          </a:xfrm>
          <a:prstGeom prst="triangle">
            <a:avLst>
              <a:gd name="adj" fmla="val 100000"/>
            </a:avLst>
          </a:prstGeom>
          <a:solidFill>
            <a:schemeClr val="accent6">
              <a:lumMod val="20000"/>
              <a:lumOff val="80000"/>
            </a:schemeClr>
          </a:solidFill>
          <a:ln w="31750"/>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algn="ctr">
              <a:defRPr/>
            </a:pPr>
            <a:endParaRPr lang="ja-JP" altLang="en-US">
              <a:solidFill>
                <a:prstClr val="white"/>
              </a:solidFill>
            </a:endParaRPr>
          </a:p>
        </p:txBody>
      </p:sp>
      <p:sp>
        <p:nvSpPr>
          <p:cNvPr id="8227" name="テキスト ボックス 81">
            <a:extLst>
              <a:ext uri="{FF2B5EF4-FFF2-40B4-BE49-F238E27FC236}">
                <a16:creationId xmlns:a16="http://schemas.microsoft.com/office/drawing/2014/main" id="{C7CA46A1-71AB-4B23-AFE3-58BD1FE7D2C4}"/>
              </a:ext>
            </a:extLst>
          </p:cNvPr>
          <p:cNvSpPr txBox="1">
            <a:spLocks noChangeArrowheads="1"/>
          </p:cNvSpPr>
          <p:nvPr/>
        </p:nvSpPr>
        <p:spPr bwMode="auto">
          <a:xfrm>
            <a:off x="1535113" y="5795963"/>
            <a:ext cx="1539875" cy="438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922" tIns="63962" rIns="127922" bIns="63962">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002060"/>
                </a:solidFill>
                <a:latin typeface="HG創英角ﾎﾟｯﾌﾟ体" panose="040B0A09000000000000" pitchFamily="49" charset="-128"/>
                <a:ea typeface="HG創英角ﾎﾟｯﾌﾟ体" panose="040B0A09000000000000" pitchFamily="49" charset="-128"/>
              </a:rPr>
              <a:t>海水ポンプ</a:t>
            </a:r>
          </a:p>
        </p:txBody>
      </p:sp>
      <p:sp>
        <p:nvSpPr>
          <p:cNvPr id="8228" name="テキスト ボックス 20">
            <a:extLst>
              <a:ext uri="{FF2B5EF4-FFF2-40B4-BE49-F238E27FC236}">
                <a16:creationId xmlns:a16="http://schemas.microsoft.com/office/drawing/2014/main" id="{AAC443F3-438C-4C1E-8CA9-04BF42E5FDF5}"/>
              </a:ext>
            </a:extLst>
          </p:cNvPr>
          <p:cNvSpPr txBox="1">
            <a:spLocks noChangeArrowheads="1"/>
          </p:cNvSpPr>
          <p:nvPr/>
        </p:nvSpPr>
        <p:spPr bwMode="auto">
          <a:xfrm>
            <a:off x="1997075" y="3789363"/>
            <a:ext cx="846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5" tIns="45688" rIns="91375" bIns="45688">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000" b="1">
                <a:solidFill>
                  <a:srgbClr val="000000"/>
                </a:solidFill>
              </a:rPr>
              <a:t>+15m</a:t>
            </a:r>
            <a:endParaRPr lang="ja-JP" altLang="en-US" sz="2000" b="1">
              <a:solidFill>
                <a:srgbClr val="000000"/>
              </a:solidFill>
            </a:endParaRPr>
          </a:p>
        </p:txBody>
      </p:sp>
      <p:sp>
        <p:nvSpPr>
          <p:cNvPr id="8229" name="テキスト ボックス 85">
            <a:extLst>
              <a:ext uri="{FF2B5EF4-FFF2-40B4-BE49-F238E27FC236}">
                <a16:creationId xmlns:a16="http://schemas.microsoft.com/office/drawing/2014/main" id="{A9F847C0-E760-450D-9267-2AC9A4C38CA6}"/>
              </a:ext>
            </a:extLst>
          </p:cNvPr>
          <p:cNvSpPr txBox="1">
            <a:spLocks noChangeArrowheads="1"/>
          </p:cNvSpPr>
          <p:nvPr/>
        </p:nvSpPr>
        <p:spPr bwMode="auto">
          <a:xfrm>
            <a:off x="4837113" y="2590800"/>
            <a:ext cx="21272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22" tIns="63962" rIns="127922" bIns="63962">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000000"/>
                </a:solidFill>
              </a:rPr>
              <a:t>使用済</a:t>
            </a:r>
            <a:endParaRPr lang="en-US" altLang="ja-JP" sz="1600" b="1">
              <a:solidFill>
                <a:srgbClr val="000000"/>
              </a:solidFill>
            </a:endParaRPr>
          </a:p>
          <a:p>
            <a:pPr algn="ctr" eaLnBrk="1" hangingPunct="1">
              <a:spcBef>
                <a:spcPct val="0"/>
              </a:spcBef>
              <a:buFontTx/>
              <a:buNone/>
            </a:pPr>
            <a:r>
              <a:rPr lang="ja-JP" altLang="en-US" sz="1600" b="1">
                <a:solidFill>
                  <a:srgbClr val="000000"/>
                </a:solidFill>
              </a:rPr>
              <a:t>燃料プール</a:t>
            </a:r>
          </a:p>
        </p:txBody>
      </p:sp>
      <p:sp>
        <p:nvSpPr>
          <p:cNvPr id="8230" name="テキスト ボックス 86">
            <a:extLst>
              <a:ext uri="{FF2B5EF4-FFF2-40B4-BE49-F238E27FC236}">
                <a16:creationId xmlns:a16="http://schemas.microsoft.com/office/drawing/2014/main" id="{59D1D35A-6600-47C8-8726-060DBE9E18B5}"/>
              </a:ext>
            </a:extLst>
          </p:cNvPr>
          <p:cNvSpPr txBox="1">
            <a:spLocks noChangeArrowheads="1"/>
          </p:cNvSpPr>
          <p:nvPr/>
        </p:nvSpPr>
        <p:spPr bwMode="auto">
          <a:xfrm>
            <a:off x="284163" y="4619625"/>
            <a:ext cx="5651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127922" tIns="63962" rIns="127922" bIns="63962">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00"/>
                </a:solidFill>
              </a:rPr>
              <a:t>防波堤</a:t>
            </a:r>
          </a:p>
        </p:txBody>
      </p:sp>
      <p:sp>
        <p:nvSpPr>
          <p:cNvPr id="8231" name="テキスト ボックス 87">
            <a:extLst>
              <a:ext uri="{FF2B5EF4-FFF2-40B4-BE49-F238E27FC236}">
                <a16:creationId xmlns:a16="http://schemas.microsoft.com/office/drawing/2014/main" id="{C617C68F-0438-4E0E-8C2C-BF97148C600E}"/>
              </a:ext>
            </a:extLst>
          </p:cNvPr>
          <p:cNvSpPr txBox="1">
            <a:spLocks noChangeArrowheads="1"/>
          </p:cNvSpPr>
          <p:nvPr/>
        </p:nvSpPr>
        <p:spPr bwMode="auto">
          <a:xfrm>
            <a:off x="4670425" y="4078288"/>
            <a:ext cx="5667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27922" tIns="63962" rIns="127922" bIns="63962">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000000"/>
                </a:solidFill>
              </a:rPr>
              <a:t>配電盤</a:t>
            </a:r>
          </a:p>
        </p:txBody>
      </p:sp>
      <p:sp>
        <p:nvSpPr>
          <p:cNvPr id="8232" name="テキスト ボックス 88">
            <a:extLst>
              <a:ext uri="{FF2B5EF4-FFF2-40B4-BE49-F238E27FC236}">
                <a16:creationId xmlns:a16="http://schemas.microsoft.com/office/drawing/2014/main" id="{A35E3853-A34F-4276-AC97-B2681941A71D}"/>
              </a:ext>
            </a:extLst>
          </p:cNvPr>
          <p:cNvSpPr txBox="1">
            <a:spLocks noChangeArrowheads="1"/>
          </p:cNvSpPr>
          <p:nvPr/>
        </p:nvSpPr>
        <p:spPr bwMode="auto">
          <a:xfrm>
            <a:off x="3921125" y="4222750"/>
            <a:ext cx="5651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27922" tIns="63962" rIns="127922" bIns="63962">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000000"/>
                </a:solidFill>
              </a:rPr>
              <a:t>蓄電池</a:t>
            </a:r>
          </a:p>
        </p:txBody>
      </p:sp>
      <p:sp>
        <p:nvSpPr>
          <p:cNvPr id="8233" name="テキスト ボックス 89">
            <a:extLst>
              <a:ext uri="{FF2B5EF4-FFF2-40B4-BE49-F238E27FC236}">
                <a16:creationId xmlns:a16="http://schemas.microsoft.com/office/drawing/2014/main" id="{57E9D6BA-0ED8-446A-BFA5-3F5A2A5A7F26}"/>
              </a:ext>
            </a:extLst>
          </p:cNvPr>
          <p:cNvSpPr txBox="1">
            <a:spLocks noChangeArrowheads="1"/>
          </p:cNvSpPr>
          <p:nvPr/>
        </p:nvSpPr>
        <p:spPr bwMode="auto">
          <a:xfrm>
            <a:off x="3151188" y="3430588"/>
            <a:ext cx="8747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27922" tIns="63962" rIns="127922" bIns="63962">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000000"/>
                </a:solidFill>
              </a:rPr>
              <a:t>非常用</a:t>
            </a:r>
            <a:endParaRPr lang="en-US" altLang="ja-JP" sz="2000" b="1">
              <a:solidFill>
                <a:srgbClr val="000000"/>
              </a:solidFill>
            </a:endParaRPr>
          </a:p>
          <a:p>
            <a:pPr algn="ctr" eaLnBrk="1" hangingPunct="1">
              <a:spcBef>
                <a:spcPct val="0"/>
              </a:spcBef>
              <a:buFontTx/>
              <a:buNone/>
            </a:pPr>
            <a:r>
              <a:rPr lang="ja-JP" altLang="en-US" sz="2000" b="1">
                <a:solidFill>
                  <a:srgbClr val="000000"/>
                </a:solidFill>
              </a:rPr>
              <a:t>発電機</a:t>
            </a:r>
          </a:p>
        </p:txBody>
      </p:sp>
      <p:sp>
        <p:nvSpPr>
          <p:cNvPr id="92" name="星 16 91">
            <a:extLst>
              <a:ext uri="{FF2B5EF4-FFF2-40B4-BE49-F238E27FC236}">
                <a16:creationId xmlns:a16="http://schemas.microsoft.com/office/drawing/2014/main" id="{EF01BC09-12F0-4AB3-8909-DB904D16D627}"/>
              </a:ext>
            </a:extLst>
          </p:cNvPr>
          <p:cNvSpPr/>
          <p:nvPr/>
        </p:nvSpPr>
        <p:spPr>
          <a:xfrm>
            <a:off x="6381750" y="1636713"/>
            <a:ext cx="844550" cy="2135187"/>
          </a:xfrm>
          <a:prstGeom prst="star16">
            <a:avLst/>
          </a:prstGeom>
          <a:solidFill>
            <a:srgbClr val="FF0000"/>
          </a:solidFill>
          <a:ln w="31750"/>
        </p:spPr>
        <p:style>
          <a:lnRef idx="2">
            <a:schemeClr val="accent6">
              <a:shade val="50000"/>
            </a:schemeClr>
          </a:lnRef>
          <a:fillRef idx="1">
            <a:schemeClr val="accent6"/>
          </a:fillRef>
          <a:effectRef idx="0">
            <a:schemeClr val="accent6"/>
          </a:effectRef>
          <a:fontRef idx="minor">
            <a:schemeClr val="lt1"/>
          </a:fontRef>
        </p:style>
        <p:txBody>
          <a:bodyPr vert="eaVert" wrap="none" anchor="ctr"/>
          <a:lstStyle/>
          <a:p>
            <a:pPr algn="ctr">
              <a:defRPr/>
            </a:pPr>
            <a:r>
              <a:rPr lang="ja-JP" altLang="en-US" b="1" spc="-150" dirty="0">
                <a:solidFill>
                  <a:schemeClr val="bg1"/>
                </a:solidFill>
              </a:rPr>
              <a:t>⑦水素爆発</a:t>
            </a:r>
          </a:p>
        </p:txBody>
      </p:sp>
      <p:sp>
        <p:nvSpPr>
          <p:cNvPr id="8235" name="テキスト ボックス 92">
            <a:extLst>
              <a:ext uri="{FF2B5EF4-FFF2-40B4-BE49-F238E27FC236}">
                <a16:creationId xmlns:a16="http://schemas.microsoft.com/office/drawing/2014/main" id="{A6A6D6E1-D92B-4E31-B0EA-D8C8E69C1B72}"/>
              </a:ext>
            </a:extLst>
          </p:cNvPr>
          <p:cNvSpPr txBox="1">
            <a:spLocks noChangeArrowheads="1"/>
          </p:cNvSpPr>
          <p:nvPr/>
        </p:nvSpPr>
        <p:spPr bwMode="auto">
          <a:xfrm>
            <a:off x="2074863" y="4632325"/>
            <a:ext cx="4921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1375" tIns="45688" rIns="91375" bIns="45688">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000000"/>
                </a:solidFill>
              </a:rPr>
              <a:t>津波高さ</a:t>
            </a:r>
          </a:p>
        </p:txBody>
      </p:sp>
      <p:grpSp>
        <p:nvGrpSpPr>
          <p:cNvPr id="8236" name="グループ化 44">
            <a:extLst>
              <a:ext uri="{FF2B5EF4-FFF2-40B4-BE49-F238E27FC236}">
                <a16:creationId xmlns:a16="http://schemas.microsoft.com/office/drawing/2014/main" id="{EEC11A35-229E-4208-9A6B-688298FFBDA8}"/>
              </a:ext>
            </a:extLst>
          </p:cNvPr>
          <p:cNvGrpSpPr>
            <a:grpSpLocks/>
          </p:cNvGrpSpPr>
          <p:nvPr/>
        </p:nvGrpSpPr>
        <p:grpSpPr bwMode="auto">
          <a:xfrm rot="2700000">
            <a:off x="5511800" y="1638300"/>
            <a:ext cx="812800" cy="749300"/>
            <a:chOff x="2872408" y="4692588"/>
            <a:chExt cx="540060" cy="540060"/>
          </a:xfrm>
        </p:grpSpPr>
        <p:cxnSp>
          <p:nvCxnSpPr>
            <p:cNvPr id="97" name="直線コネクタ 96">
              <a:extLst>
                <a:ext uri="{FF2B5EF4-FFF2-40B4-BE49-F238E27FC236}">
                  <a16:creationId xmlns:a16="http://schemas.microsoft.com/office/drawing/2014/main" id="{F77471A5-47FC-4B41-9B3B-B513DC220536}"/>
                </a:ext>
              </a:extLst>
            </p:cNvPr>
            <p:cNvCxnSpPr/>
            <p:nvPr/>
          </p:nvCxnSpPr>
          <p:spPr>
            <a:xfrm>
              <a:off x="2870171" y="4940773"/>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47EEBDDF-32FB-4D9E-87BD-8F2D05AF0765}"/>
                </a:ext>
              </a:extLst>
            </p:cNvPr>
            <p:cNvCxnSpPr/>
            <p:nvPr/>
          </p:nvCxnSpPr>
          <p:spPr>
            <a:xfrm rot="5400000">
              <a:off x="2872408" y="4962618"/>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6" name="角丸四角形 75">
            <a:extLst>
              <a:ext uri="{FF2B5EF4-FFF2-40B4-BE49-F238E27FC236}">
                <a16:creationId xmlns:a16="http://schemas.microsoft.com/office/drawing/2014/main" id="{B5FD2C2F-5204-4AB5-BFD7-3D1FCF5E68AA}"/>
              </a:ext>
            </a:extLst>
          </p:cNvPr>
          <p:cNvSpPr/>
          <p:nvPr/>
        </p:nvSpPr>
        <p:spPr>
          <a:xfrm>
            <a:off x="7421563" y="2393950"/>
            <a:ext cx="1562100" cy="3671888"/>
          </a:xfrm>
          <a:prstGeom prst="roundRect">
            <a:avLst>
              <a:gd name="adj" fmla="val 19566"/>
            </a:avLst>
          </a:prstGeom>
          <a:solidFill>
            <a:schemeClr val="bg1">
              <a:lumMod val="95000"/>
            </a:schemeClr>
          </a:solidFill>
          <a:ln w="31750"/>
        </p:spPr>
        <p:style>
          <a:lnRef idx="2">
            <a:schemeClr val="accent6">
              <a:shade val="50000"/>
            </a:schemeClr>
          </a:lnRef>
          <a:fillRef idx="1">
            <a:schemeClr val="accent6"/>
          </a:fillRef>
          <a:effectRef idx="0">
            <a:schemeClr val="accent6"/>
          </a:effectRef>
          <a:fontRef idx="minor">
            <a:schemeClr val="lt1"/>
          </a:fontRef>
        </p:style>
        <p:txBody>
          <a:bodyPr wrap="none" lIns="91423" tIns="45712" rIns="91423" bIns="45712" anchor="ctr"/>
          <a:lstStyle/>
          <a:p>
            <a:pPr algn="ctr">
              <a:lnSpc>
                <a:spcPts val="2400"/>
              </a:lnSpc>
              <a:defRPr/>
            </a:pPr>
            <a:endParaRPr lang="en-US" altLang="ja-JP" b="1" dirty="0">
              <a:solidFill>
                <a:prstClr val="black"/>
              </a:solidFill>
            </a:endParaRPr>
          </a:p>
          <a:p>
            <a:pPr algn="ctr">
              <a:lnSpc>
                <a:spcPts val="2400"/>
              </a:lnSpc>
              <a:defRPr/>
            </a:pPr>
            <a:endParaRPr lang="en-US" altLang="ja-JP" b="1" dirty="0">
              <a:solidFill>
                <a:prstClr val="black"/>
              </a:solidFill>
            </a:endParaRPr>
          </a:p>
          <a:p>
            <a:pPr algn="ctr">
              <a:lnSpc>
                <a:spcPts val="2400"/>
              </a:lnSpc>
              <a:defRPr/>
            </a:pPr>
            <a:endParaRPr lang="en-US" altLang="ja-JP" b="1" dirty="0">
              <a:solidFill>
                <a:prstClr val="black"/>
              </a:solidFill>
            </a:endParaRPr>
          </a:p>
          <a:p>
            <a:pPr algn="ctr">
              <a:lnSpc>
                <a:spcPts val="2400"/>
              </a:lnSpc>
              <a:defRPr/>
            </a:pPr>
            <a:r>
              <a:rPr lang="ja-JP" altLang="en-US" sz="2000" b="1" dirty="0">
                <a:solidFill>
                  <a:srgbClr val="FF0000"/>
                </a:solidFill>
              </a:rPr>
              <a:t>③</a:t>
            </a:r>
            <a:r>
              <a:rPr lang="ja-JP" altLang="en-US" sz="2000" b="1" dirty="0">
                <a:solidFill>
                  <a:prstClr val="black"/>
                </a:solidFill>
              </a:rPr>
              <a:t>冷却停止</a:t>
            </a:r>
            <a:endParaRPr lang="en-US" altLang="ja-JP" sz="2000" b="1" dirty="0">
              <a:solidFill>
                <a:prstClr val="black"/>
              </a:solidFill>
            </a:endParaRPr>
          </a:p>
          <a:p>
            <a:pPr algn="ctr">
              <a:lnSpc>
                <a:spcPts val="2400"/>
              </a:lnSpc>
              <a:defRPr/>
            </a:pPr>
            <a:r>
              <a:rPr lang="ja-JP" altLang="en-US" sz="2000" b="1" dirty="0">
                <a:solidFill>
                  <a:prstClr val="black"/>
                </a:solidFill>
              </a:rPr>
              <a:t>↓</a:t>
            </a:r>
            <a:endParaRPr lang="en-US" altLang="ja-JP" sz="2000" b="1" dirty="0">
              <a:solidFill>
                <a:prstClr val="black"/>
              </a:solidFill>
            </a:endParaRPr>
          </a:p>
          <a:p>
            <a:pPr algn="ctr">
              <a:lnSpc>
                <a:spcPts val="2400"/>
              </a:lnSpc>
              <a:defRPr/>
            </a:pPr>
            <a:r>
              <a:rPr lang="ja-JP" altLang="en-US" sz="2000" b="1" dirty="0">
                <a:solidFill>
                  <a:srgbClr val="FF0000"/>
                </a:solidFill>
              </a:rPr>
              <a:t>④</a:t>
            </a:r>
            <a:r>
              <a:rPr lang="ja-JP" altLang="en-US" sz="2000" b="1" dirty="0">
                <a:solidFill>
                  <a:prstClr val="black"/>
                </a:solidFill>
              </a:rPr>
              <a:t>炉心損傷</a:t>
            </a:r>
            <a:endParaRPr lang="en-US" altLang="ja-JP" sz="2000" b="1" dirty="0">
              <a:solidFill>
                <a:prstClr val="black"/>
              </a:solidFill>
            </a:endParaRPr>
          </a:p>
          <a:p>
            <a:pPr algn="ctr">
              <a:lnSpc>
                <a:spcPts val="2400"/>
              </a:lnSpc>
              <a:defRPr/>
            </a:pPr>
            <a:r>
              <a:rPr lang="ja-JP" altLang="en-US" sz="2000" b="1" dirty="0">
                <a:solidFill>
                  <a:prstClr val="black"/>
                </a:solidFill>
              </a:rPr>
              <a:t>↓</a:t>
            </a:r>
            <a:endParaRPr lang="en-US" altLang="ja-JP" sz="2000" b="1" dirty="0">
              <a:solidFill>
                <a:prstClr val="black"/>
              </a:solidFill>
            </a:endParaRPr>
          </a:p>
          <a:p>
            <a:pPr algn="ctr">
              <a:lnSpc>
                <a:spcPts val="2400"/>
              </a:lnSpc>
              <a:defRPr/>
            </a:pPr>
            <a:r>
              <a:rPr lang="ja-JP" altLang="en-US" sz="2000" b="1" dirty="0">
                <a:solidFill>
                  <a:srgbClr val="FF0000"/>
                </a:solidFill>
              </a:rPr>
              <a:t>⑤</a:t>
            </a:r>
            <a:r>
              <a:rPr lang="ja-JP" altLang="en-US" sz="2000" b="1" dirty="0">
                <a:solidFill>
                  <a:prstClr val="black"/>
                </a:solidFill>
              </a:rPr>
              <a:t>水素発生</a:t>
            </a:r>
            <a:endParaRPr lang="en-US" altLang="ja-JP" sz="2000" b="1" dirty="0">
              <a:solidFill>
                <a:prstClr val="black"/>
              </a:solidFill>
            </a:endParaRPr>
          </a:p>
          <a:p>
            <a:pPr algn="ctr">
              <a:lnSpc>
                <a:spcPts val="2400"/>
              </a:lnSpc>
              <a:defRPr/>
            </a:pPr>
            <a:r>
              <a:rPr lang="ja-JP" altLang="en-US" sz="2000" b="1" dirty="0">
                <a:solidFill>
                  <a:prstClr val="black"/>
                </a:solidFill>
              </a:rPr>
              <a:t>↓</a:t>
            </a:r>
            <a:endParaRPr lang="en-US" altLang="ja-JP" sz="2000" b="1" dirty="0">
              <a:solidFill>
                <a:prstClr val="black"/>
              </a:solidFill>
            </a:endParaRPr>
          </a:p>
          <a:p>
            <a:pPr algn="ctr">
              <a:lnSpc>
                <a:spcPts val="2400"/>
              </a:lnSpc>
              <a:defRPr/>
            </a:pPr>
            <a:r>
              <a:rPr lang="ja-JP" altLang="en-US" sz="2000" b="1" dirty="0">
                <a:solidFill>
                  <a:srgbClr val="FF0000"/>
                </a:solidFill>
              </a:rPr>
              <a:t>⑥</a:t>
            </a:r>
            <a:r>
              <a:rPr lang="ja-JP" altLang="en-US" sz="2000" b="1" spc="-300" dirty="0">
                <a:solidFill>
                  <a:prstClr val="black"/>
                </a:solidFill>
              </a:rPr>
              <a:t>水素漏えい</a:t>
            </a:r>
            <a:endParaRPr lang="en-US" altLang="ja-JP" sz="2000" b="1" spc="-300" dirty="0">
              <a:solidFill>
                <a:prstClr val="black"/>
              </a:solidFill>
            </a:endParaRPr>
          </a:p>
          <a:p>
            <a:pPr algn="ctr">
              <a:lnSpc>
                <a:spcPts val="2400"/>
              </a:lnSpc>
              <a:defRPr/>
            </a:pPr>
            <a:r>
              <a:rPr lang="ja-JP" altLang="en-US" sz="2000" b="1" spc="-300" dirty="0">
                <a:solidFill>
                  <a:prstClr val="black"/>
                </a:solidFill>
              </a:rPr>
              <a:t>（格納容器破損）</a:t>
            </a:r>
          </a:p>
        </p:txBody>
      </p:sp>
      <p:grpSp>
        <p:nvGrpSpPr>
          <p:cNvPr id="8238" name="グループ化 44">
            <a:extLst>
              <a:ext uri="{FF2B5EF4-FFF2-40B4-BE49-F238E27FC236}">
                <a16:creationId xmlns:a16="http://schemas.microsoft.com/office/drawing/2014/main" id="{213DDBBD-0D62-4437-A4A4-05FFC14E2D6D}"/>
              </a:ext>
            </a:extLst>
          </p:cNvPr>
          <p:cNvGrpSpPr>
            <a:grpSpLocks/>
          </p:cNvGrpSpPr>
          <p:nvPr/>
        </p:nvGrpSpPr>
        <p:grpSpPr bwMode="auto">
          <a:xfrm rot="2700000">
            <a:off x="1165225" y="5118100"/>
            <a:ext cx="812800" cy="749300"/>
            <a:chOff x="2872408" y="4692588"/>
            <a:chExt cx="540060" cy="540060"/>
          </a:xfrm>
        </p:grpSpPr>
        <p:cxnSp>
          <p:nvCxnSpPr>
            <p:cNvPr id="79" name="直線コネクタ 78">
              <a:extLst>
                <a:ext uri="{FF2B5EF4-FFF2-40B4-BE49-F238E27FC236}">
                  <a16:creationId xmlns:a16="http://schemas.microsoft.com/office/drawing/2014/main" id="{F23AE3D7-C265-4C82-A735-6B827A5012FD}"/>
                </a:ext>
              </a:extLst>
            </p:cNvPr>
            <p:cNvCxnSpPr/>
            <p:nvPr/>
          </p:nvCxnSpPr>
          <p:spPr>
            <a:xfrm>
              <a:off x="2870171" y="4940773"/>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EA262CDD-0FE1-421C-8A38-13C7E109E4F1}"/>
                </a:ext>
              </a:extLst>
            </p:cNvPr>
            <p:cNvCxnSpPr/>
            <p:nvPr/>
          </p:nvCxnSpPr>
          <p:spPr>
            <a:xfrm rot="5400000">
              <a:off x="2872408" y="4962618"/>
              <a:ext cx="54006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角丸四角形 67">
            <a:extLst>
              <a:ext uri="{FF2B5EF4-FFF2-40B4-BE49-F238E27FC236}">
                <a16:creationId xmlns:a16="http://schemas.microsoft.com/office/drawing/2014/main" id="{05FC418B-C214-4905-A020-5CEFD27CBBBE}"/>
              </a:ext>
            </a:extLst>
          </p:cNvPr>
          <p:cNvSpPr/>
          <p:nvPr/>
        </p:nvSpPr>
        <p:spPr>
          <a:xfrm>
            <a:off x="7407275" y="2006600"/>
            <a:ext cx="1566863" cy="1150938"/>
          </a:xfrm>
          <a:prstGeom prst="roundRect">
            <a:avLst>
              <a:gd name="adj" fmla="val 19566"/>
            </a:avLst>
          </a:prstGeom>
          <a:solidFill>
            <a:srgbClr val="FF9933"/>
          </a:solidFill>
          <a:ln w="31750"/>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algn="ctr">
              <a:defRPr/>
            </a:pPr>
            <a:r>
              <a:rPr lang="ja-JP" altLang="en-US" sz="1600" b="1" dirty="0">
                <a:solidFill>
                  <a:prstClr val="black"/>
                </a:solidFill>
              </a:rPr>
              <a:t>安全機能喪失によるシビアアクシデントの進展</a:t>
            </a:r>
            <a:endParaRPr lang="en-US" altLang="ja-JP" sz="1600" b="1" dirty="0">
              <a:solidFill>
                <a:prstClr val="black"/>
              </a:solidFill>
            </a:endParaRPr>
          </a:p>
        </p:txBody>
      </p:sp>
      <p:sp>
        <p:nvSpPr>
          <p:cNvPr id="66" name="角丸四角形 65">
            <a:extLst>
              <a:ext uri="{FF2B5EF4-FFF2-40B4-BE49-F238E27FC236}">
                <a16:creationId xmlns:a16="http://schemas.microsoft.com/office/drawing/2014/main" id="{3FF8692A-46B8-4098-ABAE-42DD626298FE}"/>
              </a:ext>
            </a:extLst>
          </p:cNvPr>
          <p:cNvSpPr/>
          <p:nvPr/>
        </p:nvSpPr>
        <p:spPr>
          <a:xfrm>
            <a:off x="52388" y="1577975"/>
            <a:ext cx="1784350" cy="1455738"/>
          </a:xfrm>
          <a:prstGeom prst="roundRect">
            <a:avLst>
              <a:gd name="adj" fmla="val 43675"/>
            </a:avLst>
          </a:prstGeom>
          <a:solidFill>
            <a:srgbClr val="FFFF00"/>
          </a:solidFill>
          <a:ln w="31750"/>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anchor="ctr"/>
          <a:lstStyle/>
          <a:p>
            <a:pPr algn="ctr">
              <a:defRPr/>
            </a:pPr>
            <a:r>
              <a:rPr lang="ja-JP" altLang="en-US" sz="1600" b="1" dirty="0">
                <a:solidFill>
                  <a:prstClr val="black"/>
                </a:solidFill>
              </a:rPr>
              <a:t>地震・津波という共通原因による安全機能の一斉喪失</a:t>
            </a:r>
            <a:endParaRPr lang="en-US" altLang="ja-JP" sz="1600" b="1" dirty="0">
              <a:solidFill>
                <a:prstClr val="black"/>
              </a:solidFill>
            </a:endParaRPr>
          </a:p>
        </p:txBody>
      </p:sp>
      <p:sp>
        <p:nvSpPr>
          <p:cNvPr id="8243" name="テキスト ボックス 13">
            <a:extLst>
              <a:ext uri="{FF2B5EF4-FFF2-40B4-BE49-F238E27FC236}">
                <a16:creationId xmlns:a16="http://schemas.microsoft.com/office/drawing/2014/main" id="{8AF54ADD-6F67-4435-B1AF-766AD4294612}"/>
              </a:ext>
            </a:extLst>
          </p:cNvPr>
          <p:cNvSpPr txBox="1">
            <a:spLocks noChangeArrowheads="1"/>
          </p:cNvSpPr>
          <p:nvPr/>
        </p:nvSpPr>
        <p:spPr bwMode="auto">
          <a:xfrm>
            <a:off x="6710363" y="796925"/>
            <a:ext cx="172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a:solidFill>
                  <a:srgbClr val="C00000"/>
                </a:solidFill>
                <a:latin typeface="HGS創英角ﾎﾟｯﾌﾟ体" panose="040B0A00000000000000" pitchFamily="50" charset="-128"/>
                <a:ea typeface="HGS創英角ﾎﾟｯﾌﾟ体" panose="040B0A00000000000000" pitchFamily="50" charset="-128"/>
              </a:rPr>
              <a:t>放射能放出</a:t>
            </a:r>
          </a:p>
        </p:txBody>
      </p:sp>
      <p:sp>
        <p:nvSpPr>
          <p:cNvPr id="8" name="正方形/長方形 7">
            <a:extLst>
              <a:ext uri="{FF2B5EF4-FFF2-40B4-BE49-F238E27FC236}">
                <a16:creationId xmlns:a16="http://schemas.microsoft.com/office/drawing/2014/main" id="{6BB24A96-C595-4CF4-8D8A-94D04E2D55FC}"/>
              </a:ext>
            </a:extLst>
          </p:cNvPr>
          <p:cNvSpPr/>
          <p:nvPr/>
        </p:nvSpPr>
        <p:spPr>
          <a:xfrm>
            <a:off x="7937500" y="6297613"/>
            <a:ext cx="1038225" cy="560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スライド番号プレースホルダー 12">
            <a:extLst>
              <a:ext uri="{FF2B5EF4-FFF2-40B4-BE49-F238E27FC236}">
                <a16:creationId xmlns:a16="http://schemas.microsoft.com/office/drawing/2014/main" id="{62B03A4F-7B3A-48C0-A4DC-0D75E86FE654}"/>
              </a:ext>
            </a:extLst>
          </p:cNvPr>
          <p:cNvSpPr>
            <a:spLocks noGrp="1"/>
          </p:cNvSpPr>
          <p:nvPr>
            <p:ph type="sldNum" sz="quarter" idx="12"/>
          </p:nvPr>
        </p:nvSpPr>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7303239F-70D1-41F4-8407-25D248690C10}" type="slidenum">
              <a:rPr lang="ja-JP" altLang="en-US" sz="2000">
                <a:solidFill>
                  <a:srgbClr val="898989"/>
                </a:solidFill>
              </a:rPr>
              <a:pPr/>
              <a:t>4</a:t>
            </a:fld>
            <a:endParaRPr lang="ja-JP" altLang="en-US" sz="2000">
              <a:solidFill>
                <a:srgbClr val="898989"/>
              </a:solidFill>
            </a:endParaRPr>
          </a:p>
        </p:txBody>
      </p:sp>
      <p:sp>
        <p:nvSpPr>
          <p:cNvPr id="17" name="テキスト ボックス 16">
            <a:extLst>
              <a:ext uri="{FF2B5EF4-FFF2-40B4-BE49-F238E27FC236}">
                <a16:creationId xmlns:a16="http://schemas.microsoft.com/office/drawing/2014/main" id="{DAA79505-4A02-4091-87F2-5559CDFB9EDD}"/>
              </a:ext>
            </a:extLst>
          </p:cNvPr>
          <p:cNvSpPr txBox="1"/>
          <p:nvPr/>
        </p:nvSpPr>
        <p:spPr>
          <a:xfrm>
            <a:off x="501651" y="343745"/>
            <a:ext cx="5222478" cy="523220"/>
          </a:xfrm>
          <a:prstGeom prst="rect">
            <a:avLst/>
          </a:prstGeom>
          <a:solidFill>
            <a:srgbClr val="CCFF99"/>
          </a:solidFill>
          <a:ln w="19050">
            <a:solidFill>
              <a:srgbClr val="92D050"/>
            </a:solidFill>
          </a:ln>
        </p:spPr>
        <p:txBody>
          <a:bodyPr wrap="square" rtlCol="0">
            <a:spAutoFit/>
          </a:bodyPr>
          <a:lstStyle/>
          <a:p>
            <a:r>
              <a:rPr lang="ja-JP" altLang="en-US" sz="2800" dirty="0">
                <a:solidFill>
                  <a:schemeClr val="tx1"/>
                </a:solidFill>
                <a:latin typeface="ＭＳ Ｐゴシック" panose="020B0600070205080204" pitchFamily="50" charset="-128"/>
                <a:ea typeface="ＭＳ Ｐゴシック" panose="020B0600070205080204" pitchFamily="50" charset="-128"/>
              </a:rPr>
              <a:t>福島第一原発事故の概要</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p:txBody>
      </p:sp>
    </p:spTree>
  </p:cSld>
  <p:clrMapOvr>
    <a:masterClrMapping/>
  </p:clrMapOvr>
  <p:transition spd="slow" advTm="7799"/>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77FE7-E5FC-4342-82C5-52B06DE8B388}"/>
              </a:ext>
            </a:extLst>
          </p:cNvPr>
          <p:cNvSpPr>
            <a:spLocks noGrp="1"/>
          </p:cNvSpPr>
          <p:nvPr>
            <p:ph type="title"/>
          </p:nvPr>
        </p:nvSpPr>
        <p:spPr>
          <a:xfrm>
            <a:off x="222785" y="298883"/>
            <a:ext cx="7776864" cy="788325"/>
          </a:xfrm>
        </p:spPr>
        <p:txBody>
          <a:bodyPr/>
          <a:lstStyle/>
          <a:p>
            <a:pPr algn="l"/>
            <a:r>
              <a:rPr lang="ja-JP" altLang="en-US" sz="3200" b="1" kern="100" dirty="0">
                <a:latin typeface="+mj-ea"/>
                <a:cs typeface="Arial" panose="020B0604020202020204" pitchFamily="34" charset="0"/>
              </a:rPr>
              <a:t>　④　</a:t>
            </a:r>
            <a:r>
              <a:rPr lang="ja-JP" altLang="ja-JP" sz="3200" b="1" kern="100" dirty="0">
                <a:effectLst/>
                <a:latin typeface="+mj-ea"/>
                <a:cs typeface="Arial" panose="020B0604020202020204" pitchFamily="34" charset="0"/>
              </a:rPr>
              <a:t>科学者</a:t>
            </a:r>
            <a:r>
              <a:rPr lang="ja-JP" altLang="en-US" sz="3200" b="1" kern="100" dirty="0">
                <a:effectLst/>
                <a:latin typeface="+mj-ea"/>
                <a:cs typeface="Arial" panose="020B0604020202020204" pitchFamily="34" charset="0"/>
              </a:rPr>
              <a:t>の</a:t>
            </a:r>
            <a:r>
              <a:rPr lang="ja-JP" altLang="ja-JP" sz="3200" b="1" kern="100" dirty="0">
                <a:effectLst/>
                <a:latin typeface="+mj-ea"/>
                <a:cs typeface="Arial" panose="020B0604020202020204" pitchFamily="34" charset="0"/>
              </a:rPr>
              <a:t>無責任</a:t>
            </a:r>
            <a:r>
              <a:rPr lang="ja-JP" altLang="en-US" sz="3200" b="1" kern="100" dirty="0">
                <a:effectLst/>
                <a:latin typeface="+mj-ea"/>
                <a:cs typeface="Arial" panose="020B0604020202020204" pitchFamily="34" charset="0"/>
              </a:rPr>
              <a:t>な</a:t>
            </a:r>
            <a:r>
              <a:rPr lang="ja-JP" altLang="en-US" sz="3200" b="1" kern="100" dirty="0">
                <a:latin typeface="+mj-ea"/>
                <a:cs typeface="Arial" panose="020B0604020202020204" pitchFamily="34" charset="0"/>
              </a:rPr>
              <a:t>取組み</a:t>
            </a:r>
            <a:endParaRPr kumimoji="1" lang="ja-JP" altLang="en-US" sz="3200" dirty="0">
              <a:latin typeface="+mj-ea"/>
            </a:endParaRPr>
          </a:p>
        </p:txBody>
      </p:sp>
      <p:sp>
        <p:nvSpPr>
          <p:cNvPr id="3" name="スライド番号プレースホルダー 2">
            <a:extLst>
              <a:ext uri="{FF2B5EF4-FFF2-40B4-BE49-F238E27FC236}">
                <a16:creationId xmlns:a16="http://schemas.microsoft.com/office/drawing/2014/main" id="{D5306461-D532-4C04-92BD-036F1CC61B42}"/>
              </a:ext>
            </a:extLst>
          </p:cNvPr>
          <p:cNvSpPr>
            <a:spLocks noGrp="1"/>
          </p:cNvSpPr>
          <p:nvPr>
            <p:ph type="sldNum" sz="quarter" idx="12"/>
          </p:nvPr>
        </p:nvSpPr>
        <p:spPr/>
        <p:txBody>
          <a:bodyPr/>
          <a:lstStyle/>
          <a:p>
            <a:pPr>
              <a:defRPr/>
            </a:pPr>
            <a:fld id="{E7C594C2-D1D7-4274-9523-FE706CA1F2AE}" type="slidenum">
              <a:rPr lang="en-US" altLang="ja-JP" smtClean="0"/>
              <a:pPr>
                <a:defRPr/>
              </a:pPr>
              <a:t>40</a:t>
            </a:fld>
            <a:endParaRPr lang="en-US" altLang="ja-JP"/>
          </a:p>
        </p:txBody>
      </p:sp>
      <p:sp>
        <p:nvSpPr>
          <p:cNvPr id="5" name="テキスト ボックス 4">
            <a:extLst>
              <a:ext uri="{FF2B5EF4-FFF2-40B4-BE49-F238E27FC236}">
                <a16:creationId xmlns:a16="http://schemas.microsoft.com/office/drawing/2014/main" id="{BB12B23C-682F-4FA4-B3B9-CBEC429FAA70}"/>
              </a:ext>
            </a:extLst>
          </p:cNvPr>
          <p:cNvSpPr txBox="1"/>
          <p:nvPr/>
        </p:nvSpPr>
        <p:spPr>
          <a:xfrm>
            <a:off x="179512" y="1087209"/>
            <a:ext cx="8813712" cy="4141991"/>
          </a:xfrm>
          <a:prstGeom prst="rect">
            <a:avLst/>
          </a:prstGeom>
          <a:noFill/>
          <a:ln>
            <a:solidFill>
              <a:srgbClr val="002060"/>
            </a:solidFill>
          </a:ln>
        </p:spPr>
        <p:txBody>
          <a:bodyPr wrap="square">
            <a:spAutoFit/>
          </a:bodyPr>
          <a:lstStyle/>
          <a:p>
            <a:pPr indent="140335" algn="l"/>
            <a:r>
              <a:rPr lang="ja-JP" altLang="en-US" b="1" kern="100" dirty="0">
                <a:effectLst/>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トリチウム排水からのトリチウム水を分離し、あたかも適切な</a:t>
            </a:r>
            <a:endParaRPr lang="en-US" altLang="ja-JP" b="1" kern="100" dirty="0">
              <a:effectLst/>
              <a:latin typeface="+mj-ea"/>
              <a:ea typeface="+mj-ea"/>
              <a:cs typeface="Arial" panose="020B0604020202020204" pitchFamily="34" charset="0"/>
            </a:endParaRPr>
          </a:p>
          <a:p>
            <a:pPr indent="140335" algn="l"/>
            <a:r>
              <a:rPr lang="ja-JP" altLang="en-US" b="1" kern="100" dirty="0">
                <a:effectLst/>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処理方法があるかのごとき議論を</a:t>
            </a:r>
            <a:r>
              <a:rPr lang="en-US" altLang="ja-JP" b="1" kern="100" dirty="0">
                <a:effectLst/>
                <a:latin typeface="+mj-ea"/>
                <a:ea typeface="+mj-ea"/>
                <a:cs typeface="Arial" panose="020B0604020202020204" pitchFamily="34" charset="0"/>
              </a:rPr>
              <a:t>6</a:t>
            </a:r>
            <a:r>
              <a:rPr lang="ja-JP" altLang="ja-JP" b="1" kern="100" dirty="0">
                <a:effectLst/>
                <a:latin typeface="+mj-ea"/>
                <a:ea typeface="+mj-ea"/>
                <a:cs typeface="Arial" panose="020B0604020202020204" pitchFamily="34" charset="0"/>
              </a:rPr>
              <a:t>年間も繰り返してきた。</a:t>
            </a:r>
            <a:r>
              <a:rPr lang="ja-JP" altLang="en-US" b="1" kern="100" dirty="0">
                <a:latin typeface="+mj-ea"/>
                <a:ea typeface="+mj-ea"/>
                <a:cs typeface="Arial" panose="020B0604020202020204" pitchFamily="34" charset="0"/>
              </a:rPr>
              <a:t>　</a:t>
            </a:r>
            <a:endParaRPr lang="en-US" altLang="ja-JP" b="1" kern="100" dirty="0">
              <a:latin typeface="+mj-ea"/>
              <a:ea typeface="+mj-ea"/>
              <a:cs typeface="Arial" panose="020B0604020202020204" pitchFamily="34" charset="0"/>
            </a:endParaRPr>
          </a:p>
          <a:p>
            <a:pPr indent="140335" algn="l"/>
            <a:r>
              <a:rPr lang="ja-JP" altLang="en-US" b="1" kern="100" dirty="0">
                <a:effectLst/>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無駄な議論を続けることで、トリチウム処理水の問題が、福島</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の安全問題のような世論を生み出し、福島第一原発の廃止措置</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を進める上での大きな障害にしてしまった。</a:t>
            </a:r>
            <a:endParaRPr lang="en-US" altLang="ja-JP" b="1" kern="100" dirty="0">
              <a:latin typeface="+mj-ea"/>
              <a:ea typeface="+mj-ea"/>
              <a:cs typeface="Arial" panose="020B0604020202020204" pitchFamily="34" charset="0"/>
            </a:endParaRPr>
          </a:p>
          <a:p>
            <a:pPr indent="140335" algn="l"/>
            <a:r>
              <a:rPr lang="ja-JP" altLang="en-US" b="1" kern="100" dirty="0">
                <a:effectLst/>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除染土壌からのセシウムを分離する</a:t>
            </a:r>
            <a:r>
              <a:rPr lang="ja-JP" altLang="en-US" b="1" kern="100" dirty="0">
                <a:effectLst/>
                <a:latin typeface="+mj-ea"/>
                <a:ea typeface="+mj-ea"/>
                <a:cs typeface="Arial" panose="020B0604020202020204" pitchFamily="34" charset="0"/>
              </a:rPr>
              <a:t>様々な</a:t>
            </a:r>
            <a:r>
              <a:rPr lang="ja-JP" altLang="ja-JP" b="1" kern="100" dirty="0">
                <a:effectLst/>
                <a:latin typeface="+mj-ea"/>
                <a:ea typeface="+mj-ea"/>
                <a:cs typeface="Arial" panose="020B0604020202020204" pitchFamily="34" charset="0"/>
              </a:rPr>
              <a:t>技術提案</a:t>
            </a:r>
            <a:r>
              <a:rPr lang="ja-JP" altLang="en-US" b="1" kern="100" dirty="0">
                <a:latin typeface="+mj-ea"/>
                <a:ea typeface="+mj-ea"/>
                <a:cs typeface="Arial" panose="020B0604020202020204" pitchFamily="34" charset="0"/>
              </a:rPr>
              <a:t>があった</a:t>
            </a:r>
            <a:endParaRPr lang="en-US" altLang="ja-JP" b="1" kern="100" dirty="0">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が、実験室</a:t>
            </a:r>
            <a:r>
              <a:rPr lang="ja-JP" altLang="ja-JP" b="1" kern="100" dirty="0">
                <a:effectLst/>
                <a:latin typeface="+mj-ea"/>
                <a:ea typeface="+mj-ea"/>
                <a:cs typeface="Arial" panose="020B0604020202020204" pitchFamily="34" charset="0"/>
              </a:rPr>
              <a:t>でできても、</a:t>
            </a:r>
            <a:r>
              <a:rPr lang="en-US" altLang="ja-JP" b="1" kern="100" dirty="0">
                <a:effectLst/>
                <a:latin typeface="+mj-ea"/>
                <a:ea typeface="+mj-ea"/>
                <a:cs typeface="Arial" panose="020B0604020202020204" pitchFamily="34" charset="0"/>
              </a:rPr>
              <a:t>1400</a:t>
            </a:r>
            <a:r>
              <a:rPr lang="ja-JP" altLang="ja-JP" b="1" kern="100" dirty="0">
                <a:effectLst/>
                <a:latin typeface="+mj-ea"/>
                <a:ea typeface="+mj-ea"/>
                <a:cs typeface="Arial" panose="020B0604020202020204" pitchFamily="34" charset="0"/>
              </a:rPr>
              <a:t>万トンの土壌には適用できず、実際</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の場で使えるものは皆無である。</a:t>
            </a:r>
            <a:endParaRPr lang="ja-JP" altLang="ja-JP" b="1" kern="100" dirty="0">
              <a:effectLst/>
              <a:latin typeface="+mj-ea"/>
              <a:ea typeface="+mj-ea"/>
              <a:cs typeface="Times New Roman" panose="02020603050405020304" pitchFamily="18" charset="0"/>
            </a:endParaRPr>
          </a:p>
          <a:p>
            <a:pPr indent="140335" algn="l"/>
            <a:r>
              <a:rPr lang="ja-JP" altLang="en-US" b="1" kern="100" dirty="0">
                <a:effectLst/>
                <a:latin typeface="+mj-ea"/>
                <a:ea typeface="+mj-ea"/>
                <a:cs typeface="Arial" panose="020B0604020202020204" pitchFamily="34" charset="0"/>
              </a:rPr>
              <a:t>☞　</a:t>
            </a:r>
            <a:r>
              <a:rPr lang="ja-JP" altLang="ja-JP" b="1" kern="100" dirty="0">
                <a:effectLst/>
                <a:latin typeface="+mj-ea"/>
                <a:ea typeface="+mj-ea"/>
                <a:cs typeface="Arial" panose="020B0604020202020204" pitchFamily="34" charset="0"/>
              </a:rPr>
              <a:t>どんな動植物も様々な原因で突然変異や</a:t>
            </a:r>
            <a:r>
              <a:rPr lang="en-US" altLang="ja-JP" b="1" kern="100" dirty="0">
                <a:effectLst/>
                <a:latin typeface="+mj-ea"/>
                <a:ea typeface="+mj-ea"/>
                <a:cs typeface="Arial" panose="020B0604020202020204" pitchFamily="34" charset="0"/>
              </a:rPr>
              <a:t>DNA</a:t>
            </a:r>
            <a:r>
              <a:rPr lang="ja-JP" altLang="ja-JP" b="1" kern="100" dirty="0">
                <a:effectLst/>
                <a:latin typeface="+mj-ea"/>
                <a:ea typeface="+mj-ea"/>
                <a:cs typeface="Arial" panose="020B0604020202020204" pitchFamily="34" charset="0"/>
              </a:rPr>
              <a:t>の異常が生じる</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が、</a:t>
            </a:r>
            <a:r>
              <a:rPr lang="ja-JP" altLang="ja-JP" b="1" kern="100" dirty="0">
                <a:effectLst/>
                <a:latin typeface="+mj-ea"/>
                <a:ea typeface="+mj-ea"/>
                <a:cs typeface="Arial" panose="020B0604020202020204" pitchFamily="34" charset="0"/>
              </a:rPr>
              <a:t>僅かの異常を恰も放射線の影響のように</a:t>
            </a:r>
            <a:r>
              <a:rPr lang="ja-JP" altLang="en-US" b="1" kern="100" dirty="0">
                <a:effectLst/>
                <a:latin typeface="+mj-ea"/>
                <a:ea typeface="+mj-ea"/>
                <a:cs typeface="Arial" panose="020B0604020202020204" pitchFamily="34" charset="0"/>
              </a:rPr>
              <a:t>吹聴</a:t>
            </a:r>
            <a:r>
              <a:rPr lang="ja-JP" altLang="ja-JP" b="1" kern="100" dirty="0">
                <a:effectLst/>
                <a:latin typeface="+mj-ea"/>
                <a:ea typeface="+mj-ea"/>
                <a:cs typeface="Arial" panose="020B0604020202020204" pitchFamily="34" charset="0"/>
              </a:rPr>
              <a:t>する研究者が</a:t>
            </a:r>
            <a:endParaRPr lang="en-US" altLang="ja-JP" b="1" kern="100" dirty="0">
              <a:effectLst/>
              <a:latin typeface="+mj-ea"/>
              <a:ea typeface="+mj-ea"/>
              <a:cs typeface="Arial" panose="020B0604020202020204" pitchFamily="34" charset="0"/>
            </a:endParaRPr>
          </a:p>
          <a:p>
            <a:pPr indent="140335" algn="l"/>
            <a:r>
              <a:rPr lang="ja-JP" altLang="en-US" b="1" kern="100" dirty="0">
                <a:latin typeface="+mj-ea"/>
                <a:ea typeface="+mj-ea"/>
                <a:cs typeface="Arial" panose="020B0604020202020204" pitchFamily="34" charset="0"/>
              </a:rPr>
              <a:t>　</a:t>
            </a:r>
            <a:r>
              <a:rPr lang="ja-JP" altLang="en-US" b="1" kern="100" dirty="0">
                <a:effectLst/>
                <a:latin typeface="+mj-ea"/>
                <a:ea typeface="+mj-ea"/>
                <a:cs typeface="Arial" panose="020B0604020202020204" pitchFamily="34" charset="0"/>
              </a:rPr>
              <a:t>い</a:t>
            </a:r>
            <a:r>
              <a:rPr lang="ja-JP" altLang="en-US" b="1" kern="100" dirty="0">
                <a:latin typeface="+mj-ea"/>
                <a:ea typeface="+mj-ea"/>
                <a:cs typeface="Arial" panose="020B0604020202020204" pitchFamily="34" charset="0"/>
              </a:rPr>
              <a:t>る</a:t>
            </a:r>
            <a:r>
              <a:rPr lang="ja-JP" altLang="ja-JP" b="1" kern="100" dirty="0">
                <a:effectLst/>
                <a:latin typeface="+mj-ea"/>
                <a:ea typeface="+mj-ea"/>
                <a:cs typeface="Arial" panose="020B0604020202020204" pitchFamily="34" charset="0"/>
              </a:rPr>
              <a:t>。</a:t>
            </a:r>
            <a:endParaRPr lang="ja-JP" altLang="ja-JP" b="1" kern="100" dirty="0">
              <a:effectLst/>
              <a:latin typeface="+mj-ea"/>
              <a:ea typeface="+mj-ea"/>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05B9DAE-F717-4BC3-8ADE-5B64CBCF6D1B}"/>
              </a:ext>
            </a:extLst>
          </p:cNvPr>
          <p:cNvSpPr txBox="1"/>
          <p:nvPr/>
        </p:nvSpPr>
        <p:spPr>
          <a:xfrm>
            <a:off x="323528" y="5445224"/>
            <a:ext cx="8640960" cy="954107"/>
          </a:xfrm>
          <a:prstGeom prst="rect">
            <a:avLst/>
          </a:prstGeom>
          <a:noFill/>
        </p:spPr>
        <p:txBody>
          <a:bodyPr wrap="square" rtlCol="0">
            <a:spAutoFit/>
          </a:bodyPr>
          <a:lstStyle/>
          <a:p>
            <a:r>
              <a:rPr lang="ja-JP" altLang="ja-JP"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会が大きなリスクに直面した時</a:t>
            </a:r>
            <a:r>
              <a:rPr lang="ja-JP" altLang="ja-JP"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に、科学者</a:t>
            </a:r>
            <a:r>
              <a:rPr lang="ja-JP" altLang="en-US"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が</a:t>
            </a:r>
            <a:r>
              <a:rPr lang="ja-JP" altLang="ja-JP"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己</a:t>
            </a:r>
            <a:r>
              <a:rPr lang="ja-JP" altLang="ja-JP"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の興味と利益</a:t>
            </a:r>
            <a:r>
              <a:rPr lang="ja-JP" altLang="en-US"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のために</a:t>
            </a:r>
            <a:r>
              <a:rPr lang="ja-JP" altLang="en-US"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無責任</a:t>
            </a:r>
            <a:r>
              <a:rPr lang="ja-JP" altLang="en-US" sz="2800" b="1" kern="100" dirty="0">
                <a:solidFill>
                  <a:srgbClr val="0070C0"/>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に</a:t>
            </a:r>
            <a:r>
              <a:rPr lang="ja-JP" altLang="en-US" sz="2800" b="1" kern="100" dirty="0">
                <a:solidFill>
                  <a:srgbClr val="0070C0"/>
                </a:solidFill>
                <a:effectLst/>
                <a:latin typeface="HGP創英角ﾎﾟｯﾌﾟ体" panose="040B0A00000000000000" pitchFamily="50" charset="-128"/>
                <a:ea typeface="HGP創英角ﾎﾟｯﾌﾟ体" panose="040B0A00000000000000" pitchFamily="50" charset="-128"/>
                <a:cs typeface="Arial" panose="020B0604020202020204" pitchFamily="34" charset="0"/>
              </a:rPr>
              <a:t>発信するのは犯罪！</a:t>
            </a:r>
            <a:endParaRPr kumimoji="1" lang="ja-JP" altLang="en-US" sz="2800" dirty="0">
              <a:solidFill>
                <a:srgbClr val="0070C0"/>
              </a:solidFill>
            </a:endParaRPr>
          </a:p>
        </p:txBody>
      </p:sp>
    </p:spTree>
    <p:extLst>
      <p:ext uri="{BB962C8B-B14F-4D97-AF65-F5344CB8AC3E}">
        <p14:creationId xmlns:p14="http://schemas.microsoft.com/office/powerpoint/2010/main" val="1658238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DC904D-47E8-4DC5-8496-7F000542DC83}"/>
              </a:ext>
            </a:extLst>
          </p:cNvPr>
          <p:cNvSpPr>
            <a:spLocks noGrp="1"/>
          </p:cNvSpPr>
          <p:nvPr>
            <p:ph type="title"/>
          </p:nvPr>
        </p:nvSpPr>
        <p:spPr>
          <a:xfrm>
            <a:off x="187761" y="308788"/>
            <a:ext cx="5680383" cy="455916"/>
          </a:xfrm>
        </p:spPr>
        <p:txBody>
          <a:bodyPr/>
          <a:lstStyle/>
          <a:p>
            <a:pPr algn="l"/>
            <a:r>
              <a:rPr lang="ja-JP" altLang="en-US" sz="3200" b="1" kern="100" dirty="0">
                <a:latin typeface="+mj-ea"/>
                <a:cs typeface="Arial" panose="020B0604020202020204" pitchFamily="34" charset="0"/>
              </a:rPr>
              <a:t>　⑤　</a:t>
            </a:r>
            <a:r>
              <a:rPr lang="en-US" altLang="ja-JP" sz="3200" b="1" kern="100" dirty="0">
                <a:latin typeface="+mj-ea"/>
                <a:cs typeface="Arial" panose="020B0604020202020204" pitchFamily="34" charset="0"/>
              </a:rPr>
              <a:t>LNT</a:t>
            </a:r>
            <a:r>
              <a:rPr lang="ja-JP" altLang="en-US" sz="3200" b="1" kern="100" dirty="0">
                <a:latin typeface="+mj-ea"/>
                <a:cs typeface="Arial" panose="020B0604020202020204" pitchFamily="34" charset="0"/>
              </a:rPr>
              <a:t>神話の克服</a:t>
            </a:r>
            <a:endParaRPr kumimoji="1" lang="ja-JP" altLang="en-US" sz="3200" dirty="0">
              <a:latin typeface="+mj-ea"/>
            </a:endParaRPr>
          </a:p>
        </p:txBody>
      </p:sp>
      <p:sp>
        <p:nvSpPr>
          <p:cNvPr id="3" name="スライド番号プレースホルダー 2">
            <a:extLst>
              <a:ext uri="{FF2B5EF4-FFF2-40B4-BE49-F238E27FC236}">
                <a16:creationId xmlns:a16="http://schemas.microsoft.com/office/drawing/2014/main" id="{08F73DD6-82B7-4511-B57F-BB2EDCE5F843}"/>
              </a:ext>
            </a:extLst>
          </p:cNvPr>
          <p:cNvSpPr>
            <a:spLocks noGrp="1"/>
          </p:cNvSpPr>
          <p:nvPr>
            <p:ph type="sldNum" sz="quarter" idx="12"/>
          </p:nvPr>
        </p:nvSpPr>
        <p:spPr/>
        <p:txBody>
          <a:bodyPr/>
          <a:lstStyle/>
          <a:p>
            <a:pPr>
              <a:defRPr/>
            </a:pPr>
            <a:fld id="{E7C594C2-D1D7-4274-9523-FE706CA1F2AE}" type="slidenum">
              <a:rPr lang="en-US" altLang="ja-JP" smtClean="0"/>
              <a:pPr>
                <a:defRPr/>
              </a:pPr>
              <a:t>41</a:t>
            </a:fld>
            <a:endParaRPr lang="en-US" altLang="ja-JP"/>
          </a:p>
        </p:txBody>
      </p:sp>
      <p:sp>
        <p:nvSpPr>
          <p:cNvPr id="5" name="テキスト ボックス 4">
            <a:extLst>
              <a:ext uri="{FF2B5EF4-FFF2-40B4-BE49-F238E27FC236}">
                <a16:creationId xmlns:a16="http://schemas.microsoft.com/office/drawing/2014/main" id="{47117FA2-8643-43A8-8957-623643BC3CDD}"/>
              </a:ext>
            </a:extLst>
          </p:cNvPr>
          <p:cNvSpPr txBox="1"/>
          <p:nvPr/>
        </p:nvSpPr>
        <p:spPr>
          <a:xfrm>
            <a:off x="94353" y="1075724"/>
            <a:ext cx="8955293" cy="3785652"/>
          </a:xfrm>
          <a:prstGeom prst="rect">
            <a:avLst/>
          </a:prstGeom>
          <a:noFill/>
          <a:ln>
            <a:solidFill>
              <a:srgbClr val="002060"/>
            </a:solidFill>
          </a:ln>
        </p:spPr>
        <p:txBody>
          <a:bodyPr wrap="square">
            <a:spAutoFit/>
          </a:bodyPr>
          <a:lstStyle/>
          <a:p>
            <a:pPr indent="140335" algn="l"/>
            <a:r>
              <a:rPr lang="ja-JP" altLang="en-US" sz="2000" b="1" kern="100" dirty="0">
                <a:effectLst/>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放射線防護の根幹</a:t>
            </a:r>
            <a:r>
              <a:rPr lang="ja-JP" altLang="en-US" sz="2000" b="1" kern="100" dirty="0">
                <a:effectLst/>
                <a:latin typeface="+mj-ea"/>
                <a:ea typeface="+mj-ea"/>
                <a:cs typeface="Arial" panose="020B0604020202020204" pitchFamily="34" charset="0"/>
              </a:rPr>
              <a:t>に</a:t>
            </a:r>
            <a:r>
              <a:rPr lang="ja-JP" altLang="ja-JP" sz="2000" b="1" kern="100" dirty="0">
                <a:effectLst/>
                <a:latin typeface="+mj-ea"/>
                <a:ea typeface="+mj-ea"/>
                <a:cs typeface="Arial" panose="020B0604020202020204" pitchFamily="34" charset="0"/>
              </a:rPr>
              <a:t>は、「</a:t>
            </a:r>
            <a:r>
              <a:rPr lang="en-US" altLang="ja-JP" sz="2000" b="1" kern="100" dirty="0">
                <a:effectLst/>
                <a:latin typeface="+mj-ea"/>
                <a:ea typeface="+mj-ea"/>
                <a:cs typeface="Arial" panose="020B0604020202020204" pitchFamily="34" charset="0"/>
              </a:rPr>
              <a:t>LNT</a:t>
            </a:r>
            <a:r>
              <a:rPr lang="ja-JP" altLang="ja-JP" sz="2000" b="1" kern="100" dirty="0">
                <a:effectLst/>
                <a:latin typeface="+mj-ea"/>
                <a:ea typeface="+mj-ea"/>
                <a:cs typeface="Arial" panose="020B0604020202020204" pitchFamily="34" charset="0"/>
              </a:rPr>
              <a:t>（直線しきい値なし）仮説」、それの延長に</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ある「放射線被ばくは少なければ少ないほどよい、どんなに少ない放射線</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被ばくでも健康影響がある」という科学的な実証データの存在しない確率論的</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リスクに対する誤った思い込み</a:t>
            </a:r>
            <a:r>
              <a:rPr lang="ja-JP" altLang="en-US" sz="2000" b="1" kern="100" dirty="0">
                <a:effectLst/>
                <a:latin typeface="+mj-ea"/>
                <a:ea typeface="+mj-ea"/>
                <a:cs typeface="Arial" panose="020B0604020202020204" pitchFamily="34" charset="0"/>
              </a:rPr>
              <a:t>がある</a:t>
            </a:r>
            <a:r>
              <a:rPr lang="ja-JP" altLang="en-US" sz="2000" b="1" kern="100" dirty="0">
                <a:latin typeface="+mj-ea"/>
                <a:ea typeface="+mj-ea"/>
                <a:cs typeface="Arial" panose="020B0604020202020204" pitchFamily="34" charset="0"/>
              </a:rPr>
              <a:t>。</a:t>
            </a:r>
            <a:endParaRPr lang="en-US" altLang="ja-JP" sz="2000" b="1" kern="100" dirty="0">
              <a:latin typeface="+mj-ea"/>
              <a:ea typeface="+mj-ea"/>
              <a:cs typeface="Arial" panose="020B0604020202020204" pitchFamily="34" charset="0"/>
            </a:endParaRPr>
          </a:p>
          <a:p>
            <a:pPr indent="140335" algn="l"/>
            <a:r>
              <a:rPr lang="ja-JP" altLang="en-US" sz="2000" b="1" kern="100" dirty="0">
                <a:effectLst/>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a:t>
            </a:r>
            <a:r>
              <a:rPr lang="en-US" altLang="ja-JP" sz="2000" b="1" kern="100" dirty="0">
                <a:effectLst/>
                <a:latin typeface="+mj-ea"/>
                <a:ea typeface="+mj-ea"/>
                <a:cs typeface="Arial" panose="020B0604020202020204" pitchFamily="34" charset="0"/>
              </a:rPr>
              <a:t>LNT</a:t>
            </a:r>
            <a:r>
              <a:rPr lang="ja-JP" altLang="ja-JP" sz="2000" b="1" kern="100" dirty="0">
                <a:effectLst/>
                <a:latin typeface="+mj-ea"/>
                <a:ea typeface="+mj-ea"/>
                <a:cs typeface="Arial" panose="020B0604020202020204" pitchFamily="34" charset="0"/>
              </a:rPr>
              <a:t>仮説」は、　</a:t>
            </a:r>
            <a:r>
              <a:rPr lang="ja-JP" altLang="en-US" sz="2000" b="1" kern="100" dirty="0">
                <a:effectLst/>
                <a:latin typeface="+mj-ea"/>
                <a:ea typeface="+mj-ea"/>
                <a:cs typeface="Arial" panose="020B0604020202020204" pitchFamily="34" charset="0"/>
              </a:rPr>
              <a:t>その後</a:t>
            </a:r>
            <a:r>
              <a:rPr lang="ja-JP" altLang="ja-JP" sz="2000" b="1" kern="100" dirty="0">
                <a:effectLst/>
                <a:latin typeface="+mj-ea"/>
                <a:ea typeface="+mj-ea"/>
                <a:cs typeface="Arial" panose="020B0604020202020204" pitchFamily="34" charset="0"/>
              </a:rPr>
              <a:t>、原爆被爆者のデータや、より低い線量での様々な</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験証や理論によって否定されている</a:t>
            </a:r>
            <a:r>
              <a:rPr lang="ja-JP" altLang="en-US" sz="2000" b="1" kern="100" dirty="0">
                <a:effectLst/>
                <a:latin typeface="+mj-ea"/>
                <a:ea typeface="+mj-ea"/>
                <a:cs typeface="Arial" panose="020B0604020202020204" pitchFamily="34" charset="0"/>
              </a:rPr>
              <a:t>。</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福島第一原発事故</a:t>
            </a:r>
            <a:r>
              <a:rPr lang="ja-JP" altLang="en-US" sz="2000" b="1" kern="100" dirty="0">
                <a:latin typeface="+mj-ea"/>
                <a:ea typeface="+mj-ea"/>
                <a:cs typeface="Arial" panose="020B0604020202020204" pitchFamily="34" charset="0"/>
              </a:rPr>
              <a:t>についての</a:t>
            </a:r>
            <a:r>
              <a:rPr lang="en-US" altLang="ja-JP" sz="2000" b="1" kern="100" dirty="0">
                <a:latin typeface="+mj-ea"/>
                <a:ea typeface="+mj-ea"/>
                <a:cs typeface="Arial" panose="020B0604020202020204" pitchFamily="34" charset="0"/>
              </a:rPr>
              <a:t>UNSCAER</a:t>
            </a:r>
            <a:r>
              <a:rPr lang="ja-JP" altLang="en-US" sz="2000" b="1" kern="100" dirty="0">
                <a:latin typeface="+mj-ea"/>
                <a:ea typeface="+mj-ea"/>
                <a:cs typeface="Arial" panose="020B0604020202020204" pitchFamily="34" charset="0"/>
              </a:rPr>
              <a:t>の報告を</a:t>
            </a:r>
            <a:r>
              <a:rPr lang="en-US" altLang="ja-JP" sz="2000" b="1" kern="100" dirty="0">
                <a:latin typeface="+mj-ea"/>
                <a:ea typeface="+mj-ea"/>
                <a:cs typeface="Arial" panose="020B0604020202020204" pitchFamily="34" charset="0"/>
              </a:rPr>
              <a:t>LNT</a:t>
            </a:r>
            <a:r>
              <a:rPr lang="ja-JP" altLang="en-US" sz="2000" b="1" kern="100" dirty="0">
                <a:latin typeface="+mj-ea"/>
                <a:ea typeface="+mj-ea"/>
                <a:cs typeface="Arial" panose="020B0604020202020204" pitchFamily="34" charset="0"/>
              </a:rPr>
              <a:t>仮説では説明不可能。</a:t>
            </a:r>
            <a:endParaRPr lang="en-US" altLang="ja-JP" sz="2000" b="1" kern="100" dirty="0">
              <a:latin typeface="+mj-ea"/>
              <a:ea typeface="+mj-ea"/>
              <a:cs typeface="Arial" panose="020B0604020202020204" pitchFamily="34" charset="0"/>
            </a:endParaRPr>
          </a:p>
          <a:p>
            <a:pPr indent="140335" algn="l"/>
            <a:r>
              <a:rPr lang="ja-JP" altLang="en-US" sz="2000" b="1" kern="100" dirty="0">
                <a:effectLst/>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日本の放射線防護関係者の思考も</a:t>
            </a:r>
            <a:r>
              <a:rPr lang="en-US" altLang="ja-JP" sz="2000" b="1" kern="100" dirty="0">
                <a:effectLst/>
                <a:latin typeface="+mj-ea"/>
                <a:ea typeface="+mj-ea"/>
                <a:cs typeface="Arial" panose="020B0604020202020204" pitchFamily="34" charset="0"/>
              </a:rPr>
              <a:t>ICRP</a:t>
            </a:r>
            <a:r>
              <a:rPr lang="ja-JP" altLang="ja-JP" sz="2000" b="1" kern="100" dirty="0">
                <a:effectLst/>
                <a:latin typeface="+mj-ea"/>
                <a:ea typeface="+mj-ea"/>
                <a:cs typeface="Arial" panose="020B0604020202020204" pitchFamily="34" charset="0"/>
              </a:rPr>
              <a:t>勧告を無条件に踏襲し、科学でなく</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「神話」の世界</a:t>
            </a:r>
            <a:r>
              <a:rPr lang="ja-JP" altLang="en-US" sz="2000" b="1" kern="100" dirty="0">
                <a:effectLst/>
                <a:latin typeface="+mj-ea"/>
                <a:ea typeface="+mj-ea"/>
                <a:cs typeface="Arial" panose="020B0604020202020204" pitchFamily="34" charset="0"/>
              </a:rPr>
              <a:t>に陥っている</a:t>
            </a:r>
            <a:r>
              <a:rPr lang="ja-JP" altLang="en-US" sz="2000" b="1" kern="100" dirty="0">
                <a:latin typeface="+mj-ea"/>
                <a:ea typeface="+mj-ea"/>
                <a:cs typeface="Arial" panose="020B0604020202020204" pitchFamily="34" charset="0"/>
              </a:rPr>
              <a:t>。</a:t>
            </a:r>
            <a:endParaRPr lang="en-US" altLang="ja-JP" sz="2000" b="1" kern="100" dirty="0">
              <a:latin typeface="+mj-ea"/>
              <a:ea typeface="+mj-ea"/>
              <a:cs typeface="Arial" panose="020B0604020202020204" pitchFamily="34" charset="0"/>
            </a:endParaRPr>
          </a:p>
          <a:p>
            <a:pPr indent="140335" algn="l"/>
            <a:r>
              <a:rPr lang="ja-JP" altLang="en-US" sz="2000" b="1" kern="100" dirty="0">
                <a:latin typeface="+mj-ea"/>
                <a:ea typeface="+mj-ea"/>
                <a:cs typeface="Times New Roman" panose="02020603050405020304" pitchFamily="18" charset="0"/>
              </a:rPr>
              <a:t>☞　</a:t>
            </a:r>
            <a:r>
              <a:rPr lang="ja-JP" altLang="ja-JP" sz="2000" b="1" kern="100" dirty="0">
                <a:effectLst/>
                <a:latin typeface="+mj-ea"/>
                <a:ea typeface="+mj-ea"/>
                <a:cs typeface="Arial" panose="020B0604020202020204" pitchFamily="34" charset="0"/>
              </a:rPr>
              <a:t>福島第一原発事故では、原子力学会、保健学会物理学会などの関係学会</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は、総力挙げて国民の切実な期待に応えるべき責任があったはずであるが、</a:t>
            </a:r>
            <a:endParaRPr lang="en-US" altLang="ja-JP" sz="2000" b="1" kern="100" dirty="0">
              <a:effectLst/>
              <a:latin typeface="+mj-ea"/>
              <a:ea typeface="+mj-ea"/>
              <a:cs typeface="Arial" panose="020B0604020202020204" pitchFamily="34" charset="0"/>
            </a:endParaRPr>
          </a:p>
          <a:p>
            <a:pPr indent="140335" algn="l"/>
            <a:r>
              <a:rPr lang="ja-JP" altLang="en-US" sz="2000" b="1" kern="100" dirty="0">
                <a:latin typeface="+mj-ea"/>
                <a:ea typeface="+mj-ea"/>
                <a:cs typeface="Arial" panose="020B0604020202020204" pitchFamily="34" charset="0"/>
              </a:rPr>
              <a:t>　</a:t>
            </a:r>
            <a:r>
              <a:rPr lang="ja-JP" altLang="ja-JP" sz="2000" b="1" kern="100" dirty="0">
                <a:effectLst/>
                <a:latin typeface="+mj-ea"/>
                <a:ea typeface="+mj-ea"/>
                <a:cs typeface="Arial" panose="020B0604020202020204" pitchFamily="34" charset="0"/>
              </a:rPr>
              <a:t>国民からもっとも必要とされているときに、何らの発信も</a:t>
            </a:r>
            <a:r>
              <a:rPr lang="ja-JP" altLang="en-US" sz="2000" b="1" kern="100" dirty="0">
                <a:effectLst/>
                <a:latin typeface="+mj-ea"/>
                <a:ea typeface="+mj-ea"/>
                <a:cs typeface="Arial" panose="020B0604020202020204" pitchFamily="34" charset="0"/>
              </a:rPr>
              <a:t>していない。</a:t>
            </a:r>
            <a:endParaRPr lang="ja-JP" altLang="ja-JP" sz="2000" b="1" kern="100" dirty="0">
              <a:effectLst/>
              <a:latin typeface="+mj-ea"/>
              <a:ea typeface="+mj-ea"/>
              <a:cs typeface="Times New Roman" panose="02020603050405020304" pitchFamily="18" charset="0"/>
            </a:endParaRPr>
          </a:p>
        </p:txBody>
      </p:sp>
      <p:sp>
        <p:nvSpPr>
          <p:cNvPr id="4" name="テキスト ボックス 3">
            <a:extLst>
              <a:ext uri="{FF2B5EF4-FFF2-40B4-BE49-F238E27FC236}">
                <a16:creationId xmlns:a16="http://schemas.microsoft.com/office/drawing/2014/main" id="{05A958B5-E13C-4CC8-8076-2C9409BB1D4A}"/>
              </a:ext>
            </a:extLst>
          </p:cNvPr>
          <p:cNvSpPr txBox="1"/>
          <p:nvPr/>
        </p:nvSpPr>
        <p:spPr>
          <a:xfrm>
            <a:off x="282352" y="5008547"/>
            <a:ext cx="8610128" cy="830997"/>
          </a:xfrm>
          <a:prstGeom prst="rect">
            <a:avLst/>
          </a:prstGeom>
          <a:noFill/>
        </p:spPr>
        <p:txBody>
          <a:bodyPr wrap="square" rtlCol="0">
            <a:spAutoFit/>
          </a:bodyPr>
          <a:lstStyle/>
          <a:p>
            <a:r>
              <a:rPr kumimoji="1" lang="ja-JP" altLang="en-US" b="1" dirty="0">
                <a:solidFill>
                  <a:srgbClr val="0070C0"/>
                </a:solidFill>
                <a:latin typeface="HGP創英角ﾎﾟｯﾌﾟ体" panose="040B0A00000000000000" pitchFamily="50" charset="-128"/>
                <a:ea typeface="HGP創英角ﾎﾟｯﾌﾟ体" panose="040B0A00000000000000" pitchFamily="50" charset="-128"/>
              </a:rPr>
              <a:t>ＬＮＴ仮説を乗り越えて、新たな放射線防護体系を構築するの</a:t>
            </a:r>
            <a:r>
              <a:rPr lang="ja-JP" altLang="en-US" b="1" dirty="0">
                <a:solidFill>
                  <a:srgbClr val="0070C0"/>
                </a:solidFill>
                <a:latin typeface="HGP創英角ﾎﾟｯﾌﾟ体" panose="040B0A00000000000000" pitchFamily="50" charset="-128"/>
                <a:ea typeface="HGP創英角ﾎﾟｯﾌﾟ体" panose="040B0A00000000000000" pitchFamily="50" charset="-128"/>
              </a:rPr>
              <a:t>が</a:t>
            </a:r>
            <a:endParaRPr lang="en-US" altLang="ja-JP" b="1" dirty="0">
              <a:solidFill>
                <a:srgbClr val="0070C0"/>
              </a:solidFill>
              <a:latin typeface="HGP創英角ﾎﾟｯﾌﾟ体" panose="040B0A00000000000000" pitchFamily="50" charset="-128"/>
              <a:ea typeface="HGP創英角ﾎﾟｯﾌﾟ体" panose="040B0A00000000000000" pitchFamily="50" charset="-128"/>
            </a:endParaRPr>
          </a:p>
          <a:p>
            <a:r>
              <a:rPr lang="ja-JP" altLang="en-US" b="1" dirty="0">
                <a:solidFill>
                  <a:srgbClr val="0070C0"/>
                </a:solidFill>
                <a:latin typeface="HGP創英角ﾎﾟｯﾌﾟ体" panose="040B0A00000000000000" pitchFamily="50" charset="-128"/>
                <a:ea typeface="HGP創英角ﾎﾟｯﾌﾟ体" panose="040B0A00000000000000" pitchFamily="50" charset="-128"/>
              </a:rPr>
              <a:t>放射線防護関係者の責任！</a:t>
            </a:r>
            <a:endParaRPr lang="en-US" altLang="ja-JP" b="1" dirty="0">
              <a:solidFill>
                <a:srgbClr val="0070C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762487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E689E-FFD2-4D8E-A83C-67952CBEA21B}"/>
              </a:ext>
            </a:extLst>
          </p:cNvPr>
          <p:cNvSpPr>
            <a:spLocks noGrp="1"/>
          </p:cNvSpPr>
          <p:nvPr>
            <p:ph type="title"/>
          </p:nvPr>
        </p:nvSpPr>
        <p:spPr>
          <a:xfrm>
            <a:off x="490604" y="680800"/>
            <a:ext cx="6673683" cy="643239"/>
          </a:xfrm>
          <a:noFill/>
          <a:ln>
            <a:noFill/>
          </a:ln>
        </p:spPr>
        <p:txBody>
          <a:bodyPr>
            <a:noAutofit/>
          </a:bodyPr>
          <a:lstStyle/>
          <a:p>
            <a:pPr algn="l"/>
            <a:r>
              <a:rPr lang="ja-JP" altLang="en-US" sz="3200" b="1" dirty="0">
                <a:solidFill>
                  <a:srgbClr val="333300"/>
                </a:solidFill>
                <a:latin typeface="+mj-ea"/>
              </a:rPr>
              <a:t>⑥ お金だけで復興は不可能</a:t>
            </a:r>
          </a:p>
        </p:txBody>
      </p:sp>
      <p:sp>
        <p:nvSpPr>
          <p:cNvPr id="4" name="テキスト ボックス 3">
            <a:extLst>
              <a:ext uri="{FF2B5EF4-FFF2-40B4-BE49-F238E27FC236}">
                <a16:creationId xmlns:a16="http://schemas.microsoft.com/office/drawing/2014/main" id="{AFC76F03-2CF8-4ECE-9ACC-1D00E6158C48}"/>
              </a:ext>
            </a:extLst>
          </p:cNvPr>
          <p:cNvSpPr txBox="1"/>
          <p:nvPr/>
        </p:nvSpPr>
        <p:spPr>
          <a:xfrm>
            <a:off x="490605" y="1568941"/>
            <a:ext cx="8329867" cy="461665"/>
          </a:xfrm>
          <a:prstGeom prst="rect">
            <a:avLst/>
          </a:prstGeom>
          <a:noFill/>
        </p:spPr>
        <p:txBody>
          <a:bodyPr wrap="square" rtlCol="0">
            <a:spAutoFit/>
          </a:bodyPr>
          <a:lstStyle/>
          <a:p>
            <a:r>
              <a:rPr lang="ja-JP" altLang="en-US" b="1" dirty="0">
                <a:latin typeface="ＭＳ Ｐゴシック" panose="020B0600070205080204" pitchFamily="50" charset="-128"/>
              </a:rPr>
              <a:t>事故に伴う賠償（合意金額）　合計　</a:t>
            </a:r>
            <a:r>
              <a:rPr lang="en-US" altLang="ja-JP" b="1" dirty="0">
                <a:latin typeface="ＭＳ Ｐゴシック" panose="020B0600070205080204" pitchFamily="50" charset="-128"/>
              </a:rPr>
              <a:t>94,839 </a:t>
            </a:r>
            <a:r>
              <a:rPr lang="ja-JP" altLang="en-US" b="1" dirty="0">
                <a:latin typeface="ＭＳ Ｐゴシック" panose="020B0600070205080204" pitchFamily="50" charset="-128"/>
              </a:rPr>
              <a:t>億円　（</a:t>
            </a:r>
            <a:r>
              <a:rPr lang="en-US" altLang="ja-JP" b="1" dirty="0">
                <a:latin typeface="ＭＳ Ｐゴシック" panose="020B0600070205080204" pitchFamily="50" charset="-128"/>
              </a:rPr>
              <a:t>2020</a:t>
            </a:r>
            <a:r>
              <a:rPr lang="ja-JP" altLang="en-US" b="1" dirty="0">
                <a:latin typeface="ＭＳ Ｐゴシック" panose="020B0600070205080204" pitchFamily="50" charset="-128"/>
              </a:rPr>
              <a:t>年</a:t>
            </a:r>
            <a:r>
              <a:rPr lang="en-US" altLang="ja-JP" b="1" dirty="0">
                <a:latin typeface="ＭＳ Ｐゴシック" panose="020B0600070205080204" pitchFamily="50" charset="-128"/>
              </a:rPr>
              <a:t>3</a:t>
            </a:r>
            <a:r>
              <a:rPr lang="ja-JP" altLang="en-US" b="1" dirty="0">
                <a:latin typeface="ＭＳ Ｐゴシック" panose="020B0600070205080204" pitchFamily="50" charset="-128"/>
              </a:rPr>
              <a:t>月）</a:t>
            </a:r>
            <a:r>
              <a:rPr lang="ja-JP" altLang="en-US" b="1" u="sng" dirty="0">
                <a:latin typeface="ＭＳ Ｐゴシック" panose="020B0600070205080204" pitchFamily="50" charset="-128"/>
              </a:rPr>
              <a:t>　　</a:t>
            </a:r>
          </a:p>
        </p:txBody>
      </p:sp>
      <p:sp>
        <p:nvSpPr>
          <p:cNvPr id="5" name="テキスト ボックス 4">
            <a:extLst>
              <a:ext uri="{FF2B5EF4-FFF2-40B4-BE49-F238E27FC236}">
                <a16:creationId xmlns:a16="http://schemas.microsoft.com/office/drawing/2014/main" id="{71F55FBE-6401-45EB-81D2-15D0A72113EF}"/>
              </a:ext>
            </a:extLst>
          </p:cNvPr>
          <p:cNvSpPr txBox="1"/>
          <p:nvPr/>
        </p:nvSpPr>
        <p:spPr>
          <a:xfrm>
            <a:off x="899592" y="2258779"/>
            <a:ext cx="6474849" cy="1600438"/>
          </a:xfrm>
          <a:prstGeom prst="rect">
            <a:avLst/>
          </a:prstGeom>
          <a:noFill/>
        </p:spPr>
        <p:txBody>
          <a:bodyPr wrap="none" rtlCol="0">
            <a:spAutoFit/>
          </a:bodyPr>
          <a:lstStyle/>
          <a:p>
            <a:r>
              <a:rPr lang="ja-JP" altLang="en-US" sz="2000" b="1" dirty="0">
                <a:latin typeface="ＭＳ Ｐゴシック" panose="020B0600070205080204" pitchFamily="50" charset="-128"/>
              </a:rPr>
              <a:t>個人（精神的損害他）　　　　　　　　　　　　　　　</a:t>
            </a:r>
            <a:r>
              <a:rPr lang="en-US" altLang="ja-JP" sz="2000" b="1" dirty="0">
                <a:latin typeface="ＭＳ Ｐゴシック" panose="020B0600070205080204" pitchFamily="50" charset="-128"/>
              </a:rPr>
              <a:t>19,920  </a:t>
            </a:r>
            <a:r>
              <a:rPr lang="ja-JP" altLang="en-US" sz="2000" b="1" dirty="0">
                <a:latin typeface="ＭＳ Ｐゴシック" panose="020B0600070205080204" pitchFamily="50" charset="-128"/>
              </a:rPr>
              <a:t>億円</a:t>
            </a:r>
            <a:endParaRPr lang="en-US" altLang="ja-JP" sz="2000" b="1" dirty="0">
              <a:latin typeface="ＭＳ Ｐゴシック" panose="020B0600070205080204" pitchFamily="50" charset="-128"/>
            </a:endParaRPr>
          </a:p>
          <a:p>
            <a:r>
              <a:rPr lang="ja-JP" altLang="en-US" sz="2000" b="1" dirty="0">
                <a:latin typeface="ＭＳ Ｐゴシック" panose="020B0600070205080204" pitchFamily="50" charset="-128"/>
              </a:rPr>
              <a:t>法人・個人事業者（営業損害、風評被害等）　 </a:t>
            </a:r>
            <a:r>
              <a:rPr lang="en-US" altLang="ja-JP" sz="2000" b="1" dirty="0">
                <a:latin typeface="ＭＳ Ｐゴシック" panose="020B0600070205080204" pitchFamily="50" charset="-128"/>
              </a:rPr>
              <a:t>30,116</a:t>
            </a:r>
            <a:r>
              <a:rPr lang="ja-JP" altLang="en-US" sz="2000" b="1" dirty="0">
                <a:latin typeface="ＭＳ Ｐゴシック" panose="020B0600070205080204" pitchFamily="50" charset="-128"/>
              </a:rPr>
              <a:t>　億円</a:t>
            </a:r>
            <a:endParaRPr lang="en-US" altLang="ja-JP" sz="2000" b="1" dirty="0">
              <a:latin typeface="ＭＳ Ｐゴシック" panose="020B0600070205080204" pitchFamily="50" charset="-128"/>
            </a:endParaRPr>
          </a:p>
          <a:p>
            <a:r>
              <a:rPr lang="ja-JP" altLang="en-US" sz="2000" b="1" dirty="0">
                <a:latin typeface="ＭＳ Ｐゴシック" panose="020B0600070205080204" pitchFamily="50" charset="-128"/>
              </a:rPr>
              <a:t>その他（財物補償、住居確保等）　　　　　　　　 </a:t>
            </a:r>
            <a:r>
              <a:rPr lang="en-US" altLang="ja-JP" sz="2000" b="1" dirty="0">
                <a:latin typeface="ＭＳ Ｐゴシック" panose="020B0600070205080204" pitchFamily="50" charset="-128"/>
              </a:rPr>
              <a:t>18,789  </a:t>
            </a:r>
            <a:r>
              <a:rPr lang="ja-JP" altLang="en-US" sz="2000" b="1" dirty="0">
                <a:latin typeface="ＭＳ Ｐゴシック" panose="020B0600070205080204" pitchFamily="50" charset="-128"/>
              </a:rPr>
              <a:t>億円</a:t>
            </a:r>
            <a:endParaRPr lang="en-US" altLang="ja-JP" sz="2000" b="1" dirty="0">
              <a:latin typeface="ＭＳ Ｐゴシック" panose="020B0600070205080204" pitchFamily="50" charset="-128"/>
            </a:endParaRPr>
          </a:p>
          <a:p>
            <a:r>
              <a:rPr lang="ja-JP" altLang="en-US" sz="2000" b="1" dirty="0">
                <a:latin typeface="ＭＳ Ｐゴシック" panose="020B0600070205080204" pitchFamily="50" charset="-128"/>
              </a:rPr>
              <a:t>除染等　　　　　　　　　　　　　　　　　　　　　　　　 </a:t>
            </a:r>
            <a:r>
              <a:rPr lang="en-US" altLang="ja-JP" sz="2000" b="1" dirty="0">
                <a:latin typeface="ＭＳ Ｐゴシック" panose="020B0600070205080204" pitchFamily="50" charset="-128"/>
              </a:rPr>
              <a:t>26,013  </a:t>
            </a:r>
            <a:r>
              <a:rPr lang="ja-JP" altLang="en-US" sz="2000" b="1" dirty="0">
                <a:latin typeface="ＭＳ Ｐゴシック" panose="020B0600070205080204" pitchFamily="50" charset="-128"/>
              </a:rPr>
              <a:t>億円</a:t>
            </a:r>
            <a:endParaRPr lang="en-US" altLang="ja-JP" sz="2000" b="1" dirty="0">
              <a:latin typeface="ＭＳ Ｐゴシック" panose="020B0600070205080204" pitchFamily="50" charset="-128"/>
            </a:endParaRPr>
          </a:p>
          <a:p>
            <a:endParaRPr lang="en-US" altLang="ja-JP" sz="1800" dirty="0"/>
          </a:p>
        </p:txBody>
      </p:sp>
      <p:sp>
        <p:nvSpPr>
          <p:cNvPr id="6" name="テキスト ボックス 5">
            <a:extLst>
              <a:ext uri="{FF2B5EF4-FFF2-40B4-BE49-F238E27FC236}">
                <a16:creationId xmlns:a16="http://schemas.microsoft.com/office/drawing/2014/main" id="{7899ECEB-519F-4644-BFEF-BE6DF80C4607}"/>
              </a:ext>
            </a:extLst>
          </p:cNvPr>
          <p:cNvSpPr txBox="1"/>
          <p:nvPr/>
        </p:nvSpPr>
        <p:spPr>
          <a:xfrm>
            <a:off x="611560" y="4104119"/>
            <a:ext cx="8298654" cy="1184940"/>
          </a:xfrm>
          <a:prstGeom prst="rect">
            <a:avLst/>
          </a:prstGeom>
          <a:noFill/>
        </p:spPr>
        <p:txBody>
          <a:bodyPr wrap="square" rtlCol="0">
            <a:spAutoFit/>
          </a:bodyPr>
          <a:lstStyle/>
          <a:p>
            <a:r>
              <a:rPr lang="ja-JP" altLang="en-US" sz="2800" b="1" dirty="0">
                <a:solidFill>
                  <a:srgbClr val="0070C0"/>
                </a:solidFill>
                <a:latin typeface="HGP創英角ﾎﾟｯﾌﾟ体" panose="040B0A00000000000000" pitchFamily="50" charset="-128"/>
                <a:ea typeface="HGP創英角ﾎﾟｯﾌﾟ体" panose="040B0A00000000000000" pitchFamily="50" charset="-128"/>
              </a:rPr>
              <a:t>福島県の</a:t>
            </a:r>
            <a:r>
              <a:rPr lang="en-US" altLang="ja-JP" sz="2800" b="1" dirty="0">
                <a:solidFill>
                  <a:srgbClr val="0070C0"/>
                </a:solidFill>
                <a:latin typeface="HGP創英角ﾎﾟｯﾌﾟ体" panose="040B0A00000000000000" pitchFamily="50" charset="-128"/>
                <a:ea typeface="HGP創英角ﾎﾟｯﾌﾟ体" panose="040B0A00000000000000" pitchFamily="50" charset="-128"/>
              </a:rPr>
              <a:t>10</a:t>
            </a:r>
            <a:r>
              <a:rPr lang="ja-JP" altLang="en-US" sz="2800" b="1" dirty="0">
                <a:solidFill>
                  <a:srgbClr val="0070C0"/>
                </a:solidFill>
                <a:latin typeface="HGP創英角ﾎﾟｯﾌﾟ体" panose="040B0A00000000000000" pitchFamily="50" charset="-128"/>
                <a:ea typeface="HGP創英角ﾎﾟｯﾌﾟ体" panose="040B0A00000000000000" pitchFamily="50" charset="-128"/>
              </a:rPr>
              <a:t>年分の予算が投入されたが、復興の進捗が実感できない！</a:t>
            </a:r>
            <a:endParaRPr lang="en-US" altLang="ja-JP" sz="2800" b="1" dirty="0">
              <a:solidFill>
                <a:srgbClr val="0070C0"/>
              </a:solidFill>
              <a:latin typeface="HGP創英角ﾎﾟｯﾌﾟ体" panose="040B0A00000000000000" pitchFamily="50" charset="-128"/>
              <a:ea typeface="HGP創英角ﾎﾟｯﾌﾟ体" panose="040B0A00000000000000" pitchFamily="50" charset="-128"/>
            </a:endParaRPr>
          </a:p>
          <a:p>
            <a:endParaRPr lang="ja-JP" altLang="en-US" sz="1500" dirty="0"/>
          </a:p>
        </p:txBody>
      </p:sp>
    </p:spTree>
    <p:extLst>
      <p:ext uri="{BB962C8B-B14F-4D97-AF65-F5344CB8AC3E}">
        <p14:creationId xmlns:p14="http://schemas.microsoft.com/office/powerpoint/2010/main" val="3280091052"/>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04D7B-CE13-EB78-C6F4-591237CF7D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4EE85EA-7CDF-C2E7-8B61-0B5F05127A01}"/>
              </a:ext>
            </a:extLst>
          </p:cNvPr>
          <p:cNvSpPr>
            <a:spLocks noGrp="1"/>
          </p:cNvSpPr>
          <p:nvPr>
            <p:ph type="title"/>
          </p:nvPr>
        </p:nvSpPr>
        <p:spPr>
          <a:xfrm>
            <a:off x="835051" y="404664"/>
            <a:ext cx="6041205" cy="720080"/>
          </a:xfrm>
          <a:noFill/>
          <a:ln w="19050">
            <a:noFill/>
          </a:ln>
        </p:spPr>
        <p:txBody>
          <a:bodyPr/>
          <a:lstStyle/>
          <a:p>
            <a:r>
              <a:rPr lang="ja-JP" altLang="en-US" b="1" dirty="0">
                <a:solidFill>
                  <a:schemeClr val="tx1"/>
                </a:solidFill>
              </a:rPr>
              <a:t>最後にひとこと</a:t>
            </a:r>
            <a:endParaRPr kumimoji="1" lang="ja-JP" altLang="en-US" b="1" dirty="0">
              <a:solidFill>
                <a:schemeClr val="tx1"/>
              </a:solidFill>
            </a:endParaRPr>
          </a:p>
        </p:txBody>
      </p:sp>
      <p:sp>
        <p:nvSpPr>
          <p:cNvPr id="3" name="スライド番号プレースホルダー 2">
            <a:extLst>
              <a:ext uri="{FF2B5EF4-FFF2-40B4-BE49-F238E27FC236}">
                <a16:creationId xmlns:a16="http://schemas.microsoft.com/office/drawing/2014/main" id="{FD010C01-BE72-ABD0-5525-EA175C10158C}"/>
              </a:ext>
            </a:extLst>
          </p:cNvPr>
          <p:cNvSpPr>
            <a:spLocks noGrp="1"/>
          </p:cNvSpPr>
          <p:nvPr>
            <p:ph type="sldNum" sz="quarter" idx="12"/>
          </p:nvPr>
        </p:nvSpPr>
        <p:spPr/>
        <p:txBody>
          <a:bodyPr/>
          <a:lstStyle/>
          <a:p>
            <a:pPr>
              <a:defRPr/>
            </a:pPr>
            <a:fld id="{E7C594C2-D1D7-4274-9523-FE706CA1F2AE}" type="slidenum">
              <a:rPr lang="en-US" altLang="ja-JP" smtClean="0"/>
              <a:pPr>
                <a:defRPr/>
              </a:pPr>
              <a:t>43</a:t>
            </a:fld>
            <a:endParaRPr lang="en-US" altLang="ja-JP" dirty="0"/>
          </a:p>
        </p:txBody>
      </p:sp>
      <p:sp>
        <p:nvSpPr>
          <p:cNvPr id="5" name="テキスト ボックス 4">
            <a:extLst>
              <a:ext uri="{FF2B5EF4-FFF2-40B4-BE49-F238E27FC236}">
                <a16:creationId xmlns:a16="http://schemas.microsoft.com/office/drawing/2014/main" id="{5C2821C3-FFF4-5752-D67A-6BA2CF6103C8}"/>
              </a:ext>
            </a:extLst>
          </p:cNvPr>
          <p:cNvSpPr txBox="1"/>
          <p:nvPr/>
        </p:nvSpPr>
        <p:spPr>
          <a:xfrm>
            <a:off x="435005" y="1401593"/>
            <a:ext cx="6559809" cy="584775"/>
          </a:xfrm>
          <a:prstGeom prst="rect">
            <a:avLst/>
          </a:prstGeom>
          <a:solidFill>
            <a:srgbClr val="FFFF00"/>
          </a:solidFill>
          <a:ln w="19050">
            <a:solidFill>
              <a:srgbClr val="002060"/>
            </a:solidFill>
          </a:ln>
        </p:spPr>
        <p:txBody>
          <a:bodyPr wrap="none" rtlCol="0">
            <a:spAutoFit/>
          </a:bodyPr>
          <a:lstStyle/>
          <a:p>
            <a:r>
              <a:rPr kumimoji="1" lang="ja-JP" altLang="en-US" sz="3200" b="1" dirty="0"/>
              <a:t>原子力は科学技術であるとの再認識</a:t>
            </a:r>
          </a:p>
        </p:txBody>
      </p:sp>
      <p:sp>
        <p:nvSpPr>
          <p:cNvPr id="6" name="テキスト ボックス 5">
            <a:extLst>
              <a:ext uri="{FF2B5EF4-FFF2-40B4-BE49-F238E27FC236}">
                <a16:creationId xmlns:a16="http://schemas.microsoft.com/office/drawing/2014/main" id="{DA4B61BD-2D12-49BE-1641-87F6C22612EC}"/>
              </a:ext>
            </a:extLst>
          </p:cNvPr>
          <p:cNvSpPr txBox="1"/>
          <p:nvPr/>
        </p:nvSpPr>
        <p:spPr>
          <a:xfrm>
            <a:off x="251520" y="2005677"/>
            <a:ext cx="8784976" cy="1569660"/>
          </a:xfrm>
          <a:prstGeom prst="rect">
            <a:avLst/>
          </a:prstGeom>
          <a:noFill/>
        </p:spPr>
        <p:txBody>
          <a:bodyPr wrap="square" rtlCol="0">
            <a:spAutoFit/>
          </a:bodyPr>
          <a:lstStyle/>
          <a:p>
            <a:pPr indent="140335" algn="just"/>
            <a:r>
              <a:rPr lang="ja-JP" altLang="en-US" b="1" kern="100" dirty="0">
                <a:solidFill>
                  <a:srgbClr val="002060"/>
                </a:solidFill>
                <a:latin typeface="+mj-ea"/>
                <a:ea typeface="+mj-ea"/>
                <a:cs typeface="Times New Roman" panose="02020603050405020304" pitchFamily="18" charset="0"/>
              </a:rPr>
              <a:t>・　</a:t>
            </a:r>
            <a:r>
              <a:rPr lang="ja-JP" altLang="ja-JP" b="1" kern="100" dirty="0">
                <a:solidFill>
                  <a:srgbClr val="002060"/>
                </a:solidFill>
                <a:effectLst/>
                <a:latin typeface="+mj-ea"/>
                <a:ea typeface="+mj-ea"/>
                <a:cs typeface="Times New Roman" panose="02020603050405020304" pitchFamily="18" charset="0"/>
              </a:rPr>
              <a:t>１</a:t>
            </a:r>
            <a:r>
              <a:rPr lang="en-US" altLang="ja-JP" b="1" kern="100" dirty="0">
                <a:solidFill>
                  <a:srgbClr val="002060"/>
                </a:solidFill>
                <a:effectLst/>
                <a:latin typeface="+mj-ea"/>
                <a:ea typeface="+mj-ea"/>
                <a:cs typeface="Times New Roman" panose="02020603050405020304" pitchFamily="18" charset="0"/>
              </a:rPr>
              <a:t>F</a:t>
            </a:r>
            <a:r>
              <a:rPr lang="ja-JP" altLang="ja-JP" b="1" kern="100" dirty="0">
                <a:solidFill>
                  <a:srgbClr val="002060"/>
                </a:solidFill>
                <a:effectLst/>
                <a:latin typeface="+mj-ea"/>
                <a:ea typeface="+mj-ea"/>
                <a:cs typeface="Times New Roman" panose="02020603050405020304" pitchFamily="18" charset="0"/>
              </a:rPr>
              <a:t>事故</a:t>
            </a:r>
            <a:r>
              <a:rPr lang="ja-JP" altLang="en-US" b="1" kern="100" dirty="0">
                <a:solidFill>
                  <a:srgbClr val="002060"/>
                </a:solidFill>
                <a:latin typeface="+mj-ea"/>
                <a:ea typeface="+mj-ea"/>
                <a:cs typeface="Times New Roman" panose="02020603050405020304" pitchFamily="18" charset="0"/>
              </a:rPr>
              <a:t>で露になった安全神話の克服、原子力は科学技術で</a:t>
            </a:r>
            <a:endParaRPr lang="en-US" altLang="ja-JP" b="1" kern="100" dirty="0">
              <a:solidFill>
                <a:srgbClr val="002060"/>
              </a:solidFill>
              <a:latin typeface="+mj-ea"/>
              <a:ea typeface="+mj-ea"/>
              <a:cs typeface="Times New Roman" panose="02020603050405020304" pitchFamily="18" charset="0"/>
            </a:endParaRPr>
          </a:p>
          <a:p>
            <a:pPr indent="140335" algn="just"/>
            <a:r>
              <a:rPr lang="ja-JP" altLang="en-US" b="1" kern="100" dirty="0">
                <a:solidFill>
                  <a:srgbClr val="002060"/>
                </a:solidFill>
                <a:latin typeface="+mj-ea"/>
                <a:ea typeface="+mj-ea"/>
                <a:cs typeface="Times New Roman" panose="02020603050405020304" pitchFamily="18" charset="0"/>
              </a:rPr>
              <a:t>　　あるとの再認識</a:t>
            </a:r>
            <a:endParaRPr lang="en-US" altLang="ja-JP" b="1" kern="100" dirty="0">
              <a:solidFill>
                <a:srgbClr val="002060"/>
              </a:solidFill>
              <a:latin typeface="+mj-ea"/>
              <a:ea typeface="+mj-ea"/>
              <a:cs typeface="Times New Roman" panose="02020603050405020304" pitchFamily="18" charset="0"/>
            </a:endParaRPr>
          </a:p>
          <a:p>
            <a:pPr indent="140335" algn="just"/>
            <a:r>
              <a:rPr lang="ja-JP" altLang="en-US" b="1" kern="100" dirty="0">
                <a:solidFill>
                  <a:srgbClr val="002060"/>
                </a:solidFill>
                <a:latin typeface="+mj-ea"/>
                <a:ea typeface="+mj-ea"/>
                <a:cs typeface="Times New Roman" panose="02020603050405020304" pitchFamily="18" charset="0"/>
              </a:rPr>
              <a:t>・　これまでの内外での研究開発の歴史を踏まえ、現実を見据</a:t>
            </a:r>
            <a:endParaRPr lang="en-US" altLang="ja-JP" b="1" kern="100" dirty="0">
              <a:solidFill>
                <a:srgbClr val="002060"/>
              </a:solidFill>
              <a:latin typeface="+mj-ea"/>
              <a:ea typeface="+mj-ea"/>
              <a:cs typeface="Times New Roman" panose="02020603050405020304" pitchFamily="18" charset="0"/>
            </a:endParaRPr>
          </a:p>
          <a:p>
            <a:pPr indent="140335" algn="just"/>
            <a:r>
              <a:rPr lang="ja-JP" altLang="en-US" b="1" kern="100" dirty="0">
                <a:solidFill>
                  <a:srgbClr val="002060"/>
                </a:solidFill>
                <a:latin typeface="+mj-ea"/>
                <a:ea typeface="+mj-ea"/>
                <a:cs typeface="Times New Roman" panose="02020603050405020304" pitchFamily="18" charset="0"/>
              </a:rPr>
              <a:t>　　えた原子力政策</a:t>
            </a:r>
            <a:endParaRPr lang="en-US" altLang="ja-JP" sz="1800" b="1" kern="100" dirty="0">
              <a:latin typeface="游明朝" panose="02020400000000000000" pitchFamily="18" charset="-128"/>
              <a:ea typeface="ＭＳ 明朝" panose="02020609040205080304" pitchFamily="17"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C722F28B-F3F2-DA87-69CE-507BCDB0FE4E}"/>
              </a:ext>
            </a:extLst>
          </p:cNvPr>
          <p:cNvSpPr txBox="1"/>
          <p:nvPr/>
        </p:nvSpPr>
        <p:spPr>
          <a:xfrm>
            <a:off x="539552" y="4113372"/>
            <a:ext cx="7178568" cy="584775"/>
          </a:xfrm>
          <a:prstGeom prst="rect">
            <a:avLst/>
          </a:prstGeom>
          <a:solidFill>
            <a:srgbClr val="CCFFFF"/>
          </a:solidFill>
          <a:ln w="19050">
            <a:solidFill>
              <a:schemeClr val="tx1"/>
            </a:solidFill>
          </a:ln>
        </p:spPr>
        <p:txBody>
          <a:bodyPr wrap="none" rtlCol="0">
            <a:spAutoFit/>
          </a:bodyPr>
          <a:lstStyle/>
          <a:p>
            <a:r>
              <a:rPr lang="ja-JP" altLang="en-US" sz="3200" b="1" dirty="0"/>
              <a:t>原子力利用</a:t>
            </a:r>
            <a:r>
              <a:rPr kumimoji="1" lang="ja-JP" altLang="en-US" sz="3200" b="1" dirty="0"/>
              <a:t>の再生のために必要なこと　</a:t>
            </a:r>
          </a:p>
        </p:txBody>
      </p:sp>
      <p:sp>
        <p:nvSpPr>
          <p:cNvPr id="8" name="テキスト ボックス 7">
            <a:extLst>
              <a:ext uri="{FF2B5EF4-FFF2-40B4-BE49-F238E27FC236}">
                <a16:creationId xmlns:a16="http://schemas.microsoft.com/office/drawing/2014/main" id="{62DDF5C2-810F-2509-422A-9FE5B313FD6E}"/>
              </a:ext>
            </a:extLst>
          </p:cNvPr>
          <p:cNvSpPr txBox="1"/>
          <p:nvPr/>
        </p:nvSpPr>
        <p:spPr>
          <a:xfrm>
            <a:off x="469012" y="4871521"/>
            <a:ext cx="6408712" cy="1200329"/>
          </a:xfrm>
          <a:prstGeom prst="rect">
            <a:avLst/>
          </a:prstGeom>
          <a:noFill/>
        </p:spPr>
        <p:txBody>
          <a:bodyPr wrap="square">
            <a:spAutoFit/>
          </a:bodyPr>
          <a:lstStyle/>
          <a:p>
            <a:pPr algn="just"/>
            <a:r>
              <a:rPr lang="ja-JP" altLang="en-US" b="1" dirty="0">
                <a:solidFill>
                  <a:srgbClr val="002060"/>
                </a:solidFill>
                <a:latin typeface="+mj-ea"/>
              </a:rPr>
              <a:t>・　国民の理解醸成</a:t>
            </a:r>
            <a:endParaRPr lang="en-US" altLang="ja-JP" b="1" dirty="0">
              <a:solidFill>
                <a:srgbClr val="002060"/>
              </a:solidFill>
              <a:latin typeface="+mj-ea"/>
            </a:endParaRPr>
          </a:p>
          <a:p>
            <a:pPr algn="just"/>
            <a:r>
              <a:rPr lang="ja-JP" altLang="en-US" b="1" dirty="0">
                <a:solidFill>
                  <a:srgbClr val="002060"/>
                </a:solidFill>
                <a:latin typeface="+mj-ea"/>
              </a:rPr>
              <a:t>・　安全性の更なる向上を目指す取り組み</a:t>
            </a:r>
            <a:endParaRPr lang="en-US" altLang="ja-JP" b="1" dirty="0">
              <a:solidFill>
                <a:srgbClr val="002060"/>
              </a:solidFill>
              <a:latin typeface="+mj-ea"/>
            </a:endParaRPr>
          </a:p>
          <a:p>
            <a:pPr algn="just"/>
            <a:r>
              <a:rPr lang="ja-JP" altLang="en-US" b="1" dirty="0">
                <a:solidFill>
                  <a:srgbClr val="002060"/>
                </a:solidFill>
                <a:latin typeface="+mj-ea"/>
              </a:rPr>
              <a:t>・　人材育成</a:t>
            </a:r>
          </a:p>
        </p:txBody>
      </p:sp>
    </p:spTree>
    <p:extLst>
      <p:ext uri="{BB962C8B-B14F-4D97-AF65-F5344CB8AC3E}">
        <p14:creationId xmlns:p14="http://schemas.microsoft.com/office/powerpoint/2010/main" val="328259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11C9C363-F0B4-4D5F-A8B8-3F729C590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6" y="-243408"/>
            <a:ext cx="96980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 Box 3">
            <a:extLst>
              <a:ext uri="{FF2B5EF4-FFF2-40B4-BE49-F238E27FC236}">
                <a16:creationId xmlns:a16="http://schemas.microsoft.com/office/drawing/2014/main" id="{5A95E29E-A2D6-4944-988B-44D098B31B8E}"/>
              </a:ext>
            </a:extLst>
          </p:cNvPr>
          <p:cNvSpPr txBox="1">
            <a:spLocks noChangeArrowheads="1"/>
          </p:cNvSpPr>
          <p:nvPr/>
        </p:nvSpPr>
        <p:spPr bwMode="auto">
          <a:xfrm>
            <a:off x="527050" y="333375"/>
            <a:ext cx="7285310" cy="400110"/>
          </a:xfrm>
          <a:prstGeom prst="rect">
            <a:avLst/>
          </a:prstGeom>
          <a:solidFill>
            <a:srgbClr val="FFFF00"/>
          </a:solidFill>
          <a:ln w="9525">
            <a:solidFill>
              <a:schemeClr val="accent2"/>
            </a:solidFill>
            <a:miter lim="800000"/>
            <a:headEnd/>
            <a:tailEnd/>
          </a:ln>
          <a:effec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eaLnBrk="1" hangingPunct="1">
              <a:lnSpc>
                <a:spcPct val="100000"/>
              </a:lnSpc>
              <a:spcBef>
                <a:spcPct val="0"/>
              </a:spcBef>
              <a:buFontTx/>
              <a:buNone/>
              <a:defRPr/>
            </a:pPr>
            <a:r>
              <a:rPr lang="ja-JP" altLang="en-US" sz="2000" b="1" dirty="0">
                <a:latin typeface="Arial" panose="020B0604020202020204" pitchFamily="34" charset="0"/>
                <a:ea typeface="ＭＳ Ｐゴシック" panose="020B0600070205080204" pitchFamily="50" charset="-128"/>
              </a:rPr>
              <a:t>空間線量率分布（１ｍ高さでの</a:t>
            </a:r>
            <a:r>
              <a:rPr lang="en-US" altLang="ja-JP" sz="2000" b="1" dirty="0" err="1">
                <a:latin typeface="Arial" panose="020B0604020202020204" pitchFamily="34" charset="0"/>
                <a:ea typeface="ＭＳ Ｐゴシック" panose="020B0600070205080204" pitchFamily="50" charset="-128"/>
              </a:rPr>
              <a:t>μSv</a:t>
            </a:r>
            <a:r>
              <a:rPr lang="en-US" altLang="ja-JP" sz="2000" b="1" dirty="0">
                <a:latin typeface="Arial" panose="020B0604020202020204" pitchFamily="34" charset="0"/>
                <a:ea typeface="ＭＳ Ｐゴシック" panose="020B0600070205080204" pitchFamily="50" charset="-128"/>
              </a:rPr>
              <a:t>/h</a:t>
            </a:r>
            <a:r>
              <a:rPr lang="ja-JP" altLang="en-US" sz="2000" b="1" dirty="0">
                <a:latin typeface="Arial" panose="020B0604020202020204" pitchFamily="34" charset="0"/>
                <a:ea typeface="ＭＳ Ｐゴシック" panose="020B0600070205080204" pitchFamily="50" charset="-128"/>
              </a:rPr>
              <a:t>）　平成</a:t>
            </a:r>
            <a:r>
              <a:rPr lang="en-US" altLang="ja-JP" sz="2000" b="1" dirty="0">
                <a:latin typeface="Arial" panose="020B0604020202020204" pitchFamily="34" charset="0"/>
                <a:ea typeface="ＭＳ Ｐゴシック" panose="020B0600070205080204" pitchFamily="50" charset="-128"/>
              </a:rPr>
              <a:t>23</a:t>
            </a:r>
            <a:r>
              <a:rPr lang="ja-JP" altLang="en-US" sz="2000" b="1" dirty="0">
                <a:latin typeface="Arial" panose="020B0604020202020204" pitchFamily="34" charset="0"/>
                <a:ea typeface="ＭＳ Ｐゴシック" panose="020B0600070205080204" pitchFamily="50" charset="-128"/>
              </a:rPr>
              <a:t>年</a:t>
            </a:r>
            <a:r>
              <a:rPr lang="en-US" altLang="ja-JP" sz="2000" b="1" dirty="0">
                <a:latin typeface="Arial" panose="020B0604020202020204" pitchFamily="34" charset="0"/>
                <a:ea typeface="ＭＳ Ｐゴシック" panose="020B0600070205080204" pitchFamily="50" charset="-128"/>
              </a:rPr>
              <a:t>8</a:t>
            </a:r>
            <a:r>
              <a:rPr lang="ja-JP" altLang="en-US" sz="2000" b="1" dirty="0">
                <a:latin typeface="Arial" panose="020B0604020202020204" pitchFamily="34" charset="0"/>
                <a:ea typeface="ＭＳ Ｐゴシック" panose="020B0600070205080204" pitchFamily="50" charset="-128"/>
              </a:rPr>
              <a:t>月</a:t>
            </a:r>
            <a:r>
              <a:rPr lang="en-US" altLang="ja-JP" sz="2000" b="1" dirty="0">
                <a:latin typeface="Arial" panose="020B0604020202020204" pitchFamily="34" charset="0"/>
                <a:ea typeface="ＭＳ Ｐゴシック" panose="020B0600070205080204" pitchFamily="50" charset="-128"/>
              </a:rPr>
              <a:t>28</a:t>
            </a:r>
            <a:r>
              <a:rPr lang="ja-JP" altLang="en-US" sz="2000" b="1" dirty="0">
                <a:latin typeface="Arial" panose="020B0604020202020204" pitchFamily="34" charset="0"/>
                <a:ea typeface="ＭＳ Ｐゴシック" panose="020B0600070205080204" pitchFamily="50" charset="-128"/>
              </a:rPr>
              <a:t>日</a:t>
            </a:r>
          </a:p>
        </p:txBody>
      </p:sp>
      <p:sp>
        <p:nvSpPr>
          <p:cNvPr id="2052" name="スライド番号プレースホルダー 1">
            <a:extLst>
              <a:ext uri="{FF2B5EF4-FFF2-40B4-BE49-F238E27FC236}">
                <a16:creationId xmlns:a16="http://schemas.microsoft.com/office/drawing/2014/main" id="{6E7F5805-9F1B-410B-8A6C-F80D1C43DC08}"/>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57213" indent="-2143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857250" indent="-1714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200150" indent="-1714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543050" indent="-17145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000250" indent="-171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457450" indent="-171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2914650" indent="-171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371850" indent="-17145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29D09AC-131D-4AB1-900C-A524B7348FE7}" type="slidenum">
              <a:rPr lang="en-US" altLang="ja-JP" sz="1000"/>
              <a:pPr>
                <a:spcBef>
                  <a:spcPct val="0"/>
                </a:spcBef>
                <a:buFontTx/>
                <a:buNone/>
              </a:pPr>
              <a:t>5</a:t>
            </a:fld>
            <a:endParaRPr lang="en-US" altLang="ja-JP" sz="1000"/>
          </a:p>
        </p:txBody>
      </p:sp>
      <p:sp>
        <p:nvSpPr>
          <p:cNvPr id="11269" name="テキスト ボックス 2">
            <a:extLst>
              <a:ext uri="{FF2B5EF4-FFF2-40B4-BE49-F238E27FC236}">
                <a16:creationId xmlns:a16="http://schemas.microsoft.com/office/drawing/2014/main" id="{82C29AEE-A909-441C-B5A2-5BF1815D471E}"/>
              </a:ext>
            </a:extLst>
          </p:cNvPr>
          <p:cNvSpPr txBox="1">
            <a:spLocks noChangeArrowheads="1"/>
          </p:cNvSpPr>
          <p:nvPr/>
        </p:nvSpPr>
        <p:spPr bwMode="auto">
          <a:xfrm>
            <a:off x="398462" y="5800128"/>
            <a:ext cx="8288338" cy="647700"/>
          </a:xfrm>
          <a:prstGeom prst="rect">
            <a:avLst/>
          </a:prstGeom>
          <a:solidFill>
            <a:srgbClr val="CCFFFF"/>
          </a:solidFill>
          <a:ln w="9525">
            <a:solidFill>
              <a:srgbClr val="99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latin typeface="ＭＳ Ｐゴシック" panose="020B0600070205080204" pitchFamily="50" charset="-128"/>
              </a:rPr>
              <a:t>3</a:t>
            </a:r>
            <a:r>
              <a:rPr lang="ja-JP" altLang="en-US" sz="1800" b="1">
                <a:latin typeface="ＭＳ Ｐゴシック" panose="020B0600070205080204" pitchFamily="50" charset="-128"/>
              </a:rPr>
              <a:t>月</a:t>
            </a:r>
            <a:r>
              <a:rPr lang="en-US" altLang="ja-JP" sz="1800" b="1">
                <a:latin typeface="ＭＳ Ｐゴシック" panose="020B0600070205080204" pitchFamily="50" charset="-128"/>
              </a:rPr>
              <a:t>15</a:t>
            </a:r>
            <a:r>
              <a:rPr lang="ja-JP" altLang="en-US" sz="1800" b="1">
                <a:latin typeface="ＭＳ Ｐゴシック" panose="020B0600070205080204" pitchFamily="50" charset="-128"/>
              </a:rPr>
              <a:t>日の夜半から</a:t>
            </a:r>
            <a:r>
              <a:rPr lang="en-US" altLang="ja-JP" sz="1800" b="1">
                <a:latin typeface="ＭＳ Ｐゴシック" panose="020B0600070205080204" pitchFamily="50" charset="-128"/>
              </a:rPr>
              <a:t>16</a:t>
            </a:r>
            <a:r>
              <a:rPr lang="ja-JP" altLang="en-US" sz="1800" b="1">
                <a:latin typeface="ＭＳ Ｐゴシック" panose="020B0600070205080204" pitchFamily="50" charset="-128"/>
              </a:rPr>
              <a:t>日の未明にかけて南岸低気圧が通過し、空気中の放射能は西北方向に流れ双葉町、浪江町、飯舘村を通って福島県中通りにまで到達</a:t>
            </a:r>
            <a:endParaRPr lang="ja-JP" altLang="en-US" sz="1800"/>
          </a:p>
        </p:txBody>
      </p:sp>
      <p:sp>
        <p:nvSpPr>
          <p:cNvPr id="3" name="テキスト ボックス 2">
            <a:extLst>
              <a:ext uri="{FF2B5EF4-FFF2-40B4-BE49-F238E27FC236}">
                <a16:creationId xmlns:a16="http://schemas.microsoft.com/office/drawing/2014/main" id="{2244FB6C-37C2-4C04-1503-F97F5D127E5F}"/>
              </a:ext>
            </a:extLst>
          </p:cNvPr>
          <p:cNvSpPr txBox="1"/>
          <p:nvPr/>
        </p:nvSpPr>
        <p:spPr>
          <a:xfrm>
            <a:off x="107504" y="1052737"/>
            <a:ext cx="6624736" cy="707886"/>
          </a:xfrm>
          <a:prstGeom prst="rect">
            <a:avLst/>
          </a:prstGeom>
          <a:solidFill>
            <a:schemeClr val="bg1"/>
          </a:solidFill>
        </p:spPr>
        <p:txBody>
          <a:bodyPr wrap="square">
            <a:spAutoFit/>
          </a:bodyPr>
          <a:lstStyle/>
          <a:p>
            <a:r>
              <a:rPr lang="ja-JP" altLang="en-US" sz="2000" b="1" dirty="0">
                <a:latin typeface="ＭＳ Ｐゴシック" panose="020B0600070205080204" pitchFamily="50" charset="-128"/>
              </a:rPr>
              <a:t>放射能が環境に度々放出し、揮発性の放射性ヨウ素（</a:t>
            </a:r>
            <a:r>
              <a:rPr lang="en-US" altLang="ja-JP" sz="2000" b="1" baseline="30000" dirty="0">
                <a:solidFill>
                  <a:srgbClr val="FF3300"/>
                </a:solidFill>
                <a:latin typeface="ＭＳ Ｐゴシック" panose="020B0600070205080204" pitchFamily="50" charset="-128"/>
              </a:rPr>
              <a:t>131</a:t>
            </a:r>
            <a:r>
              <a:rPr lang="ja-JP" altLang="en-US" sz="2000" b="1" dirty="0">
                <a:solidFill>
                  <a:srgbClr val="FF3300"/>
                </a:solidFill>
                <a:latin typeface="ＭＳ Ｐゴシック" panose="020B0600070205080204" pitchFamily="50" charset="-128"/>
              </a:rPr>
              <a:t>Ｉ</a:t>
            </a:r>
            <a:r>
              <a:rPr lang="ja-JP" altLang="en-US" sz="2000" b="1" dirty="0">
                <a:latin typeface="ＭＳ Ｐゴシック" panose="020B0600070205080204" pitchFamily="50" charset="-128"/>
              </a:rPr>
              <a:t>）、放射性セシウム（</a:t>
            </a:r>
            <a:r>
              <a:rPr lang="en-US" altLang="ja-JP" sz="2000" b="1" baseline="30000" dirty="0">
                <a:solidFill>
                  <a:srgbClr val="FF3300"/>
                </a:solidFill>
                <a:latin typeface="ＭＳ Ｐゴシック" panose="020B0600070205080204" pitchFamily="50" charset="-128"/>
              </a:rPr>
              <a:t>137</a:t>
            </a:r>
            <a:r>
              <a:rPr lang="en-US" altLang="ja-JP" sz="2000" b="1" dirty="0">
                <a:solidFill>
                  <a:srgbClr val="FF3300"/>
                </a:solidFill>
                <a:latin typeface="ＭＳ Ｐゴシック" panose="020B0600070205080204" pitchFamily="50" charset="-128"/>
              </a:rPr>
              <a:t>Cs,</a:t>
            </a:r>
            <a:r>
              <a:rPr lang="en-US" altLang="ja-JP" sz="2000" b="1" baseline="30000" dirty="0">
                <a:solidFill>
                  <a:srgbClr val="FF3300"/>
                </a:solidFill>
                <a:latin typeface="ＭＳ Ｐゴシック" panose="020B0600070205080204" pitchFamily="50" charset="-128"/>
              </a:rPr>
              <a:t>134</a:t>
            </a:r>
            <a:r>
              <a:rPr lang="en-US" altLang="ja-JP" sz="2000" b="1" dirty="0">
                <a:solidFill>
                  <a:srgbClr val="FF3300"/>
                </a:solidFill>
                <a:latin typeface="ＭＳ Ｐゴシック" panose="020B0600070205080204" pitchFamily="50" charset="-128"/>
              </a:rPr>
              <a:t>Cs</a:t>
            </a:r>
            <a:r>
              <a:rPr lang="en-US" altLang="ja-JP" sz="2000" b="1" dirty="0">
                <a:latin typeface="ＭＳ Ｐゴシック" panose="020B0600070205080204" pitchFamily="50" charset="-128"/>
              </a:rPr>
              <a:t>)</a:t>
            </a:r>
            <a:r>
              <a:rPr lang="ja-JP" altLang="en-US" sz="2000" b="1" dirty="0">
                <a:latin typeface="ＭＳ Ｐゴシック" panose="020B0600070205080204" pitchFamily="50" charset="-128"/>
              </a:rPr>
              <a:t>、希ガス（</a:t>
            </a:r>
            <a:r>
              <a:rPr lang="en-US" altLang="ja-JP" sz="2000" b="1" baseline="30000" dirty="0">
                <a:solidFill>
                  <a:srgbClr val="FF3300"/>
                </a:solidFill>
                <a:latin typeface="ＭＳ Ｐゴシック" panose="020B0600070205080204" pitchFamily="50" charset="-128"/>
              </a:rPr>
              <a:t>133</a:t>
            </a:r>
            <a:r>
              <a:rPr lang="en-US" altLang="ja-JP" sz="2000" b="1" dirty="0">
                <a:solidFill>
                  <a:srgbClr val="FF3300"/>
                </a:solidFill>
                <a:latin typeface="ＭＳ Ｐゴシック" panose="020B0600070205080204" pitchFamily="50" charset="-128"/>
              </a:rPr>
              <a:t>Xe</a:t>
            </a:r>
            <a:r>
              <a:rPr lang="en-US" altLang="ja-JP" sz="2000" b="1" dirty="0">
                <a:latin typeface="ＭＳ Ｐゴシック" panose="020B0600070205080204" pitchFamily="50" charset="-128"/>
              </a:rPr>
              <a:t>)</a:t>
            </a:r>
            <a:r>
              <a:rPr lang="ja-JP" altLang="en-US" sz="2000" b="1" dirty="0">
                <a:latin typeface="ＭＳ Ｐゴシック" panose="020B0600070205080204" pitchFamily="50" charset="-128"/>
              </a:rPr>
              <a:t>が環境を汚染</a:t>
            </a:r>
            <a:endParaRPr lang="ja-JP" altLang="en-US" sz="2000" dirty="0"/>
          </a:p>
        </p:txBody>
      </p:sp>
    </p:spTree>
  </p:cSld>
  <p:clrMapOvr>
    <a:masterClrMapping/>
  </p:clrMapOvr>
  <p:transition spd="slow" advTm="713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3EB6435-3990-3492-9100-98283EB2374E}"/>
              </a:ext>
            </a:extLst>
          </p:cNvPr>
          <p:cNvSpPr>
            <a:spLocks noGrp="1"/>
          </p:cNvSpPr>
          <p:nvPr>
            <p:ph type="title"/>
          </p:nvPr>
        </p:nvSpPr>
        <p:spPr>
          <a:xfrm>
            <a:off x="333872" y="529741"/>
            <a:ext cx="8352928" cy="858925"/>
          </a:xfrm>
          <a:solidFill>
            <a:srgbClr val="CCCCFF"/>
          </a:solidFill>
          <a:ln>
            <a:solidFill>
              <a:srgbClr val="006600"/>
            </a:solidFill>
          </a:ln>
        </p:spPr>
        <p:txBody>
          <a:bodyPr/>
          <a:lstStyle/>
          <a:p>
            <a:r>
              <a:rPr lang="ja-JP" altLang="en-US" sz="3600" b="1" dirty="0"/>
              <a:t>復興・再生を難しく</a:t>
            </a:r>
            <a:r>
              <a:rPr lang="ja-JP" altLang="en-US" sz="3600" b="1" i="1" dirty="0"/>
              <a:t>した</a:t>
            </a:r>
            <a:r>
              <a:rPr lang="ja-JP" altLang="en-US" sz="3600" b="1" dirty="0"/>
              <a:t>事故時の対応</a:t>
            </a:r>
            <a:r>
              <a:rPr lang="ja-JP" altLang="en-US" sz="3600" dirty="0"/>
              <a:t>　</a:t>
            </a:r>
          </a:p>
        </p:txBody>
      </p:sp>
      <p:sp>
        <p:nvSpPr>
          <p:cNvPr id="2" name="スライド番号プレースホルダー 1">
            <a:extLst>
              <a:ext uri="{FF2B5EF4-FFF2-40B4-BE49-F238E27FC236}">
                <a16:creationId xmlns:a16="http://schemas.microsoft.com/office/drawing/2014/main" id="{F5BC0516-352E-9943-5B8A-081EB248739A}"/>
              </a:ext>
            </a:extLst>
          </p:cNvPr>
          <p:cNvSpPr>
            <a:spLocks noGrp="1"/>
          </p:cNvSpPr>
          <p:nvPr>
            <p:ph type="sldNum" sz="quarter" idx="12"/>
          </p:nvPr>
        </p:nvSpPr>
        <p:spPr/>
        <p:txBody>
          <a:bodyPr/>
          <a:lstStyle/>
          <a:p>
            <a:pPr>
              <a:defRPr/>
            </a:pPr>
            <a:fld id="{E1CD2C88-E98E-45A5-BC0B-8FAC276E0A10}" type="slidenum">
              <a:rPr lang="en-US" altLang="ja-JP" smtClean="0"/>
              <a:pPr>
                <a:defRPr/>
              </a:pPr>
              <a:t>6</a:t>
            </a:fld>
            <a:endParaRPr lang="en-US" altLang="ja-JP"/>
          </a:p>
        </p:txBody>
      </p:sp>
      <p:sp>
        <p:nvSpPr>
          <p:cNvPr id="4" name="テキスト ボックス 3">
            <a:extLst>
              <a:ext uri="{FF2B5EF4-FFF2-40B4-BE49-F238E27FC236}">
                <a16:creationId xmlns:a16="http://schemas.microsoft.com/office/drawing/2014/main" id="{00BC78DE-ED42-DA9D-03ED-9F0C1853FA0F}"/>
              </a:ext>
            </a:extLst>
          </p:cNvPr>
          <p:cNvSpPr txBox="1"/>
          <p:nvPr/>
        </p:nvSpPr>
        <p:spPr>
          <a:xfrm>
            <a:off x="2123728" y="3068960"/>
            <a:ext cx="4249881" cy="2123658"/>
          </a:xfrm>
          <a:prstGeom prst="rect">
            <a:avLst/>
          </a:prstGeom>
          <a:noFill/>
          <a:ln>
            <a:solidFill>
              <a:srgbClr val="FF3300"/>
            </a:solidFill>
          </a:ln>
        </p:spPr>
        <p:txBody>
          <a:bodyPr wrap="none" rtlCol="0">
            <a:spAutoFit/>
          </a:bodyPr>
          <a:lstStyle/>
          <a:p>
            <a:r>
              <a:rPr kumimoji="1" lang="en-US" altLang="ja-JP" sz="3200" dirty="0"/>
              <a:t>1</a:t>
            </a:r>
            <a:r>
              <a:rPr kumimoji="1" lang="ja-JP" altLang="en-US" sz="3200" dirty="0"/>
              <a:t>．事故時の住民対応</a:t>
            </a:r>
            <a:endParaRPr kumimoji="1" lang="en-US" altLang="ja-JP" sz="3200" dirty="0"/>
          </a:p>
          <a:p>
            <a:r>
              <a:rPr lang="ja-JP" altLang="en-US" dirty="0"/>
              <a:t>　　</a:t>
            </a:r>
            <a:r>
              <a:rPr lang="en-US" altLang="ja-JP" dirty="0"/>
              <a:t>a. </a:t>
            </a:r>
            <a:r>
              <a:rPr lang="ja-JP" altLang="en-US" dirty="0"/>
              <a:t>避難と解除の基準</a:t>
            </a:r>
            <a:endParaRPr lang="en-US" altLang="ja-JP" dirty="0"/>
          </a:p>
          <a:p>
            <a:r>
              <a:rPr kumimoji="1" lang="ja-JP" altLang="en-US" dirty="0"/>
              <a:t>　　</a:t>
            </a:r>
            <a:r>
              <a:rPr kumimoji="1" lang="en-US" altLang="ja-JP" dirty="0"/>
              <a:t>b.</a:t>
            </a:r>
            <a:r>
              <a:rPr lang="ja-JP" altLang="en-US" dirty="0"/>
              <a:t> 食品流通基準と風評被害</a:t>
            </a:r>
            <a:endParaRPr lang="en-US" altLang="ja-JP" dirty="0"/>
          </a:p>
          <a:p>
            <a:endParaRPr kumimoji="1" lang="en-US" altLang="ja-JP" dirty="0"/>
          </a:p>
          <a:p>
            <a:r>
              <a:rPr lang="en-US" altLang="ja-JP" sz="2800" dirty="0"/>
              <a:t>2</a:t>
            </a:r>
            <a:r>
              <a:rPr lang="ja-JP" altLang="en-US" sz="2800" dirty="0"/>
              <a:t>．除染と除染土壌の処分</a:t>
            </a:r>
            <a:endParaRPr kumimoji="1" lang="en-US" altLang="ja-JP" sz="2800" dirty="0"/>
          </a:p>
        </p:txBody>
      </p:sp>
      <p:sp>
        <p:nvSpPr>
          <p:cNvPr id="7" name="テキスト ボックス 6">
            <a:extLst>
              <a:ext uri="{FF2B5EF4-FFF2-40B4-BE49-F238E27FC236}">
                <a16:creationId xmlns:a16="http://schemas.microsoft.com/office/drawing/2014/main" id="{02B342DD-A654-ED39-E99F-333C7F973CF0}"/>
              </a:ext>
            </a:extLst>
          </p:cNvPr>
          <p:cNvSpPr txBox="1"/>
          <p:nvPr/>
        </p:nvSpPr>
        <p:spPr>
          <a:xfrm>
            <a:off x="899592" y="2276872"/>
            <a:ext cx="6851556" cy="584775"/>
          </a:xfrm>
          <a:prstGeom prst="rect">
            <a:avLst/>
          </a:prstGeom>
          <a:noFill/>
        </p:spPr>
        <p:txBody>
          <a:bodyPr wrap="none" rtlCol="0">
            <a:spAutoFit/>
          </a:bodyPr>
          <a:lstStyle/>
          <a:p>
            <a:r>
              <a:rPr kumimoji="1" lang="ja-JP" altLang="en-US" sz="3200" dirty="0">
                <a:latin typeface="HGP創英角ﾎﾟｯﾌﾟ体" panose="040B0A00000000000000" pitchFamily="50" charset="-128"/>
                <a:ea typeface="HGP創英角ﾎﾟｯﾌﾟ体" panose="040B0A00000000000000" pitchFamily="50" charset="-128"/>
              </a:rPr>
              <a:t>科学的な根拠のない、非合理的な政策</a:t>
            </a:r>
          </a:p>
        </p:txBody>
      </p:sp>
    </p:spTree>
    <p:extLst>
      <p:ext uri="{BB962C8B-B14F-4D97-AF65-F5344CB8AC3E}">
        <p14:creationId xmlns:p14="http://schemas.microsoft.com/office/powerpoint/2010/main" val="15809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5B99A-6AF4-B417-6721-1DB16AA9EB4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126D9D-0A78-BF4A-446A-D0C5F32A80BA}"/>
              </a:ext>
            </a:extLst>
          </p:cNvPr>
          <p:cNvSpPr>
            <a:spLocks noGrp="1"/>
          </p:cNvSpPr>
          <p:nvPr>
            <p:ph type="title"/>
          </p:nvPr>
        </p:nvSpPr>
        <p:spPr>
          <a:xfrm>
            <a:off x="534380" y="1556792"/>
            <a:ext cx="8075240" cy="1296144"/>
          </a:xfrm>
          <a:noFill/>
          <a:ln w="19050">
            <a:noFill/>
          </a:ln>
        </p:spPr>
        <p:txBody>
          <a:bodyPr/>
          <a:lstStyle/>
          <a:p>
            <a:r>
              <a:rPr lang="en-US" altLang="ja-JP" sz="4000" b="1" dirty="0">
                <a:solidFill>
                  <a:schemeClr val="tx1"/>
                </a:solidFill>
                <a:latin typeface="HGP創英角ﾎﾟｯﾌﾟ体" panose="040B0A00000000000000" pitchFamily="50" charset="-128"/>
                <a:ea typeface="HGP創英角ﾎﾟｯﾌﾟ体" panose="040B0A00000000000000" pitchFamily="50" charset="-128"/>
              </a:rPr>
              <a:t>II.</a:t>
            </a:r>
            <a:r>
              <a:rPr lang="ja-JP" altLang="en-US" sz="4000" b="1" dirty="0">
                <a:solidFill>
                  <a:schemeClr val="tx1"/>
                </a:solidFill>
                <a:latin typeface="HGP創英角ﾎﾟｯﾌﾟ体" panose="040B0A00000000000000" pitchFamily="50" charset="-128"/>
                <a:ea typeface="HGP創英角ﾎﾟｯﾌﾟ体" panose="040B0A00000000000000" pitchFamily="50" charset="-128"/>
              </a:rPr>
              <a:t>　原子力安全を確保するための</a:t>
            </a:r>
            <a:br>
              <a:rPr lang="en-US" altLang="ja-JP" sz="4000" b="1" dirty="0">
                <a:solidFill>
                  <a:schemeClr val="tx1"/>
                </a:solidFill>
                <a:latin typeface="HGP創英角ﾎﾟｯﾌﾟ体" panose="040B0A00000000000000" pitchFamily="50" charset="-128"/>
                <a:ea typeface="HGP創英角ﾎﾟｯﾌﾟ体" panose="040B0A00000000000000" pitchFamily="50" charset="-128"/>
              </a:rPr>
            </a:br>
            <a:r>
              <a:rPr lang="ja-JP" altLang="en-US" sz="4000" b="1" dirty="0">
                <a:solidFill>
                  <a:schemeClr val="tx1"/>
                </a:solidFill>
                <a:latin typeface="HGP創英角ﾎﾟｯﾌﾟ体" panose="040B0A00000000000000" pitchFamily="50" charset="-128"/>
                <a:ea typeface="HGP創英角ﾎﾟｯﾌﾟ体" panose="040B0A00000000000000" pitchFamily="50" charset="-128"/>
              </a:rPr>
              <a:t>規制</a:t>
            </a:r>
            <a:endParaRPr kumimoji="1" lang="ja-JP" altLang="en-US" sz="40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a:extLst>
              <a:ext uri="{FF2B5EF4-FFF2-40B4-BE49-F238E27FC236}">
                <a16:creationId xmlns:a16="http://schemas.microsoft.com/office/drawing/2014/main" id="{76CEED75-AE9A-13D3-FC7C-2A48B29BA0CF}"/>
              </a:ext>
            </a:extLst>
          </p:cNvPr>
          <p:cNvSpPr>
            <a:spLocks noGrp="1"/>
          </p:cNvSpPr>
          <p:nvPr>
            <p:ph type="sldNum" sz="quarter" idx="12"/>
          </p:nvPr>
        </p:nvSpPr>
        <p:spPr/>
        <p:txBody>
          <a:bodyPr/>
          <a:lstStyle/>
          <a:p>
            <a:pPr>
              <a:defRPr/>
            </a:pPr>
            <a:fld id="{E7C594C2-D1D7-4274-9523-FE706CA1F2AE}" type="slidenum">
              <a:rPr lang="en-US" altLang="ja-JP" smtClean="0"/>
              <a:pPr>
                <a:defRPr/>
              </a:pPr>
              <a:t>7</a:t>
            </a:fld>
            <a:endParaRPr lang="en-US" altLang="ja-JP" dirty="0"/>
          </a:p>
        </p:txBody>
      </p:sp>
    </p:spTree>
    <p:extLst>
      <p:ext uri="{BB962C8B-B14F-4D97-AF65-F5344CB8AC3E}">
        <p14:creationId xmlns:p14="http://schemas.microsoft.com/office/powerpoint/2010/main" val="2182651213"/>
      </p:ext>
    </p:extLst>
  </p:cSld>
  <p:clrMapOvr>
    <a:masterClrMapping/>
  </p:clrMapOvr>
  <mc:AlternateContent xmlns:mc="http://schemas.openxmlformats.org/markup-compatibility/2006" xmlns:p14="http://schemas.microsoft.com/office/powerpoint/2010/main">
    <mc:Choice Requires="p14">
      <p:transition spd="slow" p14:dur="2000" advTm="1931"/>
    </mc:Choice>
    <mc:Fallback xmlns="">
      <p:transition spd="slow" advTm="19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AEFE3-2F9C-F0B7-B28E-A450976815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C4DA64-CB38-3E7E-24B1-B19BB3A4717D}"/>
              </a:ext>
            </a:extLst>
          </p:cNvPr>
          <p:cNvSpPr>
            <a:spLocks noGrp="1"/>
          </p:cNvSpPr>
          <p:nvPr>
            <p:ph type="title"/>
          </p:nvPr>
        </p:nvSpPr>
        <p:spPr>
          <a:xfrm>
            <a:off x="204789" y="333375"/>
            <a:ext cx="8399660" cy="863377"/>
          </a:xfrm>
          <a:solidFill>
            <a:srgbClr val="CCFFFF"/>
          </a:solidFill>
          <a:ln w="19050">
            <a:solidFill>
              <a:srgbClr val="002060"/>
            </a:solidFill>
          </a:ln>
        </p:spPr>
        <p:txBody>
          <a:bodyPr>
            <a:noAutofit/>
          </a:bodyPr>
          <a:lstStyle/>
          <a:p>
            <a:pPr>
              <a:defRPr/>
            </a:pPr>
            <a:r>
              <a:rPr lang="ja-JP" altLang="en-US" sz="3600" b="1" dirty="0">
                <a:latin typeface="+mn-ea"/>
                <a:ea typeface="+mn-ea"/>
              </a:rPr>
              <a:t>１．原子力規制委員会の役割</a:t>
            </a:r>
            <a:endParaRPr lang="ja-JP" altLang="en-US" sz="3600" b="1" dirty="0">
              <a:solidFill>
                <a:srgbClr val="7030A0"/>
              </a:solidFill>
              <a:latin typeface="+mn-ea"/>
              <a:ea typeface="+mn-ea"/>
            </a:endParaRPr>
          </a:p>
        </p:txBody>
      </p:sp>
      <p:sp>
        <p:nvSpPr>
          <p:cNvPr id="15363" name="スライド番号プレースホルダー 2">
            <a:extLst>
              <a:ext uri="{FF2B5EF4-FFF2-40B4-BE49-F238E27FC236}">
                <a16:creationId xmlns:a16="http://schemas.microsoft.com/office/drawing/2014/main" id="{4BB424C0-E1BC-7635-2957-E3F7C490ED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76F8A34-C92C-4290-8F24-17DA3A31574D}" type="slidenum">
              <a:rPr lang="ja-JP" altLang="en-US" sz="1400"/>
              <a:pPr>
                <a:spcBef>
                  <a:spcPct val="0"/>
                </a:spcBef>
                <a:buFontTx/>
                <a:buNone/>
              </a:pPr>
              <a:t>8</a:t>
            </a:fld>
            <a:endParaRPr lang="ja-JP" altLang="en-US" sz="1400"/>
          </a:p>
        </p:txBody>
      </p:sp>
      <p:sp>
        <p:nvSpPr>
          <p:cNvPr id="15364" name="テキスト ボックス 3">
            <a:extLst>
              <a:ext uri="{FF2B5EF4-FFF2-40B4-BE49-F238E27FC236}">
                <a16:creationId xmlns:a16="http://schemas.microsoft.com/office/drawing/2014/main" id="{5AD97BAE-DE81-65F4-9F29-12FD326D9173}"/>
              </a:ext>
            </a:extLst>
          </p:cNvPr>
          <p:cNvSpPr txBox="1">
            <a:spLocks noChangeArrowheads="1"/>
          </p:cNvSpPr>
          <p:nvPr/>
        </p:nvSpPr>
        <p:spPr bwMode="auto">
          <a:xfrm>
            <a:off x="204789" y="1412776"/>
            <a:ext cx="87344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u="sng" dirty="0">
                <a:solidFill>
                  <a:srgbClr val="0070C0"/>
                </a:solidFill>
              </a:rPr>
              <a:t>規制庁発足式での委員長挨拶</a:t>
            </a:r>
            <a:endParaRPr lang="en-US" altLang="ja-JP" sz="2400" b="1" dirty="0">
              <a:solidFill>
                <a:srgbClr val="0070C0"/>
              </a:solidFill>
            </a:endParaRPr>
          </a:p>
          <a:p>
            <a:pPr>
              <a:spcBef>
                <a:spcPct val="0"/>
              </a:spcBef>
              <a:buFontTx/>
              <a:buNone/>
            </a:pPr>
            <a:r>
              <a:rPr lang="ja-JP" altLang="en-US" sz="2400" b="1" dirty="0"/>
              <a:t>　</a:t>
            </a:r>
            <a:r>
              <a:rPr lang="en-US" altLang="ja-JP" sz="2000" b="1" dirty="0"/>
              <a:t>2012</a:t>
            </a:r>
            <a:r>
              <a:rPr lang="ja-JP" altLang="ja-JP" sz="2000" b="1" dirty="0"/>
              <a:t>年</a:t>
            </a:r>
            <a:r>
              <a:rPr lang="en-US" altLang="ja-JP" sz="2000" b="1" dirty="0"/>
              <a:t>9</a:t>
            </a:r>
            <a:r>
              <a:rPr lang="ja-JP" altLang="ja-JP" sz="2000" b="1" dirty="0"/>
              <a:t>月</a:t>
            </a:r>
            <a:r>
              <a:rPr lang="en-US" altLang="ja-JP" sz="2000" b="1" dirty="0"/>
              <a:t>19</a:t>
            </a:r>
            <a:r>
              <a:rPr lang="ja-JP" altLang="ja-JP" sz="2000" b="1" dirty="0"/>
              <a:t>日は、我が国の原子力安全行政の歴史を開く日となり</a:t>
            </a:r>
            <a:r>
              <a:rPr lang="ja-JP" altLang="en-US" sz="2000" b="1" dirty="0"/>
              <a:t>ました。　・・・・・・・</a:t>
            </a:r>
            <a:r>
              <a:rPr lang="en-US" altLang="ja-JP" sz="2000" b="1" dirty="0"/>
              <a:t> </a:t>
            </a:r>
            <a:endParaRPr lang="ja-JP" altLang="ja-JP" sz="2000" b="1" dirty="0"/>
          </a:p>
          <a:p>
            <a:pPr>
              <a:spcBef>
                <a:spcPct val="0"/>
              </a:spcBef>
              <a:buFontTx/>
              <a:buNone/>
            </a:pPr>
            <a:r>
              <a:rPr lang="ja-JP" altLang="ja-JP" sz="2000" b="1" dirty="0"/>
              <a:t>原子力規制行政への信頼が完全に失墜している中で発足する原子力規制委員会と原子力規制庁に対する厳しい視線は並々ならぬものがあります。その一方で、厳しさの中には、私どもに対する大きな期待もあると感じています。</a:t>
            </a:r>
          </a:p>
          <a:p>
            <a:pPr>
              <a:spcBef>
                <a:spcPct val="0"/>
              </a:spcBef>
              <a:buFontTx/>
              <a:buNone/>
            </a:pPr>
            <a:r>
              <a:rPr lang="en-US" altLang="ja-JP" sz="2000" b="1" dirty="0"/>
              <a:t> </a:t>
            </a:r>
            <a:r>
              <a:rPr lang="ja-JP" altLang="en-US" sz="2000" b="1" dirty="0"/>
              <a:t>　・・・・・・</a:t>
            </a:r>
            <a:endParaRPr lang="en-US" altLang="ja-JP" sz="2000" b="1" dirty="0"/>
          </a:p>
          <a:p>
            <a:pPr>
              <a:spcBef>
                <a:spcPct val="0"/>
              </a:spcBef>
              <a:buFontTx/>
              <a:buNone/>
            </a:pPr>
            <a:r>
              <a:rPr lang="en-US" altLang="ja-JP" sz="2000" b="1" dirty="0"/>
              <a:t> </a:t>
            </a:r>
            <a:r>
              <a:rPr lang="ja-JP" altLang="en-US" sz="2000" b="1" dirty="0"/>
              <a:t>　</a:t>
            </a:r>
            <a:r>
              <a:rPr lang="ja-JP" altLang="ja-JP" sz="2000" b="1" dirty="0"/>
              <a:t>一方、今、現在も多くの</a:t>
            </a:r>
            <a:r>
              <a:rPr lang="ja-JP" altLang="en-US" sz="2000" b="1" dirty="0"/>
              <a:t>住民</a:t>
            </a:r>
            <a:r>
              <a:rPr lang="ja-JP" altLang="ja-JP" sz="2000" b="1" dirty="0"/>
              <a:t>が避難を余儀なくされ、また放射線の被曝に不安を抱えて暮らしていることも心に刻み、</a:t>
            </a:r>
            <a:r>
              <a:rPr lang="ja-JP" altLang="ja-JP" sz="2000" b="1" dirty="0">
                <a:solidFill>
                  <a:srgbClr val="FF0000"/>
                </a:solidFill>
              </a:rPr>
              <a:t>「放射線の有害な影響から国民の健康と環境を守る」</a:t>
            </a:r>
            <a:r>
              <a:rPr lang="ja-JP" altLang="ja-JP" sz="2000" b="1" dirty="0"/>
              <a:t>ことを念頭に、必要な規制は断固として実現するという強い信念で仕事に邁進していただきたいと思います。</a:t>
            </a:r>
          </a:p>
          <a:p>
            <a:pPr>
              <a:spcBef>
                <a:spcPct val="0"/>
              </a:spcBef>
              <a:buFontTx/>
              <a:buNone/>
            </a:pPr>
            <a:r>
              <a:rPr lang="en-US" altLang="ja-JP" sz="2000" b="1" dirty="0"/>
              <a:t> </a:t>
            </a:r>
            <a:r>
              <a:rPr lang="ja-JP" altLang="en-US" sz="2000" b="1" dirty="0"/>
              <a:t>　</a:t>
            </a:r>
            <a:r>
              <a:rPr lang="ja-JP" altLang="ja-JP" sz="2000" b="1" dirty="0"/>
              <a:t>私たちが取り組むべき課題は山積しています。中でも、</a:t>
            </a:r>
            <a:r>
              <a:rPr lang="ja-JP" altLang="ja-JP" sz="2000" b="1" dirty="0">
                <a:solidFill>
                  <a:srgbClr val="FF0000"/>
                </a:solidFill>
              </a:rPr>
              <a:t>原子力規制に対する信頼を回復</a:t>
            </a:r>
            <a:r>
              <a:rPr lang="ja-JP" altLang="ja-JP" sz="2000" b="1" dirty="0"/>
              <a:t>することが極めて重要です。</a:t>
            </a:r>
            <a:r>
              <a:rPr lang="ja-JP" altLang="en-US" sz="2000" b="1" dirty="0"/>
              <a:t>・・・・・・・　</a:t>
            </a:r>
            <a:endParaRPr lang="ja-JP" altLang="ja-JP" sz="2000" b="1" dirty="0"/>
          </a:p>
        </p:txBody>
      </p:sp>
      <p:sp>
        <p:nvSpPr>
          <p:cNvPr id="3" name="矢印: 下 2">
            <a:extLst>
              <a:ext uri="{FF2B5EF4-FFF2-40B4-BE49-F238E27FC236}">
                <a16:creationId xmlns:a16="http://schemas.microsoft.com/office/drawing/2014/main" id="{C47DF9D1-77E9-88A0-6B6B-6675F89ADA73}"/>
              </a:ext>
            </a:extLst>
          </p:cNvPr>
          <p:cNvSpPr/>
          <p:nvPr/>
        </p:nvSpPr>
        <p:spPr>
          <a:xfrm>
            <a:off x="2483768" y="5613164"/>
            <a:ext cx="1224136" cy="216024"/>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E753B88-3844-B009-C5FD-D8BC10E4F1C2}"/>
              </a:ext>
            </a:extLst>
          </p:cNvPr>
          <p:cNvSpPr txBox="1"/>
          <p:nvPr/>
        </p:nvSpPr>
        <p:spPr>
          <a:xfrm>
            <a:off x="1913392" y="5922059"/>
            <a:ext cx="4450257" cy="584775"/>
          </a:xfrm>
          <a:prstGeom prst="rect">
            <a:avLst/>
          </a:prstGeom>
          <a:noFill/>
          <a:ln w="28575">
            <a:solidFill>
              <a:srgbClr val="0070C0"/>
            </a:solidFill>
          </a:ln>
        </p:spPr>
        <p:txBody>
          <a:bodyPr wrap="none" rtlCol="0">
            <a:spAutoFit/>
          </a:bodyPr>
          <a:lstStyle/>
          <a:p>
            <a:r>
              <a:rPr kumimoji="1" lang="ja-JP" altLang="en-US" sz="3200" b="1" dirty="0"/>
              <a:t>徹底した透明性、中立性</a:t>
            </a:r>
          </a:p>
        </p:txBody>
      </p:sp>
    </p:spTree>
    <p:extLst>
      <p:ext uri="{BB962C8B-B14F-4D97-AF65-F5344CB8AC3E}">
        <p14:creationId xmlns:p14="http://schemas.microsoft.com/office/powerpoint/2010/main" val="272718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6FB3A-39B7-D0C4-92C8-A190E02293F3}"/>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27B7543-6C79-FAFD-A8F9-4AB952A5F307}"/>
              </a:ext>
            </a:extLst>
          </p:cNvPr>
          <p:cNvSpPr txBox="1"/>
          <p:nvPr/>
        </p:nvSpPr>
        <p:spPr>
          <a:xfrm>
            <a:off x="187325" y="588963"/>
            <a:ext cx="8839200" cy="6216650"/>
          </a:xfrm>
          <a:prstGeom prst="rect">
            <a:avLst/>
          </a:prstGeom>
          <a:noFill/>
        </p:spPr>
        <p:txBody>
          <a:bodyPr>
            <a:spAutoFit/>
          </a:bodyPr>
          <a:lstStyle/>
          <a:p>
            <a:pPr>
              <a:defRPr/>
            </a:pPr>
            <a:r>
              <a:rPr lang="ja-JP" altLang="en-US" sz="2000" b="1" dirty="0">
                <a:solidFill>
                  <a:srgbClr val="002060"/>
                </a:solidFill>
                <a:latin typeface="+mj-ea"/>
                <a:ea typeface="+mj-ea"/>
              </a:rPr>
              <a:t>原子力にかかわる者はすべからく高い倫理観を持ち、常に世界最高水準の安全を目指さなければならない。我々は、これを自覚し、たゆまず努力することを誓う。</a:t>
            </a:r>
            <a:endParaRPr lang="en-US" altLang="ja-JP" u="sng" dirty="0"/>
          </a:p>
          <a:p>
            <a:pPr>
              <a:defRPr/>
            </a:pPr>
            <a:r>
              <a:rPr lang="ja-JP" altLang="en-US" b="1" u="sng" dirty="0"/>
              <a:t>使命</a:t>
            </a:r>
          </a:p>
          <a:p>
            <a:pPr>
              <a:defRPr/>
            </a:pPr>
            <a:r>
              <a:rPr lang="ja-JP" altLang="en-US" sz="1600" b="1" dirty="0"/>
              <a:t>　</a:t>
            </a:r>
            <a:r>
              <a:rPr lang="ja-JP" altLang="en-US" sz="2000" b="1" dirty="0">
                <a:solidFill>
                  <a:srgbClr val="002060"/>
                </a:solidFill>
                <a:latin typeface="+mj-ea"/>
                <a:ea typeface="+mj-ea"/>
              </a:rPr>
              <a:t>原子力に対する確かな規制を通じて、人と環境を守ることが原子力規制委員会の使命である。</a:t>
            </a:r>
            <a:endParaRPr lang="en-US" altLang="ja-JP" sz="2000" b="1" u="sng" dirty="0"/>
          </a:p>
          <a:p>
            <a:pPr>
              <a:defRPr/>
            </a:pPr>
            <a:r>
              <a:rPr lang="ja-JP" altLang="en-US" b="1" u="sng" dirty="0"/>
              <a:t>行動原則</a:t>
            </a:r>
          </a:p>
          <a:p>
            <a:pPr>
              <a:defRPr/>
            </a:pPr>
            <a:r>
              <a:rPr lang="ja-JP" altLang="en-US" sz="1600" b="1" dirty="0"/>
              <a:t>　</a:t>
            </a:r>
            <a:r>
              <a:rPr lang="ja-JP" altLang="en-US" sz="1800" b="1" dirty="0">
                <a:solidFill>
                  <a:srgbClr val="002060"/>
                </a:solidFill>
                <a:latin typeface="+mj-ea"/>
                <a:ea typeface="+mj-ea"/>
              </a:rPr>
              <a:t>原子力規制委員会は、事務局である原子力規制庁とともに、その使命を果たすため、以下の原則に沿って、職務を遂行する。</a:t>
            </a:r>
          </a:p>
          <a:p>
            <a:pPr>
              <a:defRPr/>
            </a:pPr>
            <a:r>
              <a:rPr lang="ja-JP" altLang="en-US" sz="1800" b="1" dirty="0">
                <a:solidFill>
                  <a:srgbClr val="0070C0"/>
                </a:solidFill>
                <a:latin typeface="+mj-ea"/>
                <a:ea typeface="+mj-ea"/>
              </a:rPr>
              <a:t>　</a:t>
            </a:r>
            <a:r>
              <a:rPr lang="en-US" altLang="ja-JP" sz="1800" b="1" dirty="0">
                <a:solidFill>
                  <a:srgbClr val="C00000"/>
                </a:solidFill>
                <a:latin typeface="+mj-ea"/>
                <a:ea typeface="+mj-ea"/>
              </a:rPr>
              <a:t>(1) </a:t>
            </a:r>
            <a:r>
              <a:rPr lang="ja-JP" altLang="en-US" sz="1800" b="1" dirty="0">
                <a:solidFill>
                  <a:srgbClr val="C00000"/>
                </a:solidFill>
                <a:latin typeface="+mj-ea"/>
                <a:ea typeface="+mj-ea"/>
              </a:rPr>
              <a:t>独立した意思決定</a:t>
            </a:r>
          </a:p>
          <a:p>
            <a:pPr>
              <a:defRPr/>
            </a:pPr>
            <a:r>
              <a:rPr lang="ja-JP" altLang="en-US" sz="1800" b="1" dirty="0">
                <a:solidFill>
                  <a:srgbClr val="002060"/>
                </a:solidFill>
                <a:latin typeface="+mj-ea"/>
                <a:ea typeface="+mj-ea"/>
              </a:rPr>
              <a:t>　　　何ものにもとらわれず、科学的・技術的な見地から、独立して意思決定を行う。</a:t>
            </a:r>
          </a:p>
          <a:p>
            <a:pPr>
              <a:defRPr/>
            </a:pPr>
            <a:r>
              <a:rPr lang="ja-JP" altLang="en-US" sz="1800" b="1" dirty="0">
                <a:solidFill>
                  <a:srgbClr val="002060"/>
                </a:solidFill>
                <a:latin typeface="+mj-ea"/>
                <a:ea typeface="+mj-ea"/>
              </a:rPr>
              <a:t>　</a:t>
            </a:r>
            <a:r>
              <a:rPr lang="en-US" altLang="ja-JP" sz="1800" b="1" dirty="0">
                <a:solidFill>
                  <a:srgbClr val="C00000"/>
                </a:solidFill>
                <a:latin typeface="+mj-ea"/>
                <a:ea typeface="+mj-ea"/>
              </a:rPr>
              <a:t>(2) </a:t>
            </a:r>
            <a:r>
              <a:rPr lang="ja-JP" altLang="en-US" sz="1800" b="1" dirty="0">
                <a:solidFill>
                  <a:srgbClr val="C00000"/>
                </a:solidFill>
                <a:latin typeface="+mj-ea"/>
                <a:ea typeface="+mj-ea"/>
              </a:rPr>
              <a:t>実効ある行動</a:t>
            </a:r>
          </a:p>
          <a:p>
            <a:pPr>
              <a:defRPr/>
            </a:pPr>
            <a:r>
              <a:rPr lang="ja-JP" altLang="en-US" sz="1800" b="1" dirty="0">
                <a:solidFill>
                  <a:srgbClr val="002060"/>
                </a:solidFill>
                <a:latin typeface="+mj-ea"/>
                <a:ea typeface="+mj-ea"/>
              </a:rPr>
              <a:t>　　　形式主義を排し、現場を重視する姿勢を貫き、真に実効ある規制を追求する。</a:t>
            </a:r>
          </a:p>
          <a:p>
            <a:pPr>
              <a:defRPr/>
            </a:pPr>
            <a:r>
              <a:rPr lang="ja-JP" altLang="en-US" sz="1800" b="1" dirty="0">
                <a:solidFill>
                  <a:srgbClr val="002060"/>
                </a:solidFill>
                <a:latin typeface="+mj-ea"/>
                <a:ea typeface="+mj-ea"/>
              </a:rPr>
              <a:t>　</a:t>
            </a:r>
            <a:r>
              <a:rPr lang="en-US" altLang="ja-JP" sz="1800" b="1" dirty="0">
                <a:solidFill>
                  <a:srgbClr val="C00000"/>
                </a:solidFill>
                <a:latin typeface="+mj-ea"/>
                <a:ea typeface="+mj-ea"/>
              </a:rPr>
              <a:t>(3) </a:t>
            </a:r>
            <a:r>
              <a:rPr lang="ja-JP" altLang="en-US" sz="1800" b="1" dirty="0">
                <a:solidFill>
                  <a:srgbClr val="C00000"/>
                </a:solidFill>
                <a:latin typeface="+mj-ea"/>
                <a:ea typeface="+mj-ea"/>
              </a:rPr>
              <a:t>透明で開かれた組織</a:t>
            </a:r>
          </a:p>
          <a:p>
            <a:pPr>
              <a:defRPr/>
            </a:pPr>
            <a:r>
              <a:rPr lang="ja-JP" altLang="en-US" sz="1800" b="1" dirty="0">
                <a:solidFill>
                  <a:srgbClr val="002060"/>
                </a:solidFill>
                <a:latin typeface="+mj-ea"/>
                <a:ea typeface="+mj-ea"/>
              </a:rPr>
              <a:t>　　　意思決定のプロセスを含め、規制にかかわる情報の開示を徹底する。また、国内外の多様な意見に耳を傾け、孤立と独善を戒める。</a:t>
            </a:r>
          </a:p>
          <a:p>
            <a:pPr>
              <a:defRPr/>
            </a:pPr>
            <a:r>
              <a:rPr lang="ja-JP" altLang="en-US" sz="1800" b="1" dirty="0">
                <a:solidFill>
                  <a:srgbClr val="002060"/>
                </a:solidFill>
                <a:latin typeface="+mj-ea"/>
                <a:ea typeface="+mj-ea"/>
              </a:rPr>
              <a:t>　</a:t>
            </a:r>
            <a:r>
              <a:rPr lang="en-US" altLang="ja-JP" sz="1800" b="1" dirty="0">
                <a:solidFill>
                  <a:srgbClr val="C00000"/>
                </a:solidFill>
                <a:latin typeface="+mj-ea"/>
                <a:ea typeface="+mj-ea"/>
              </a:rPr>
              <a:t>(4) </a:t>
            </a:r>
            <a:r>
              <a:rPr lang="ja-JP" altLang="en-US" sz="1800" b="1" dirty="0">
                <a:solidFill>
                  <a:srgbClr val="C00000"/>
                </a:solidFill>
                <a:latin typeface="+mj-ea"/>
                <a:ea typeface="+mj-ea"/>
              </a:rPr>
              <a:t>向上心と責任感</a:t>
            </a:r>
          </a:p>
          <a:p>
            <a:pPr>
              <a:defRPr/>
            </a:pPr>
            <a:r>
              <a:rPr lang="ja-JP" altLang="en-US" sz="1800" b="1" dirty="0">
                <a:solidFill>
                  <a:srgbClr val="002060"/>
                </a:solidFill>
                <a:latin typeface="+mj-ea"/>
                <a:ea typeface="+mj-ea"/>
              </a:rPr>
              <a:t>　　　常に最新の知見に学び、自らを磨くことに努め、倫理観、使命感、誇りを持って職務を遂行する。</a:t>
            </a:r>
          </a:p>
          <a:p>
            <a:pPr>
              <a:defRPr/>
            </a:pPr>
            <a:r>
              <a:rPr lang="ja-JP" altLang="en-US" sz="1800" b="1" dirty="0">
                <a:solidFill>
                  <a:srgbClr val="C00000"/>
                </a:solidFill>
                <a:latin typeface="+mj-ea"/>
                <a:ea typeface="+mj-ea"/>
              </a:rPr>
              <a:t>　</a:t>
            </a:r>
            <a:r>
              <a:rPr lang="en-US" altLang="ja-JP" sz="1800" b="1" dirty="0">
                <a:solidFill>
                  <a:srgbClr val="C00000"/>
                </a:solidFill>
                <a:latin typeface="+mj-ea"/>
                <a:ea typeface="+mj-ea"/>
              </a:rPr>
              <a:t>(5</a:t>
            </a:r>
            <a:r>
              <a:rPr lang="ja-JP" altLang="en-US" sz="1800" b="1" dirty="0">
                <a:solidFill>
                  <a:srgbClr val="C00000"/>
                </a:solidFill>
                <a:latin typeface="+mj-ea"/>
                <a:ea typeface="+mj-ea"/>
              </a:rPr>
              <a:t>） 緊急時対応</a:t>
            </a:r>
            <a:endParaRPr lang="zh-TW" altLang="en-US" sz="1800" b="1" dirty="0">
              <a:solidFill>
                <a:srgbClr val="C00000"/>
              </a:solidFill>
              <a:latin typeface="+mj-ea"/>
              <a:ea typeface="+mj-ea"/>
            </a:endParaRPr>
          </a:p>
          <a:p>
            <a:pPr>
              <a:defRPr/>
            </a:pPr>
            <a:r>
              <a:rPr lang="ja-JP" altLang="en-US" sz="1800" b="1" dirty="0">
                <a:solidFill>
                  <a:srgbClr val="002060"/>
                </a:solidFill>
                <a:latin typeface="+mj-ea"/>
                <a:ea typeface="+mj-ea"/>
              </a:rPr>
              <a:t>        いかなる事態にも、組織的かつ即座に対応する。また、そのための体制を平時か</a:t>
            </a:r>
            <a:endParaRPr lang="en-US" altLang="ja-JP" sz="1800" b="1" dirty="0">
              <a:solidFill>
                <a:srgbClr val="002060"/>
              </a:solidFill>
              <a:latin typeface="+mj-ea"/>
              <a:ea typeface="+mj-ea"/>
            </a:endParaRPr>
          </a:p>
          <a:p>
            <a:pPr>
              <a:defRPr/>
            </a:pPr>
            <a:r>
              <a:rPr lang="ja-JP" altLang="en-US" sz="1800" b="1" dirty="0">
                <a:solidFill>
                  <a:srgbClr val="002060"/>
                </a:solidFill>
                <a:latin typeface="+mj-ea"/>
                <a:ea typeface="+mj-ea"/>
              </a:rPr>
              <a:t>　　　ら整える。</a:t>
            </a:r>
          </a:p>
        </p:txBody>
      </p:sp>
      <p:sp>
        <p:nvSpPr>
          <p:cNvPr id="16387" name="テキスト ボックス 1">
            <a:extLst>
              <a:ext uri="{FF2B5EF4-FFF2-40B4-BE49-F238E27FC236}">
                <a16:creationId xmlns:a16="http://schemas.microsoft.com/office/drawing/2014/main" id="{39A6FE2B-4976-ECA6-0E64-ABD3C533C9E6}"/>
              </a:ext>
            </a:extLst>
          </p:cNvPr>
          <p:cNvSpPr txBox="1">
            <a:spLocks noChangeArrowheads="1"/>
          </p:cNvSpPr>
          <p:nvPr/>
        </p:nvSpPr>
        <p:spPr bwMode="auto">
          <a:xfrm>
            <a:off x="187325" y="3175"/>
            <a:ext cx="84248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b="1" u="sng">
                <a:latin typeface="HGP創英角ﾎﾟｯﾌﾟ体" panose="040B0A00000000000000" pitchFamily="50" charset="-128"/>
                <a:ea typeface="HGP創英角ﾎﾟｯﾌﾟ体" panose="040B0A00000000000000" pitchFamily="50" charset="-128"/>
              </a:rPr>
              <a:t>原子力</a:t>
            </a:r>
            <a:r>
              <a:rPr lang="ja-JP" altLang="en-US" sz="2800" b="1" u="sng">
                <a:latin typeface="HGP創英角ﾎﾟｯﾌﾟ体" panose="040B0A00000000000000" pitchFamily="50" charset="-128"/>
                <a:ea typeface="HGP創英角ﾎﾟｯﾌﾟ体" panose="040B0A00000000000000" pitchFamily="50" charset="-128"/>
              </a:rPr>
              <a:t>規制委員会の組織理念</a:t>
            </a:r>
            <a:r>
              <a:rPr lang="ja-JP" altLang="en-US" sz="2800" b="1">
                <a:latin typeface="HGP創英角ﾎﾟｯﾌﾟ体" panose="040B0A00000000000000" pitchFamily="50" charset="-128"/>
                <a:ea typeface="HGP創英角ﾎﾟｯﾌﾟ体" panose="040B0A00000000000000" pitchFamily="50" charset="-128"/>
              </a:rPr>
              <a:t>　　</a:t>
            </a:r>
            <a:r>
              <a:rPr lang="ja-JP" altLang="en-US" sz="2800" b="1"/>
              <a:t>　　　　　　</a:t>
            </a:r>
            <a:r>
              <a:rPr lang="ja-JP" altLang="en-US" sz="1600" b="1"/>
              <a:t>平成</a:t>
            </a:r>
            <a:r>
              <a:rPr lang="en-US" altLang="ja-JP" sz="1600" b="1"/>
              <a:t>25</a:t>
            </a:r>
            <a:r>
              <a:rPr lang="ja-JP" altLang="en-US" sz="1600" b="1"/>
              <a:t>年</a:t>
            </a:r>
            <a:r>
              <a:rPr lang="en-US" altLang="ja-JP" sz="1600" b="1"/>
              <a:t>1</a:t>
            </a:r>
            <a:r>
              <a:rPr lang="ja-JP" altLang="en-US" sz="1600" b="1"/>
              <a:t>月</a:t>
            </a:r>
            <a:r>
              <a:rPr lang="en-US" altLang="ja-JP" sz="1600" b="1"/>
              <a:t>9</a:t>
            </a:r>
            <a:r>
              <a:rPr lang="ja-JP" altLang="en-US" sz="1600" b="1"/>
              <a:t>日</a:t>
            </a:r>
          </a:p>
        </p:txBody>
      </p:sp>
    </p:spTree>
    <p:extLst>
      <p:ext uri="{BB962C8B-B14F-4D97-AF65-F5344CB8AC3E}">
        <p14:creationId xmlns:p14="http://schemas.microsoft.com/office/powerpoint/2010/main" val="234174038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16627</TotalTime>
  <Words>6075</Words>
  <Application>Microsoft Office PowerPoint</Application>
  <PresentationFormat>画面に合わせる (4:3)</PresentationFormat>
  <Paragraphs>528</Paragraphs>
  <Slides>43</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43</vt:i4>
      </vt:variant>
    </vt:vector>
  </HeadingPairs>
  <TitlesOfParts>
    <vt:vector size="53" baseType="lpstr">
      <vt:lpstr>HGP創英角ﾎﾟｯﾌﾟ体</vt:lpstr>
      <vt:lpstr>HGS創英角ﾎﾟｯﾌﾟ体</vt:lpstr>
      <vt:lpstr>HG創英角ﾎﾟｯﾌﾟ体</vt:lpstr>
      <vt:lpstr>ＭＳ Ｐゴシック</vt:lpstr>
      <vt:lpstr>ＭＳ ゴシック</vt:lpstr>
      <vt:lpstr>ＭＳ 明朝</vt:lpstr>
      <vt:lpstr>游明朝</vt:lpstr>
      <vt:lpstr>Arial</vt:lpstr>
      <vt:lpstr>Century</vt:lpstr>
      <vt:lpstr>標準デザイン</vt:lpstr>
      <vt:lpstr>原子力発電の利用‐安全確保と規制のあり方 ‐福島第一原発事故に学ぶ‐</vt:lpstr>
      <vt:lpstr>PowerPoint プレゼンテーション</vt:lpstr>
      <vt:lpstr>I.　福島第一原発事故が語ること</vt:lpstr>
      <vt:lpstr>PowerPoint プレゼンテーション</vt:lpstr>
      <vt:lpstr>PowerPoint プレゼンテーション</vt:lpstr>
      <vt:lpstr>復興・再生を難しくした事故時の対応　</vt:lpstr>
      <vt:lpstr>II.　原子力安全を確保するための 規制</vt:lpstr>
      <vt:lpstr>１．原子力規制委員会の役割</vt:lpstr>
      <vt:lpstr>PowerPoint プレゼンテーション</vt:lpstr>
      <vt:lpstr>２．新規制基準と原発の再稼働</vt:lpstr>
      <vt:lpstr>PowerPoint プレゼンテーション</vt:lpstr>
      <vt:lpstr>新たな原子力災害対策指針の意味</vt:lpstr>
      <vt:lpstr>PowerPoint プレゼンテーション</vt:lpstr>
      <vt:lpstr>III. 福島第一原発の廃止措置</vt:lpstr>
      <vt:lpstr>PowerPoint プレゼンテーション</vt:lpstr>
      <vt:lpstr>トリチウム水の処理</vt:lpstr>
      <vt:lpstr>PowerPoint プレゼンテーション</vt:lpstr>
      <vt:lpstr> 韓国の原発は、日本より多くのトリチウムを海洋に排出</vt:lpstr>
      <vt:lpstr>　原発廃止の鍵は透明性 !</vt:lpstr>
      <vt:lpstr>PowerPoint プレゼンテーション</vt:lpstr>
      <vt:lpstr>１．事故の厳しい反省が第一歩</vt:lpstr>
      <vt:lpstr>PowerPoint プレゼンテーション</vt:lpstr>
      <vt:lpstr>PowerPoint プレゼンテーション</vt:lpstr>
      <vt:lpstr>PowerPoint プレゼンテーション</vt:lpstr>
      <vt:lpstr>PowerPoint プレゼンテーション</vt:lpstr>
      <vt:lpstr>3．「軽水炉サイクル」は「サイクル」でない</vt:lpstr>
      <vt:lpstr>なぜ燃料サイクルに拘る？</vt:lpstr>
      <vt:lpstr>PowerPoint プレゼンテーション</vt:lpstr>
      <vt:lpstr>4．現実離れした原子力政策</vt:lpstr>
      <vt:lpstr>2030年に向けた政策対応（国）</vt:lpstr>
      <vt:lpstr>（1）具体性のない次世代革新炉</vt:lpstr>
      <vt:lpstr>（2）中小型軽水炉の歴史的現実</vt:lpstr>
      <vt:lpstr>（3）実用化とは無縁の高速増殖炉</vt:lpstr>
      <vt:lpstr>（4）技術的成立のない核融合炉</vt:lpstr>
      <vt:lpstr>V．復興の課題と教訓</vt:lpstr>
      <vt:lpstr>① ポピュリズムは住民の犠牲を招く</vt:lpstr>
      <vt:lpstr>② 深刻なもう一つの風評被害</vt:lpstr>
      <vt:lpstr>風評は（恥ずべき）心の問題だが・・・</vt:lpstr>
      <vt:lpstr>　③ 科学者の社会的責任と役割</vt:lpstr>
      <vt:lpstr>　④　科学者の無責任な取組み</vt:lpstr>
      <vt:lpstr>　⑤　LNT神話の克服</vt:lpstr>
      <vt:lpstr>⑥ お金だけで復興は不可能</vt:lpstr>
      <vt:lpstr>最後にひとこと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Shunichi Tanaka</dc:creator>
  <cp:lastModifiedBy>賢一郎 中島</cp:lastModifiedBy>
  <cp:revision>679</cp:revision>
  <cp:lastPrinted>2024-10-31T01:40:19Z</cp:lastPrinted>
  <dcterms:created xsi:type="dcterms:W3CDTF">2011-05-21T03:16:42Z</dcterms:created>
  <dcterms:modified xsi:type="dcterms:W3CDTF">2025-11-04T04:43:56Z</dcterms:modified>
</cp:coreProperties>
</file>